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Roboto Mon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77FB7B-D427-4A9F-BE33-FA0FA0706A79}">
  <a:tblStyle styleId="{1977FB7B-D427-4A9F-BE33-FA0FA0706A7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regular.fntdata"/><Relationship Id="rId30" Type="http://schemas.openxmlformats.org/officeDocument/2006/relationships/font" Target="fonts/MontserratMedium-boldItalic.fntdata"/><Relationship Id="rId11" Type="http://schemas.openxmlformats.org/officeDocument/2006/relationships/slide" Target="slides/slide6.xml"/><Relationship Id="rId33" Type="http://schemas.openxmlformats.org/officeDocument/2006/relationships/font" Target="fonts/RobotoMono-italic.fntdata"/><Relationship Id="rId10" Type="http://schemas.openxmlformats.org/officeDocument/2006/relationships/slide" Target="slides/slide5.xml"/><Relationship Id="rId32" Type="http://schemas.openxmlformats.org/officeDocument/2006/relationships/font" Target="fonts/RobotoMon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Mon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10cbed4f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d10cbed4f3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10cbed4f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d10cbed4f3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10cbed4f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d10cbed4f3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10cbed4f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d10cbed4f3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10cbed4f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d10cbed4f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10cbed4f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d10cbed4f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10cbed4f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d10cbed4f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10cbed4f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d10cbed4f3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10cbed4f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d10cbed4f3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10cbed4f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d10cbed4f3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10cbed4f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d10cbed4f3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10cbed4f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d10cbed4f3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9" name="Google Shape;19;p3"/>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0" name="Google Shape;20;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1" name="Google Shape;21;p3"/>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22" name="Shape 22"/>
        <p:cNvGrpSpPr/>
        <p:nvPr/>
      </p:nvGrpSpPr>
      <p:grpSpPr>
        <a:xfrm>
          <a:off x="0" y="0"/>
          <a:ext cx="0" cy="0"/>
          <a:chOff x="0" y="0"/>
          <a:chExt cx="0" cy="0"/>
        </a:xfrm>
      </p:grpSpPr>
      <p:sp>
        <p:nvSpPr>
          <p:cNvPr id="23" name="Google Shape;23;p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4" name="Google Shape;24;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5" name="Google Shape;25;p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5"/>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9" name="Google Shape;29;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7" name="Google Shape;37;p7"/>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9" name="Google Shape;39;p7"/>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1" name="Google Shape;41;p7"/>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46" name="Google Shape;46;p8"/>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8" name="Google Shape;48;p8"/>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1" name="Google Shape;51;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5" name="Google Shape;55;p9"/>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7" name="Google Shape;57;p9"/>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9" name="Google Shape;59;p9"/>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9"/>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917950" y="2876300"/>
            <a:ext cx="16452001" cy="372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6000"/>
              <a:buNone/>
            </a:pPr>
            <a:r>
              <a:rPr lang="en-GB" sz="7000">
                <a:solidFill>
                  <a:srgbClr val="4B3241"/>
                </a:solidFill>
              </a:rPr>
              <a:t>Lesson 5: Binary Search</a:t>
            </a:r>
            <a:br>
              <a:rPr lang="en-GB">
                <a:solidFill>
                  <a:srgbClr val="4B3241"/>
                </a:solidFill>
              </a:rPr>
            </a:br>
            <a:endParaRPr>
              <a:solidFill>
                <a:srgbClr val="4B3241"/>
              </a:solidFill>
            </a:endParaRPr>
          </a:p>
          <a:p>
            <a:pPr indent="0" lvl="0" marL="0" rtl="0" algn="l">
              <a:spcBef>
                <a:spcPts val="0"/>
              </a:spcBef>
              <a:spcAft>
                <a:spcPts val="0"/>
              </a:spcAft>
              <a:buSzPts val="6000"/>
              <a:buNone/>
            </a:pPr>
            <a:r>
              <a:t/>
            </a:r>
            <a:endParaRPr>
              <a:solidFill>
                <a:srgbClr val="4B3241"/>
              </a:solidFill>
            </a:endParaRPr>
          </a:p>
          <a:p>
            <a:pPr indent="0" lvl="0" marL="0" rtl="0" algn="l">
              <a:spcBef>
                <a:spcPts val="0"/>
              </a:spcBef>
              <a:spcAft>
                <a:spcPts val="0"/>
              </a:spcAft>
              <a:buSzPts val="6000"/>
              <a:buNone/>
            </a:pPr>
            <a:r>
              <a:rPr lang="en-GB" sz="3000">
                <a:solidFill>
                  <a:srgbClr val="4B3241"/>
                </a:solidFill>
              </a:rPr>
              <a:t>Algorithms</a:t>
            </a:r>
            <a:endParaRPr sz="3000">
              <a:solidFill>
                <a:srgbClr val="4B3241"/>
              </a:solidFill>
            </a:endParaRPr>
          </a:p>
          <a:p>
            <a:pPr indent="0" lvl="0" marL="0" marR="0" rtl="0" algn="l">
              <a:lnSpc>
                <a:spcPct val="115000"/>
              </a:lnSpc>
              <a:spcBef>
                <a:spcPts val="0"/>
              </a:spcBef>
              <a:spcAft>
                <a:spcPts val="0"/>
              </a:spcAft>
              <a:buSzPts val="6000"/>
              <a:buNone/>
            </a:pPr>
            <a:r>
              <a:t/>
            </a:r>
            <a:endParaRPr sz="7000">
              <a:solidFill>
                <a:srgbClr val="4B3241"/>
              </a:solidFill>
            </a:endParaRPr>
          </a:p>
        </p:txBody>
      </p:sp>
      <p:sp>
        <p:nvSpPr>
          <p:cNvPr id="81" name="Google Shape;81;p14"/>
          <p:cNvSpPr txBox="1"/>
          <p:nvPr>
            <p:ph idx="4294967295" type="subTitle"/>
          </p:nvPr>
        </p:nvSpPr>
        <p:spPr>
          <a:xfrm>
            <a:off x="917950" y="890050"/>
            <a:ext cx="16452000" cy="52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a:solidFill>
                  <a:srgbClr val="4B3241"/>
                </a:solidFill>
              </a:rPr>
              <a:t>Computing</a:t>
            </a:r>
            <a:endParaRPr>
              <a:solidFill>
                <a:srgbClr val="4B3241"/>
              </a:solidFill>
            </a:endParaRPr>
          </a:p>
        </p:txBody>
      </p:sp>
      <p:sp>
        <p:nvSpPr>
          <p:cNvPr id="82" name="Google Shape;82;p14"/>
          <p:cNvSpPr txBox="1"/>
          <p:nvPr>
            <p:ph idx="4294967295" type="subTitle"/>
          </p:nvPr>
        </p:nvSpPr>
        <p:spPr>
          <a:xfrm>
            <a:off x="917950" y="7906150"/>
            <a:ext cx="110571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Kashif Ahmed</a:t>
            </a:r>
            <a:endParaRPr>
              <a:solidFill>
                <a:srgbClr val="4B3241"/>
              </a:solidFill>
            </a:endParaRPr>
          </a:p>
          <a:p>
            <a:pPr indent="0" lvl="0" marL="0" rtl="0" algn="l">
              <a:lnSpc>
                <a:spcPct val="130000"/>
              </a:lnSpc>
              <a:spcBef>
                <a:spcPts val="0"/>
              </a:spcBef>
              <a:spcAft>
                <a:spcPts val="0"/>
              </a:spcAft>
              <a:buSzPts val="3200"/>
              <a:buNone/>
            </a:pPr>
            <a:r>
              <a:t/>
            </a:r>
            <a:endParaRPr>
              <a:solidFill>
                <a:srgbClr val="4B3241"/>
              </a:solidFill>
            </a:endParaRPr>
          </a:p>
          <a:p>
            <a:pPr indent="0" lvl="0" marL="0" rtl="0" algn="l">
              <a:lnSpc>
                <a:spcPct val="130000"/>
              </a:lnSpc>
              <a:spcBef>
                <a:spcPts val="0"/>
              </a:spcBef>
              <a:spcAft>
                <a:spcPts val="0"/>
              </a:spcAft>
              <a:buSzPts val="3200"/>
              <a:buNone/>
            </a:pP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84" name="Google Shape;84;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917950" y="890050"/>
            <a:ext cx="146532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2 - Performing a binary search - Part 2</a:t>
            </a:r>
            <a:endParaRPr/>
          </a:p>
          <a:p>
            <a:pPr indent="0" lvl="0" marL="0" rtl="0" algn="l">
              <a:lnSpc>
                <a:spcPct val="115000"/>
              </a:lnSpc>
              <a:spcBef>
                <a:spcPts val="0"/>
              </a:spcBef>
              <a:spcAft>
                <a:spcPts val="0"/>
              </a:spcAft>
              <a:buSzPts val="4400"/>
              <a:buNone/>
            </a:pPr>
            <a:r>
              <a:t/>
            </a:r>
            <a:endParaRPr/>
          </a:p>
        </p:txBody>
      </p:sp>
      <p:sp>
        <p:nvSpPr>
          <p:cNvPr id="159" name="Google Shape;159;p23"/>
          <p:cNvSpPr txBox="1"/>
          <p:nvPr>
            <p:ph idx="1" type="body"/>
          </p:nvPr>
        </p:nvSpPr>
        <p:spPr>
          <a:xfrm>
            <a:off x="917950" y="2876300"/>
            <a:ext cx="16240500" cy="5962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600"/>
              </a:spcBef>
              <a:spcAft>
                <a:spcPts val="0"/>
              </a:spcAft>
              <a:buNone/>
            </a:pPr>
            <a:r>
              <a:rPr lang="en-GB"/>
              <a:t>Best- and worst-case scenarios</a:t>
            </a:r>
            <a:endParaRPr/>
          </a:p>
          <a:p>
            <a:pPr indent="0" lvl="0" marL="0" marR="0" rtl="0" algn="l">
              <a:lnSpc>
                <a:spcPct val="115000"/>
              </a:lnSpc>
              <a:spcBef>
                <a:spcPts val="600"/>
              </a:spcBef>
              <a:spcAft>
                <a:spcPts val="0"/>
              </a:spcAft>
              <a:buNone/>
            </a:pPr>
            <a:r>
              <a:t/>
            </a:r>
            <a:endParaRPr/>
          </a:p>
          <a:p>
            <a:pPr indent="0" lvl="0" marL="0" marR="0" rtl="0" algn="l">
              <a:lnSpc>
                <a:spcPct val="115000"/>
              </a:lnSpc>
              <a:spcBef>
                <a:spcPts val="600"/>
              </a:spcBef>
              <a:spcAft>
                <a:spcPts val="0"/>
              </a:spcAft>
              <a:buNone/>
            </a:pPr>
            <a:r>
              <a:rPr lang="en-GB"/>
              <a:t>The performance of an algorithm relates to the number of steps it takes to complete. For binary search, this depends on the number of comparisons that need to be made. The </a:t>
            </a:r>
            <a:r>
              <a:rPr b="1" lang="en-GB"/>
              <a:t>best-case scenario</a:t>
            </a:r>
            <a:r>
              <a:rPr lang="en-GB"/>
              <a:t> occurs when the item you are looking for results in the </a:t>
            </a:r>
            <a:r>
              <a:rPr b="1" lang="en-GB"/>
              <a:t>smallest possible number of comparisons</a:t>
            </a:r>
            <a:r>
              <a:rPr lang="en-GB"/>
              <a:t>. </a:t>
            </a:r>
            <a:endParaRPr/>
          </a:p>
          <a:p>
            <a:pPr indent="0" lvl="0" marL="0" marR="0" rtl="0" algn="l">
              <a:lnSpc>
                <a:spcPct val="115000"/>
              </a:lnSpc>
              <a:spcBef>
                <a:spcPts val="600"/>
              </a:spcBef>
              <a:spcAft>
                <a:spcPts val="0"/>
              </a:spcAft>
              <a:buNone/>
            </a:pPr>
            <a:r>
              <a:t/>
            </a:r>
            <a:endParaRPr sz="1100">
              <a:solidFill>
                <a:srgbClr val="000000"/>
              </a:solidFill>
              <a:latin typeface="Arial"/>
              <a:ea typeface="Arial"/>
              <a:cs typeface="Arial"/>
              <a:sym typeface="Arial"/>
            </a:endParaRPr>
          </a:p>
          <a:p>
            <a:pPr indent="0" lvl="0" marL="0" marR="0" rtl="0" algn="l">
              <a:lnSpc>
                <a:spcPct val="115000"/>
              </a:lnSpc>
              <a:spcBef>
                <a:spcPts val="600"/>
              </a:spcBef>
              <a:spcAft>
                <a:spcPts val="0"/>
              </a:spcAft>
              <a:buNone/>
            </a:pPr>
            <a:r>
              <a:t/>
            </a:r>
            <a:endParaRPr/>
          </a:p>
          <a:p>
            <a:pPr indent="0" lvl="0" marL="0" marR="0" rtl="0" algn="l">
              <a:lnSpc>
                <a:spcPct val="115000"/>
              </a:lnSpc>
              <a:spcBef>
                <a:spcPts val="600"/>
              </a:spcBef>
              <a:spcAft>
                <a:spcPts val="0"/>
              </a:spcAft>
              <a:buClr>
                <a:srgbClr val="000000"/>
              </a:buClr>
              <a:buSzPts val="3200"/>
              <a:buFont typeface="Arial"/>
              <a:buNone/>
            </a:pPr>
            <a:r>
              <a:t/>
            </a:r>
            <a:endParaRPr/>
          </a:p>
          <a:p>
            <a:pPr indent="0" lvl="0" marL="0" marR="0" rtl="0" algn="l">
              <a:lnSpc>
                <a:spcPct val="115000"/>
              </a:lnSpc>
              <a:spcBef>
                <a:spcPts val="600"/>
              </a:spcBef>
              <a:spcAft>
                <a:spcPts val="0"/>
              </a:spcAft>
              <a:buNone/>
            </a:pPr>
            <a:r>
              <a:t/>
            </a:r>
            <a:endParaRPr sz="3500"/>
          </a:p>
        </p:txBody>
      </p:sp>
      <p:sp>
        <p:nvSpPr>
          <p:cNvPr id="160" name="Google Shape;160;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917950" y="890050"/>
            <a:ext cx="146532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2 - Performing a binary search - Part 2</a:t>
            </a:r>
            <a:endParaRPr/>
          </a:p>
          <a:p>
            <a:pPr indent="0" lvl="0" marL="0" rtl="0" algn="l">
              <a:lnSpc>
                <a:spcPct val="115000"/>
              </a:lnSpc>
              <a:spcBef>
                <a:spcPts val="0"/>
              </a:spcBef>
              <a:spcAft>
                <a:spcPts val="0"/>
              </a:spcAft>
              <a:buSzPts val="4400"/>
              <a:buNone/>
            </a:pPr>
            <a:r>
              <a:t/>
            </a:r>
            <a:endParaRPr/>
          </a:p>
        </p:txBody>
      </p:sp>
      <p:sp>
        <p:nvSpPr>
          <p:cNvPr id="166" name="Google Shape;166;p24"/>
          <p:cNvSpPr txBox="1"/>
          <p:nvPr>
            <p:ph idx="1" type="body"/>
          </p:nvPr>
        </p:nvSpPr>
        <p:spPr>
          <a:xfrm>
            <a:off x="917950" y="2876300"/>
            <a:ext cx="16240500" cy="596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GB"/>
              <a:t>The </a:t>
            </a:r>
            <a:r>
              <a:rPr b="1" lang="en-GB"/>
              <a:t>worst-case scenario</a:t>
            </a:r>
            <a:r>
              <a:rPr lang="en-GB"/>
              <a:t> occurs when the item you are looking for results in the </a:t>
            </a:r>
            <a:r>
              <a:rPr b="1" lang="en-GB"/>
              <a:t>greatest possible number of comparisons</a:t>
            </a:r>
            <a:r>
              <a:rPr lang="en-GB"/>
              <a:t>. </a:t>
            </a:r>
            <a:endParaRPr/>
          </a:p>
          <a:p>
            <a:pPr indent="0" lvl="0" marL="0" marR="0" rtl="0" algn="l">
              <a:lnSpc>
                <a:spcPct val="115000"/>
              </a:lnSpc>
              <a:spcBef>
                <a:spcPts val="600"/>
              </a:spcBef>
              <a:spcAft>
                <a:spcPts val="0"/>
              </a:spcAft>
              <a:buNone/>
            </a:pPr>
            <a:r>
              <a:t/>
            </a:r>
            <a:endParaRPr/>
          </a:p>
          <a:p>
            <a:pPr indent="0" lvl="0" marL="0" marR="0" rtl="0" algn="l">
              <a:lnSpc>
                <a:spcPct val="115000"/>
              </a:lnSpc>
              <a:spcBef>
                <a:spcPts val="600"/>
              </a:spcBef>
              <a:spcAft>
                <a:spcPts val="0"/>
              </a:spcAft>
              <a:buNone/>
            </a:pPr>
            <a:r>
              <a:rPr lang="en-GB"/>
              <a:t>Another sample of data is shown in Figure 2.</a:t>
            </a:r>
            <a:endParaRPr sz="1100">
              <a:solidFill>
                <a:srgbClr val="000000"/>
              </a:solidFill>
              <a:latin typeface="Arial"/>
              <a:ea typeface="Arial"/>
              <a:cs typeface="Arial"/>
              <a:sym typeface="Arial"/>
            </a:endParaRPr>
          </a:p>
          <a:p>
            <a:pPr indent="0" lvl="0" marL="0" marR="0" rtl="0" algn="l">
              <a:lnSpc>
                <a:spcPct val="115000"/>
              </a:lnSpc>
              <a:spcBef>
                <a:spcPts val="600"/>
              </a:spcBef>
              <a:spcAft>
                <a:spcPts val="0"/>
              </a:spcAft>
              <a:buNone/>
            </a:pPr>
            <a:r>
              <a:t/>
            </a:r>
            <a:endParaRPr/>
          </a:p>
          <a:p>
            <a:pPr indent="0" lvl="0" marL="0" marR="0" rtl="0" algn="l">
              <a:lnSpc>
                <a:spcPct val="115000"/>
              </a:lnSpc>
              <a:spcBef>
                <a:spcPts val="600"/>
              </a:spcBef>
              <a:spcAft>
                <a:spcPts val="0"/>
              </a:spcAft>
              <a:buNone/>
            </a:pPr>
            <a:r>
              <a:t/>
            </a:r>
            <a:endParaRPr sz="3500"/>
          </a:p>
        </p:txBody>
      </p:sp>
      <p:sp>
        <p:nvSpPr>
          <p:cNvPr id="167" name="Google Shape;167;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68" name="Google Shape;168;p24"/>
          <p:cNvGraphicFramePr/>
          <p:nvPr/>
        </p:nvGraphicFramePr>
        <p:xfrm>
          <a:off x="917950" y="6943425"/>
          <a:ext cx="3000000" cy="3000000"/>
        </p:xfrm>
        <a:graphic>
          <a:graphicData uri="http://schemas.openxmlformats.org/drawingml/2006/table">
            <a:tbl>
              <a:tblPr>
                <a:noFill/>
                <a:tableStyleId>{1977FB7B-D427-4A9F-BE33-FA0FA0706A79}</a:tableStyleId>
              </a:tblPr>
              <a:tblGrid>
                <a:gridCol w="1781650"/>
                <a:gridCol w="1781650"/>
                <a:gridCol w="1781650"/>
                <a:gridCol w="1781650"/>
                <a:gridCol w="1781650"/>
                <a:gridCol w="1781650"/>
                <a:gridCol w="1798275"/>
                <a:gridCol w="1798275"/>
                <a:gridCol w="1798275"/>
              </a:tblGrid>
              <a:tr h="800025">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Crow</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Deer</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Eagle</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Horse</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Lion</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Moose</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Rhino</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Tiger</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Zebra</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r>
            </a:tbl>
          </a:graphicData>
        </a:graphic>
      </p:graphicFrame>
      <p:sp>
        <p:nvSpPr>
          <p:cNvPr id="169" name="Google Shape;169;p24"/>
          <p:cNvSpPr txBox="1"/>
          <p:nvPr/>
        </p:nvSpPr>
        <p:spPr>
          <a:xfrm>
            <a:off x="7014350" y="7881225"/>
            <a:ext cx="28221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latin typeface="Montserrat"/>
                <a:ea typeface="Montserrat"/>
                <a:cs typeface="Montserrat"/>
                <a:sym typeface="Montserrat"/>
              </a:rPr>
              <a:t>Figure 2</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917950" y="890050"/>
            <a:ext cx="136686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2 - Performing a binary search - Part 2</a:t>
            </a:r>
            <a:endParaRPr/>
          </a:p>
          <a:p>
            <a:pPr indent="0" lvl="0" marL="0" rtl="0" algn="l">
              <a:lnSpc>
                <a:spcPct val="115000"/>
              </a:lnSpc>
              <a:spcBef>
                <a:spcPts val="0"/>
              </a:spcBef>
              <a:spcAft>
                <a:spcPts val="0"/>
              </a:spcAft>
              <a:buSzPts val="4400"/>
              <a:buNone/>
            </a:pPr>
            <a:r>
              <a:t/>
            </a:r>
            <a:endParaRPr/>
          </a:p>
        </p:txBody>
      </p:sp>
      <p:sp>
        <p:nvSpPr>
          <p:cNvPr id="175" name="Google Shape;175;p25"/>
          <p:cNvSpPr txBox="1"/>
          <p:nvPr>
            <p:ph idx="1" type="body"/>
          </p:nvPr>
        </p:nvSpPr>
        <p:spPr>
          <a:xfrm>
            <a:off x="917950" y="1828350"/>
            <a:ext cx="16240500" cy="7010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GB"/>
              <a:t>Which animal would you search for to get the </a:t>
            </a:r>
            <a:r>
              <a:rPr b="1" lang="en-GB"/>
              <a:t>best-case</a:t>
            </a:r>
            <a:r>
              <a:rPr lang="en-GB"/>
              <a:t> scenario in </a:t>
            </a:r>
            <a:r>
              <a:rPr b="1" lang="en-GB"/>
              <a:t>Figure 2</a:t>
            </a:r>
            <a:r>
              <a:rPr lang="en-GB"/>
              <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b="1"/>
          </a:p>
          <a:p>
            <a:pPr indent="0" lvl="0" marL="0" rtl="0" algn="l">
              <a:lnSpc>
                <a:spcPct val="113000"/>
              </a:lnSpc>
              <a:spcBef>
                <a:spcPts val="1200"/>
              </a:spcBef>
              <a:spcAft>
                <a:spcPts val="0"/>
              </a:spcAft>
              <a:buNone/>
            </a:pPr>
            <a:r>
              <a:rPr lang="en-GB"/>
              <a:t>How many comparisons would need to be made in the </a:t>
            </a:r>
            <a:r>
              <a:rPr b="1" lang="en-GB"/>
              <a:t>best-case</a:t>
            </a:r>
            <a:r>
              <a:rPr lang="en-GB"/>
              <a:t> scenario in </a:t>
            </a:r>
            <a:r>
              <a:rPr b="1" lang="en-GB"/>
              <a:t>Figure 2</a:t>
            </a:r>
            <a:r>
              <a:rPr lang="en-GB"/>
              <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GB" sz="1100">
                <a:solidFill>
                  <a:srgbClr val="000000"/>
                </a:solidFill>
                <a:latin typeface="Arial"/>
                <a:ea typeface="Arial"/>
                <a:cs typeface="Arial"/>
                <a:sym typeface="Arial"/>
              </a:rPr>
              <a:t>Which city could you search for to get the </a:t>
            </a:r>
            <a:r>
              <a:rPr b="1" lang="en-GB" sz="1100">
                <a:solidFill>
                  <a:srgbClr val="000000"/>
                </a:solidFill>
                <a:latin typeface="Arial"/>
                <a:ea typeface="Arial"/>
                <a:cs typeface="Arial"/>
                <a:sym typeface="Arial"/>
              </a:rPr>
              <a:t>worst-case</a:t>
            </a:r>
            <a:r>
              <a:rPr lang="en-GB" sz="1100">
                <a:solidFill>
                  <a:srgbClr val="000000"/>
                </a:solidFill>
                <a:latin typeface="Arial"/>
                <a:ea typeface="Arial"/>
                <a:cs typeface="Arial"/>
                <a:sym typeface="Arial"/>
              </a:rPr>
              <a:t> scenario in </a:t>
            </a:r>
            <a:r>
              <a:rPr b="1" lang="en-GB" sz="1100">
                <a:solidFill>
                  <a:srgbClr val="000000"/>
                </a:solidFill>
                <a:latin typeface="Arial"/>
                <a:ea typeface="Arial"/>
                <a:cs typeface="Arial"/>
                <a:sym typeface="Arial"/>
              </a:rPr>
              <a:t>Figure 2</a:t>
            </a:r>
            <a:r>
              <a:rPr lang="en-GB"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GB"/>
              <a:t>Which animal could you search for to get the </a:t>
            </a:r>
            <a:r>
              <a:rPr b="1" lang="en-GB"/>
              <a:t>worst-case</a:t>
            </a:r>
            <a:r>
              <a:rPr lang="en-GB"/>
              <a:t> scenario in </a:t>
            </a:r>
            <a:r>
              <a:rPr b="1" lang="en-GB"/>
              <a:t>Figure 2</a:t>
            </a:r>
            <a:r>
              <a:rPr lang="en-GB"/>
              <a:t>?</a:t>
            </a:r>
            <a:endParaRPr sz="1100">
              <a:solidFill>
                <a:srgbClr val="000000"/>
              </a:solidFill>
              <a:latin typeface="Arial"/>
              <a:ea typeface="Arial"/>
              <a:cs typeface="Arial"/>
              <a:sym typeface="Arial"/>
            </a:endParaRPr>
          </a:p>
          <a:p>
            <a:pPr indent="0" lvl="0" marL="0" marR="0" rtl="0" algn="l">
              <a:lnSpc>
                <a:spcPct val="115000"/>
              </a:lnSpc>
              <a:spcBef>
                <a:spcPts val="1200"/>
              </a:spcBef>
              <a:spcAft>
                <a:spcPts val="0"/>
              </a:spcAft>
              <a:buNone/>
            </a:pPr>
            <a:r>
              <a:t/>
            </a:r>
            <a:endParaRPr/>
          </a:p>
          <a:p>
            <a:pPr indent="0" lvl="0" marL="0" marR="0" rtl="0" algn="l">
              <a:lnSpc>
                <a:spcPct val="115000"/>
              </a:lnSpc>
              <a:spcBef>
                <a:spcPts val="1200"/>
              </a:spcBef>
              <a:spcAft>
                <a:spcPts val="0"/>
              </a:spcAft>
              <a:buNone/>
            </a:pPr>
            <a:r>
              <a:rPr lang="en-GB"/>
              <a:t>How many comparisons would need to be made in the </a:t>
            </a:r>
            <a:r>
              <a:rPr b="1" lang="en-GB"/>
              <a:t>worst-case</a:t>
            </a:r>
            <a:r>
              <a:rPr lang="en-GB"/>
              <a:t> scenario in </a:t>
            </a:r>
            <a:r>
              <a:rPr b="1" lang="en-GB"/>
              <a:t>Figure 2</a:t>
            </a:r>
            <a:r>
              <a:rPr lang="en-GB"/>
              <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a:p>
        </p:txBody>
      </p:sp>
      <p:sp>
        <p:nvSpPr>
          <p:cNvPr id="176" name="Google Shape;176;p2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77" name="Google Shape;177;p25"/>
          <p:cNvGraphicFramePr/>
          <p:nvPr/>
        </p:nvGraphicFramePr>
        <p:xfrm>
          <a:off x="917950" y="2736650"/>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graphicFrame>
        <p:nvGraphicFramePr>
          <p:cNvPr id="178" name="Google Shape;178;p25"/>
          <p:cNvGraphicFramePr/>
          <p:nvPr/>
        </p:nvGraphicFramePr>
        <p:xfrm>
          <a:off x="917950" y="4505825"/>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graphicFrame>
        <p:nvGraphicFramePr>
          <p:cNvPr id="179" name="Google Shape;179;p25"/>
          <p:cNvGraphicFramePr/>
          <p:nvPr/>
        </p:nvGraphicFramePr>
        <p:xfrm>
          <a:off x="917950" y="5970188"/>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graphicFrame>
        <p:nvGraphicFramePr>
          <p:cNvPr id="180" name="Google Shape;180;p25"/>
          <p:cNvGraphicFramePr/>
          <p:nvPr/>
        </p:nvGraphicFramePr>
        <p:xfrm>
          <a:off x="917950" y="8019538"/>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917950" y="890050"/>
            <a:ext cx="136686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2 - Performing a binary search - Part 2</a:t>
            </a:r>
            <a:endParaRPr/>
          </a:p>
          <a:p>
            <a:pPr indent="0" lvl="0" marL="0" rtl="0" algn="l">
              <a:lnSpc>
                <a:spcPct val="115000"/>
              </a:lnSpc>
              <a:spcBef>
                <a:spcPts val="0"/>
              </a:spcBef>
              <a:spcAft>
                <a:spcPts val="0"/>
              </a:spcAft>
              <a:buSzPts val="4400"/>
              <a:buNone/>
            </a:pPr>
            <a:r>
              <a:t/>
            </a:r>
            <a:endParaRPr/>
          </a:p>
        </p:txBody>
      </p:sp>
      <p:sp>
        <p:nvSpPr>
          <p:cNvPr id="186" name="Google Shape;186;p26"/>
          <p:cNvSpPr txBox="1"/>
          <p:nvPr>
            <p:ph idx="1" type="body"/>
          </p:nvPr>
        </p:nvSpPr>
        <p:spPr>
          <a:xfrm>
            <a:off x="917950" y="1828350"/>
            <a:ext cx="16240500" cy="7010100"/>
          </a:xfrm>
          <a:prstGeom prst="rect">
            <a:avLst/>
          </a:prstGeom>
          <a:noFill/>
          <a:ln>
            <a:noFill/>
          </a:ln>
        </p:spPr>
        <p:txBody>
          <a:bodyPr anchorCtr="0" anchor="t" bIns="0" lIns="0" spcFirstLastPara="1" rIns="0" wrap="square" tIns="0">
            <a:noAutofit/>
          </a:bodyPr>
          <a:lstStyle/>
          <a:p>
            <a:pPr indent="0" lvl="0" marL="0" rtl="0" algn="l">
              <a:lnSpc>
                <a:spcPct val="113000"/>
              </a:lnSpc>
              <a:spcBef>
                <a:spcPts val="1200"/>
              </a:spcBef>
              <a:spcAft>
                <a:spcPts val="0"/>
              </a:spcAft>
              <a:buNone/>
            </a:pPr>
            <a:r>
              <a:rPr lang="en-GB"/>
              <a:t>If the number of animals in </a:t>
            </a:r>
            <a:r>
              <a:rPr b="1" lang="en-GB"/>
              <a:t>Figure 2</a:t>
            </a:r>
            <a:r>
              <a:rPr lang="en-GB"/>
              <a:t> were doubled from 9 to 18, how many extra comparisons would need to be made at most? Why is that?</a:t>
            </a:r>
            <a:endParaRPr sz="1100">
              <a:solidFill>
                <a:srgbClr val="000000"/>
              </a:solidFill>
              <a:latin typeface="Arial"/>
              <a:ea typeface="Arial"/>
              <a:cs typeface="Arial"/>
              <a:sym typeface="Arial"/>
            </a:endParaRPr>
          </a:p>
          <a:p>
            <a:pPr indent="0" lvl="0" marL="0" rtl="0" algn="l">
              <a:lnSpc>
                <a:spcPct val="113000"/>
              </a:lnSpc>
              <a:spcBef>
                <a:spcPts val="1200"/>
              </a:spcBef>
              <a:spcAft>
                <a:spcPts val="0"/>
              </a:spcAft>
              <a:buNone/>
            </a:pPr>
            <a:r>
              <a:t/>
            </a:r>
            <a:endParaRPr/>
          </a:p>
          <a:p>
            <a:pPr indent="0" lvl="0" marL="0" rtl="0" algn="l">
              <a:lnSpc>
                <a:spcPct val="113000"/>
              </a:lnSpc>
              <a:spcBef>
                <a:spcPts val="1200"/>
              </a:spcBef>
              <a:spcAft>
                <a:spcPts val="0"/>
              </a:spcAft>
              <a:buNone/>
            </a:pPr>
            <a:r>
              <a:t/>
            </a:r>
            <a:endParaRPr b="1"/>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a:p>
        </p:txBody>
      </p:sp>
      <p:sp>
        <p:nvSpPr>
          <p:cNvPr id="187" name="Google Shape;187;p2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88" name="Google Shape;188;p26"/>
          <p:cNvGraphicFramePr/>
          <p:nvPr/>
        </p:nvGraphicFramePr>
        <p:xfrm>
          <a:off x="917950" y="3270050"/>
          <a:ext cx="3000000" cy="3000000"/>
        </p:xfrm>
        <a:graphic>
          <a:graphicData uri="http://schemas.openxmlformats.org/drawingml/2006/table">
            <a:tbl>
              <a:tblPr>
                <a:noFill/>
                <a:tableStyleId>{1977FB7B-D427-4A9F-BE33-FA0FA0706A79}</a:tableStyleId>
              </a:tblPr>
              <a:tblGrid>
                <a:gridCol w="16240500"/>
              </a:tblGrid>
              <a:tr h="5608875">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108156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1 - Searching ordered cards</a:t>
            </a:r>
            <a:endParaRPr/>
          </a:p>
        </p:txBody>
      </p:sp>
      <p:sp>
        <p:nvSpPr>
          <p:cNvPr id="90" name="Google Shape;90;p15"/>
          <p:cNvSpPr txBox="1"/>
          <p:nvPr>
            <p:ph idx="1" type="body"/>
          </p:nvPr>
        </p:nvSpPr>
        <p:spPr>
          <a:xfrm>
            <a:off x="917950" y="2876300"/>
            <a:ext cx="16240500" cy="5962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600"/>
              </a:spcBef>
              <a:spcAft>
                <a:spcPts val="0"/>
              </a:spcAft>
              <a:buNone/>
            </a:pPr>
            <a:r>
              <a:rPr lang="en-GB"/>
              <a:t>Binary search for a card</a:t>
            </a:r>
            <a:endParaRPr/>
          </a:p>
          <a:p>
            <a:pPr indent="0" lvl="0" marL="0" marR="0" rtl="0" algn="l">
              <a:lnSpc>
                <a:spcPct val="115000"/>
              </a:lnSpc>
              <a:spcBef>
                <a:spcPts val="600"/>
              </a:spcBef>
              <a:spcAft>
                <a:spcPts val="0"/>
              </a:spcAft>
              <a:buClr>
                <a:srgbClr val="000000"/>
              </a:buClr>
              <a:buSzPts val="3200"/>
              <a:buFont typeface="Arial"/>
              <a:buNone/>
            </a:pPr>
            <a:r>
              <a:t/>
            </a:r>
            <a:endParaRPr/>
          </a:p>
          <a:p>
            <a:pPr indent="0" lvl="0" marL="0" marR="0" rtl="0" algn="l">
              <a:lnSpc>
                <a:spcPct val="115000"/>
              </a:lnSpc>
              <a:spcBef>
                <a:spcPts val="600"/>
              </a:spcBef>
              <a:spcAft>
                <a:spcPts val="0"/>
              </a:spcAft>
              <a:buNone/>
            </a:pPr>
            <a:r>
              <a:rPr lang="en-GB"/>
              <a:t>Follow the instructions below, filling in the table each time you perform a binary search. You can only turn over one card at a time.</a:t>
            </a:r>
            <a:endParaRPr/>
          </a:p>
          <a:p>
            <a:pPr indent="0" lvl="0" marL="0" marR="0" rtl="0" algn="l">
              <a:lnSpc>
                <a:spcPct val="115000"/>
              </a:lnSpc>
              <a:spcBef>
                <a:spcPts val="600"/>
              </a:spcBef>
              <a:spcAft>
                <a:spcPts val="0"/>
              </a:spcAft>
              <a:buNone/>
            </a:pPr>
            <a:r>
              <a:t/>
            </a:r>
            <a:endParaRPr/>
          </a:p>
          <a:p>
            <a:pPr indent="-431800" lvl="0" marL="457200" marR="0" rtl="0" algn="l">
              <a:lnSpc>
                <a:spcPct val="115000"/>
              </a:lnSpc>
              <a:spcBef>
                <a:spcPts val="600"/>
              </a:spcBef>
              <a:spcAft>
                <a:spcPts val="0"/>
              </a:spcAft>
              <a:buSzPts val="3200"/>
              <a:buAutoNum type="arabicPeriod"/>
            </a:pPr>
            <a:r>
              <a:rPr lang="en-GB"/>
              <a:t>Take ten cards and choose a card to search for.</a:t>
            </a:r>
            <a:endParaRPr/>
          </a:p>
          <a:p>
            <a:pPr indent="-431800" lvl="0" marL="457200" marR="0" rtl="0" algn="l">
              <a:lnSpc>
                <a:spcPct val="115000"/>
              </a:lnSpc>
              <a:spcBef>
                <a:spcPts val="0"/>
              </a:spcBef>
              <a:spcAft>
                <a:spcPts val="0"/>
              </a:spcAft>
              <a:buSzPts val="3200"/>
              <a:buAutoNum type="arabicPeriod"/>
            </a:pPr>
            <a:r>
              <a:rPr lang="en-GB"/>
              <a:t>Put the cards in order from lowest to highest.</a:t>
            </a:r>
            <a:endParaRPr/>
          </a:p>
          <a:p>
            <a:pPr indent="-431800" lvl="0" marL="457200" marR="0" rtl="0" algn="l">
              <a:lnSpc>
                <a:spcPct val="115000"/>
              </a:lnSpc>
              <a:spcBef>
                <a:spcPts val="0"/>
              </a:spcBef>
              <a:spcAft>
                <a:spcPts val="0"/>
              </a:spcAft>
              <a:buSzPts val="3200"/>
              <a:buAutoNum type="arabicPeriod"/>
            </a:pPr>
            <a:r>
              <a:rPr lang="en-GB"/>
              <a:t>Place eight of the ten cards face down in a single row without looking at them.</a:t>
            </a:r>
            <a:endParaRPr/>
          </a:p>
          <a:p>
            <a:pPr indent="-431800" lvl="0" marL="457200" marR="0" rtl="0" algn="l">
              <a:lnSpc>
                <a:spcPct val="115000"/>
              </a:lnSpc>
              <a:spcBef>
                <a:spcPts val="0"/>
              </a:spcBef>
              <a:spcAft>
                <a:spcPts val="0"/>
              </a:spcAft>
              <a:buSzPts val="3200"/>
              <a:buAutoNum type="arabicPeriod"/>
            </a:pPr>
            <a:r>
              <a:rPr lang="en-GB"/>
              <a:t>Perform a binary search for your chosen card and fill in the table.</a:t>
            </a:r>
            <a:endParaRPr/>
          </a:p>
        </p:txBody>
      </p:sp>
      <p:sp>
        <p:nvSpPr>
          <p:cNvPr id="91" name="Google Shape;91;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917950" y="890050"/>
            <a:ext cx="108156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1 - Searching ordered cards</a:t>
            </a:r>
            <a:endParaRPr/>
          </a:p>
          <a:p>
            <a:pPr indent="0" lvl="0" marL="0" rtl="0" algn="l">
              <a:spcBef>
                <a:spcPts val="0"/>
              </a:spcBef>
              <a:spcAft>
                <a:spcPts val="0"/>
              </a:spcAft>
              <a:buSzPts val="4400"/>
              <a:buNone/>
            </a:pPr>
            <a:r>
              <a:t/>
            </a:r>
            <a:endParaRPr/>
          </a:p>
          <a:p>
            <a:pPr indent="0" lvl="0" marL="0" rtl="0" algn="l">
              <a:lnSpc>
                <a:spcPct val="115000"/>
              </a:lnSpc>
              <a:spcBef>
                <a:spcPts val="0"/>
              </a:spcBef>
              <a:spcAft>
                <a:spcPts val="0"/>
              </a:spcAft>
              <a:buSzPts val="4400"/>
              <a:buNone/>
            </a:pPr>
            <a:r>
              <a:t/>
            </a:r>
            <a:endParaRPr/>
          </a:p>
        </p:txBody>
      </p:sp>
      <p:sp>
        <p:nvSpPr>
          <p:cNvPr id="97" name="Google Shape;97;p16"/>
          <p:cNvSpPr txBox="1"/>
          <p:nvPr>
            <p:ph idx="1" type="body"/>
          </p:nvPr>
        </p:nvSpPr>
        <p:spPr>
          <a:xfrm>
            <a:off x="917950" y="1828350"/>
            <a:ext cx="16240500" cy="7010100"/>
          </a:xfrm>
          <a:prstGeom prst="rect">
            <a:avLst/>
          </a:prstGeom>
          <a:noFill/>
          <a:ln>
            <a:noFill/>
          </a:ln>
        </p:spPr>
        <p:txBody>
          <a:bodyPr anchorCtr="0" anchor="t" bIns="0" lIns="0" spcFirstLastPara="1" rIns="0" wrap="square" tIns="0">
            <a:noAutofit/>
          </a:bodyPr>
          <a:lstStyle/>
          <a:p>
            <a:pPr indent="0" lvl="0" marL="0" rtl="0" algn="l">
              <a:lnSpc>
                <a:spcPct val="113000"/>
              </a:lnSpc>
              <a:spcBef>
                <a:spcPts val="1200"/>
              </a:spcBef>
              <a:spcAft>
                <a:spcPts val="0"/>
              </a:spcAft>
              <a:buNone/>
            </a:pPr>
            <a:r>
              <a:rPr b="1" lang="en-GB"/>
              <a:t>Run 1:</a:t>
            </a:r>
            <a:r>
              <a:rPr lang="en-GB"/>
              <a:t> What card are you searching for?</a:t>
            </a:r>
            <a:endParaRPr b="1"/>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a:p>
        </p:txBody>
      </p:sp>
      <p:sp>
        <p:nvSpPr>
          <p:cNvPr id="98" name="Google Shape;98;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99" name="Google Shape;99;p16"/>
          <p:cNvGraphicFramePr/>
          <p:nvPr/>
        </p:nvGraphicFramePr>
        <p:xfrm>
          <a:off x="917950" y="2660450"/>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graphicFrame>
        <p:nvGraphicFramePr>
          <p:cNvPr id="100" name="Google Shape;100;p16"/>
          <p:cNvGraphicFramePr/>
          <p:nvPr/>
        </p:nvGraphicFramePr>
        <p:xfrm>
          <a:off x="917950" y="3585525"/>
          <a:ext cx="3000000" cy="3000000"/>
        </p:xfrm>
        <a:graphic>
          <a:graphicData uri="http://schemas.openxmlformats.org/drawingml/2006/table">
            <a:tbl>
              <a:tblPr>
                <a:noFill/>
                <a:tableStyleId>{1977FB7B-D427-4A9F-BE33-FA0FA0706A79}</a:tableStyleId>
              </a:tblPr>
              <a:tblGrid>
                <a:gridCol w="3019275"/>
                <a:gridCol w="4348325"/>
                <a:gridCol w="4236950"/>
              </a:tblGrid>
              <a:tr h="696000">
                <a:tc>
                  <a:txBody>
                    <a:bodyPr/>
                    <a:lstStyle/>
                    <a:p>
                      <a:pPr indent="0" lvl="0" marL="0" marR="0" rtl="0" algn="ctr">
                        <a:lnSpc>
                          <a:spcPct val="115000"/>
                        </a:lnSpc>
                        <a:spcBef>
                          <a:spcPts val="1200"/>
                        </a:spcBef>
                        <a:spcAft>
                          <a:spcPts val="1200"/>
                        </a:spcAft>
                        <a:buNone/>
                      </a:pPr>
                      <a:r>
                        <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marR="0" rtl="0" algn="ctr">
                        <a:lnSpc>
                          <a:spcPct val="115000"/>
                        </a:lnSpc>
                        <a:spcBef>
                          <a:spcPts val="1200"/>
                        </a:spcBef>
                        <a:spcAft>
                          <a:spcPts val="1200"/>
                        </a:spcAft>
                        <a:buNone/>
                      </a:pPr>
                      <a:r>
                        <a:rPr b="1" lang="en-GB" sz="2800">
                          <a:latin typeface="Montserrat"/>
                          <a:ea typeface="Montserrat"/>
                          <a:cs typeface="Montserrat"/>
                          <a:sym typeface="Montserrat"/>
                        </a:rPr>
                        <a:t>Card at that position</a:t>
                      </a:r>
                      <a:endParaRPr b="1" sz="2800">
                        <a:latin typeface="Montserrat"/>
                        <a:ea typeface="Montserrat"/>
                        <a:cs typeface="Montserrat"/>
                        <a:sym typeface="Montserrat"/>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marR="0" rtl="0" algn="ctr">
                        <a:lnSpc>
                          <a:spcPct val="115000"/>
                        </a:lnSpc>
                        <a:spcBef>
                          <a:spcPts val="1200"/>
                        </a:spcBef>
                        <a:spcAft>
                          <a:spcPts val="1200"/>
                        </a:spcAft>
                        <a:buNone/>
                      </a:pPr>
                      <a:r>
                        <a:rPr b="1" lang="en-GB" sz="2800">
                          <a:latin typeface="Montserrat"/>
                          <a:ea typeface="Montserrat"/>
                          <a:cs typeface="Montserrat"/>
                          <a:sym typeface="Montserrat"/>
                        </a:rPr>
                        <a:t>Card found?</a:t>
                      </a:r>
                      <a:endParaRPr b="1" sz="2800">
                        <a:latin typeface="Montserrat"/>
                        <a:ea typeface="Montserrat"/>
                        <a:cs typeface="Montserrat"/>
                        <a:sym typeface="Montserrat"/>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lang="en-GB" sz="2800">
                          <a:latin typeface="Roboto Mono"/>
                          <a:ea typeface="Roboto Mono"/>
                          <a:cs typeface="Roboto Mono"/>
                          <a:sym typeface="Roboto Mono"/>
                        </a:rPr>
                        <a:t> </a:t>
                      </a:r>
                      <a:r>
                        <a:rPr b="1" lang="en-GB" sz="2800">
                          <a:latin typeface="Montserrat"/>
                          <a:ea typeface="Montserrat"/>
                          <a:cs typeface="Montserrat"/>
                          <a:sym typeface="Montserrat"/>
                        </a:rPr>
                        <a:t>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b="1" lang="en-GB" sz="2800">
                          <a:latin typeface="Montserrat"/>
                          <a:ea typeface="Montserrat"/>
                          <a:cs typeface="Montserrat"/>
                          <a:sym typeface="Montserrat"/>
                        </a:rPr>
                        <a:t>  Position _</a:t>
                      </a:r>
                      <a:r>
                        <a:rPr lang="en-GB" sz="2800">
                          <a:latin typeface="Roboto Mono"/>
                          <a:ea typeface="Roboto Mono"/>
                          <a:cs typeface="Roboto Mono"/>
                          <a:sym typeface="Roboto Mono"/>
                        </a:rPr>
                        <a:t> </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lang="en-GB" sz="2800">
                          <a:latin typeface="Roboto Mono"/>
                          <a:ea typeface="Roboto Mono"/>
                          <a:cs typeface="Roboto Mono"/>
                          <a:sym typeface="Roboto Mono"/>
                        </a:rPr>
                        <a:t> </a:t>
                      </a:r>
                      <a:r>
                        <a:rPr b="1" lang="en-GB" sz="2800">
                          <a:latin typeface="Montserrat"/>
                          <a:ea typeface="Montserrat"/>
                          <a:cs typeface="Montserrat"/>
                          <a:sym typeface="Montserrat"/>
                        </a:rPr>
                        <a:t>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b="1" lang="en-GB" sz="2800">
                          <a:latin typeface="Montserrat"/>
                          <a:ea typeface="Montserrat"/>
                          <a:cs typeface="Montserrat"/>
                          <a:sym typeface="Montserrat"/>
                        </a:rPr>
                        <a:t>  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917950" y="890050"/>
            <a:ext cx="108156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1 - Searching ordered cards</a:t>
            </a:r>
            <a:endParaRPr/>
          </a:p>
          <a:p>
            <a:pPr indent="0" lvl="0" marL="0" rtl="0" algn="l">
              <a:spcBef>
                <a:spcPts val="0"/>
              </a:spcBef>
              <a:spcAft>
                <a:spcPts val="0"/>
              </a:spcAft>
              <a:buSzPts val="4400"/>
              <a:buNone/>
            </a:pPr>
            <a:r>
              <a:t/>
            </a:r>
            <a:endParaRPr/>
          </a:p>
          <a:p>
            <a:pPr indent="0" lvl="0" marL="0" rtl="0" algn="l">
              <a:lnSpc>
                <a:spcPct val="115000"/>
              </a:lnSpc>
              <a:spcBef>
                <a:spcPts val="0"/>
              </a:spcBef>
              <a:spcAft>
                <a:spcPts val="0"/>
              </a:spcAft>
              <a:buSzPts val="4400"/>
              <a:buNone/>
            </a:pPr>
            <a:r>
              <a:t/>
            </a:r>
            <a:endParaRPr/>
          </a:p>
        </p:txBody>
      </p:sp>
      <p:sp>
        <p:nvSpPr>
          <p:cNvPr id="106" name="Google Shape;106;p17"/>
          <p:cNvSpPr txBox="1"/>
          <p:nvPr>
            <p:ph idx="1" type="body"/>
          </p:nvPr>
        </p:nvSpPr>
        <p:spPr>
          <a:xfrm>
            <a:off x="917950" y="1828350"/>
            <a:ext cx="16240500" cy="7010100"/>
          </a:xfrm>
          <a:prstGeom prst="rect">
            <a:avLst/>
          </a:prstGeom>
          <a:noFill/>
          <a:ln>
            <a:noFill/>
          </a:ln>
        </p:spPr>
        <p:txBody>
          <a:bodyPr anchorCtr="0" anchor="t" bIns="0" lIns="0" spcFirstLastPara="1" rIns="0" wrap="square" tIns="0">
            <a:noAutofit/>
          </a:bodyPr>
          <a:lstStyle/>
          <a:p>
            <a:pPr indent="0" lvl="0" marL="0" rtl="0" algn="l">
              <a:lnSpc>
                <a:spcPct val="113000"/>
              </a:lnSpc>
              <a:spcBef>
                <a:spcPts val="1200"/>
              </a:spcBef>
              <a:spcAft>
                <a:spcPts val="0"/>
              </a:spcAft>
              <a:buNone/>
            </a:pPr>
            <a:r>
              <a:rPr b="1" lang="en-GB"/>
              <a:t>Run 2:</a:t>
            </a:r>
            <a:r>
              <a:rPr lang="en-GB"/>
              <a:t> What card are you searching for?</a:t>
            </a:r>
            <a:endParaRPr b="1"/>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a:p>
        </p:txBody>
      </p:sp>
      <p:sp>
        <p:nvSpPr>
          <p:cNvPr id="107" name="Google Shape;107;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08" name="Google Shape;108;p17"/>
          <p:cNvGraphicFramePr/>
          <p:nvPr/>
        </p:nvGraphicFramePr>
        <p:xfrm>
          <a:off x="917950" y="2660450"/>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graphicFrame>
        <p:nvGraphicFramePr>
          <p:cNvPr id="109" name="Google Shape;109;p17"/>
          <p:cNvGraphicFramePr/>
          <p:nvPr/>
        </p:nvGraphicFramePr>
        <p:xfrm>
          <a:off x="917950" y="3585525"/>
          <a:ext cx="3000000" cy="3000000"/>
        </p:xfrm>
        <a:graphic>
          <a:graphicData uri="http://schemas.openxmlformats.org/drawingml/2006/table">
            <a:tbl>
              <a:tblPr>
                <a:noFill/>
                <a:tableStyleId>{1977FB7B-D427-4A9F-BE33-FA0FA0706A79}</a:tableStyleId>
              </a:tblPr>
              <a:tblGrid>
                <a:gridCol w="3019275"/>
                <a:gridCol w="4348325"/>
                <a:gridCol w="4236950"/>
              </a:tblGrid>
              <a:tr h="696000">
                <a:tc>
                  <a:txBody>
                    <a:bodyPr/>
                    <a:lstStyle/>
                    <a:p>
                      <a:pPr indent="0" lvl="0" marL="0" marR="0" rtl="0" algn="ctr">
                        <a:lnSpc>
                          <a:spcPct val="115000"/>
                        </a:lnSpc>
                        <a:spcBef>
                          <a:spcPts val="1200"/>
                        </a:spcBef>
                        <a:spcAft>
                          <a:spcPts val="1200"/>
                        </a:spcAft>
                        <a:buNone/>
                      </a:pPr>
                      <a:r>
                        <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marR="0" rtl="0" algn="ctr">
                        <a:lnSpc>
                          <a:spcPct val="115000"/>
                        </a:lnSpc>
                        <a:spcBef>
                          <a:spcPts val="1200"/>
                        </a:spcBef>
                        <a:spcAft>
                          <a:spcPts val="1200"/>
                        </a:spcAft>
                        <a:buNone/>
                      </a:pPr>
                      <a:r>
                        <a:rPr b="1" lang="en-GB" sz="2800">
                          <a:latin typeface="Montserrat"/>
                          <a:ea typeface="Montserrat"/>
                          <a:cs typeface="Montserrat"/>
                          <a:sym typeface="Montserrat"/>
                        </a:rPr>
                        <a:t>Card at that position</a:t>
                      </a:r>
                      <a:endParaRPr b="1" sz="2800">
                        <a:latin typeface="Montserrat"/>
                        <a:ea typeface="Montserrat"/>
                        <a:cs typeface="Montserrat"/>
                        <a:sym typeface="Montserrat"/>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marR="0" rtl="0" algn="ctr">
                        <a:lnSpc>
                          <a:spcPct val="115000"/>
                        </a:lnSpc>
                        <a:spcBef>
                          <a:spcPts val="1200"/>
                        </a:spcBef>
                        <a:spcAft>
                          <a:spcPts val="1200"/>
                        </a:spcAft>
                        <a:buNone/>
                      </a:pPr>
                      <a:r>
                        <a:rPr b="1" lang="en-GB" sz="2800">
                          <a:latin typeface="Montserrat"/>
                          <a:ea typeface="Montserrat"/>
                          <a:cs typeface="Montserrat"/>
                          <a:sym typeface="Montserrat"/>
                        </a:rPr>
                        <a:t>Card found?</a:t>
                      </a:r>
                      <a:endParaRPr b="1" sz="2800">
                        <a:latin typeface="Montserrat"/>
                        <a:ea typeface="Montserrat"/>
                        <a:cs typeface="Montserrat"/>
                        <a:sym typeface="Montserrat"/>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lang="en-GB" sz="2800">
                          <a:latin typeface="Roboto Mono"/>
                          <a:ea typeface="Roboto Mono"/>
                          <a:cs typeface="Roboto Mono"/>
                          <a:sym typeface="Roboto Mono"/>
                        </a:rPr>
                        <a:t> </a:t>
                      </a:r>
                      <a:r>
                        <a:rPr b="1" lang="en-GB" sz="2800">
                          <a:latin typeface="Montserrat"/>
                          <a:ea typeface="Montserrat"/>
                          <a:cs typeface="Montserrat"/>
                          <a:sym typeface="Montserrat"/>
                        </a:rPr>
                        <a:t>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b="1" lang="en-GB" sz="2800">
                          <a:latin typeface="Montserrat"/>
                          <a:ea typeface="Montserrat"/>
                          <a:cs typeface="Montserrat"/>
                          <a:sym typeface="Montserrat"/>
                        </a:rPr>
                        <a:t>  Position _</a:t>
                      </a:r>
                      <a:r>
                        <a:rPr lang="en-GB" sz="2800">
                          <a:latin typeface="Roboto Mono"/>
                          <a:ea typeface="Roboto Mono"/>
                          <a:cs typeface="Roboto Mono"/>
                          <a:sym typeface="Roboto Mono"/>
                        </a:rPr>
                        <a:t> </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lang="en-GB" sz="2800">
                          <a:latin typeface="Roboto Mono"/>
                          <a:ea typeface="Roboto Mono"/>
                          <a:cs typeface="Roboto Mono"/>
                          <a:sym typeface="Roboto Mono"/>
                        </a:rPr>
                        <a:t> </a:t>
                      </a:r>
                      <a:r>
                        <a:rPr b="1" lang="en-GB" sz="2800">
                          <a:latin typeface="Montserrat"/>
                          <a:ea typeface="Montserrat"/>
                          <a:cs typeface="Montserrat"/>
                          <a:sym typeface="Montserrat"/>
                        </a:rPr>
                        <a:t>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b="1" lang="en-GB" sz="2800">
                          <a:latin typeface="Montserrat"/>
                          <a:ea typeface="Montserrat"/>
                          <a:cs typeface="Montserrat"/>
                          <a:sym typeface="Montserrat"/>
                        </a:rPr>
                        <a:t>  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917950" y="890050"/>
            <a:ext cx="108156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1 - Searching ordered cards</a:t>
            </a:r>
            <a:endParaRPr/>
          </a:p>
          <a:p>
            <a:pPr indent="0" lvl="0" marL="0" rtl="0" algn="l">
              <a:spcBef>
                <a:spcPts val="0"/>
              </a:spcBef>
              <a:spcAft>
                <a:spcPts val="0"/>
              </a:spcAft>
              <a:buSzPts val="4400"/>
              <a:buNone/>
            </a:pPr>
            <a:r>
              <a:t/>
            </a:r>
            <a:endParaRPr/>
          </a:p>
          <a:p>
            <a:pPr indent="0" lvl="0" marL="0" rtl="0" algn="l">
              <a:lnSpc>
                <a:spcPct val="115000"/>
              </a:lnSpc>
              <a:spcBef>
                <a:spcPts val="0"/>
              </a:spcBef>
              <a:spcAft>
                <a:spcPts val="0"/>
              </a:spcAft>
              <a:buSzPts val="4400"/>
              <a:buNone/>
            </a:pPr>
            <a:r>
              <a:t/>
            </a:r>
            <a:endParaRPr/>
          </a:p>
        </p:txBody>
      </p:sp>
      <p:sp>
        <p:nvSpPr>
          <p:cNvPr id="115" name="Google Shape;115;p18"/>
          <p:cNvSpPr txBox="1"/>
          <p:nvPr>
            <p:ph idx="1" type="body"/>
          </p:nvPr>
        </p:nvSpPr>
        <p:spPr>
          <a:xfrm>
            <a:off x="917950" y="1828350"/>
            <a:ext cx="16240500" cy="7010100"/>
          </a:xfrm>
          <a:prstGeom prst="rect">
            <a:avLst/>
          </a:prstGeom>
          <a:noFill/>
          <a:ln>
            <a:noFill/>
          </a:ln>
        </p:spPr>
        <p:txBody>
          <a:bodyPr anchorCtr="0" anchor="t" bIns="0" lIns="0" spcFirstLastPara="1" rIns="0" wrap="square" tIns="0">
            <a:noAutofit/>
          </a:bodyPr>
          <a:lstStyle/>
          <a:p>
            <a:pPr indent="0" lvl="0" marL="0" rtl="0" algn="l">
              <a:lnSpc>
                <a:spcPct val="113000"/>
              </a:lnSpc>
              <a:spcBef>
                <a:spcPts val="1200"/>
              </a:spcBef>
              <a:spcAft>
                <a:spcPts val="0"/>
              </a:spcAft>
              <a:buNone/>
            </a:pPr>
            <a:r>
              <a:rPr b="1" lang="en-GB"/>
              <a:t>Run 3:</a:t>
            </a:r>
            <a:r>
              <a:rPr lang="en-GB"/>
              <a:t> What card are you searching for?</a:t>
            </a:r>
            <a:endParaRPr b="1"/>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a:p>
        </p:txBody>
      </p:sp>
      <p:sp>
        <p:nvSpPr>
          <p:cNvPr id="116" name="Google Shape;116;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17" name="Google Shape;117;p18"/>
          <p:cNvGraphicFramePr/>
          <p:nvPr/>
        </p:nvGraphicFramePr>
        <p:xfrm>
          <a:off x="917950" y="2660450"/>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graphicFrame>
        <p:nvGraphicFramePr>
          <p:cNvPr id="118" name="Google Shape;118;p18"/>
          <p:cNvGraphicFramePr/>
          <p:nvPr/>
        </p:nvGraphicFramePr>
        <p:xfrm>
          <a:off x="917950" y="3585525"/>
          <a:ext cx="3000000" cy="3000000"/>
        </p:xfrm>
        <a:graphic>
          <a:graphicData uri="http://schemas.openxmlformats.org/drawingml/2006/table">
            <a:tbl>
              <a:tblPr>
                <a:noFill/>
                <a:tableStyleId>{1977FB7B-D427-4A9F-BE33-FA0FA0706A79}</a:tableStyleId>
              </a:tblPr>
              <a:tblGrid>
                <a:gridCol w="3019275"/>
                <a:gridCol w="4348325"/>
                <a:gridCol w="4236950"/>
              </a:tblGrid>
              <a:tr h="696000">
                <a:tc>
                  <a:txBody>
                    <a:bodyPr/>
                    <a:lstStyle/>
                    <a:p>
                      <a:pPr indent="0" lvl="0" marL="0" marR="0" rtl="0" algn="ctr">
                        <a:lnSpc>
                          <a:spcPct val="115000"/>
                        </a:lnSpc>
                        <a:spcBef>
                          <a:spcPts val="1200"/>
                        </a:spcBef>
                        <a:spcAft>
                          <a:spcPts val="1200"/>
                        </a:spcAft>
                        <a:buNone/>
                      </a:pPr>
                      <a:r>
                        <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marR="0" rtl="0" algn="ctr">
                        <a:lnSpc>
                          <a:spcPct val="115000"/>
                        </a:lnSpc>
                        <a:spcBef>
                          <a:spcPts val="1200"/>
                        </a:spcBef>
                        <a:spcAft>
                          <a:spcPts val="1200"/>
                        </a:spcAft>
                        <a:buNone/>
                      </a:pPr>
                      <a:r>
                        <a:rPr b="1" lang="en-GB" sz="2800">
                          <a:latin typeface="Montserrat"/>
                          <a:ea typeface="Montserrat"/>
                          <a:cs typeface="Montserrat"/>
                          <a:sym typeface="Montserrat"/>
                        </a:rPr>
                        <a:t>Card at that position</a:t>
                      </a:r>
                      <a:endParaRPr b="1" sz="2800">
                        <a:latin typeface="Montserrat"/>
                        <a:ea typeface="Montserrat"/>
                        <a:cs typeface="Montserrat"/>
                        <a:sym typeface="Montserrat"/>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marR="0" rtl="0" algn="ctr">
                        <a:lnSpc>
                          <a:spcPct val="115000"/>
                        </a:lnSpc>
                        <a:spcBef>
                          <a:spcPts val="1200"/>
                        </a:spcBef>
                        <a:spcAft>
                          <a:spcPts val="1200"/>
                        </a:spcAft>
                        <a:buNone/>
                      </a:pPr>
                      <a:r>
                        <a:rPr b="1" lang="en-GB" sz="2800">
                          <a:latin typeface="Montserrat"/>
                          <a:ea typeface="Montserrat"/>
                          <a:cs typeface="Montserrat"/>
                          <a:sym typeface="Montserrat"/>
                        </a:rPr>
                        <a:t>Card found?</a:t>
                      </a:r>
                      <a:endParaRPr b="1" sz="2800">
                        <a:latin typeface="Montserrat"/>
                        <a:ea typeface="Montserrat"/>
                        <a:cs typeface="Montserrat"/>
                        <a:sym typeface="Montserrat"/>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lang="en-GB" sz="2800">
                          <a:latin typeface="Roboto Mono"/>
                          <a:ea typeface="Roboto Mono"/>
                          <a:cs typeface="Roboto Mono"/>
                          <a:sym typeface="Roboto Mono"/>
                        </a:rPr>
                        <a:t> </a:t>
                      </a:r>
                      <a:r>
                        <a:rPr b="1" lang="en-GB" sz="2800">
                          <a:latin typeface="Montserrat"/>
                          <a:ea typeface="Montserrat"/>
                          <a:cs typeface="Montserrat"/>
                          <a:sym typeface="Montserrat"/>
                        </a:rPr>
                        <a:t>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b="1" lang="en-GB" sz="2800">
                          <a:latin typeface="Montserrat"/>
                          <a:ea typeface="Montserrat"/>
                          <a:cs typeface="Montserrat"/>
                          <a:sym typeface="Montserrat"/>
                        </a:rPr>
                        <a:t>  Position _</a:t>
                      </a:r>
                      <a:r>
                        <a:rPr lang="en-GB" sz="2800">
                          <a:latin typeface="Roboto Mono"/>
                          <a:ea typeface="Roboto Mono"/>
                          <a:cs typeface="Roboto Mono"/>
                          <a:sym typeface="Roboto Mono"/>
                        </a:rPr>
                        <a:t> </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lang="en-GB" sz="2800">
                          <a:latin typeface="Roboto Mono"/>
                          <a:ea typeface="Roboto Mono"/>
                          <a:cs typeface="Roboto Mono"/>
                          <a:sym typeface="Roboto Mono"/>
                        </a:rPr>
                        <a:t> </a:t>
                      </a:r>
                      <a:r>
                        <a:rPr b="1" lang="en-GB" sz="2800">
                          <a:latin typeface="Montserrat"/>
                          <a:ea typeface="Montserrat"/>
                          <a:cs typeface="Montserrat"/>
                          <a:sym typeface="Montserrat"/>
                        </a:rPr>
                        <a:t>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r h="696000">
                <a:tc>
                  <a:txBody>
                    <a:bodyPr/>
                    <a:lstStyle/>
                    <a:p>
                      <a:pPr indent="0" lvl="0" marL="0" rtl="0" algn="ctr">
                        <a:lnSpc>
                          <a:spcPct val="115000"/>
                        </a:lnSpc>
                        <a:spcBef>
                          <a:spcPts val="1200"/>
                        </a:spcBef>
                        <a:spcAft>
                          <a:spcPts val="1200"/>
                        </a:spcAft>
                        <a:buNone/>
                      </a:pPr>
                      <a:r>
                        <a:rPr b="1" lang="en-GB" sz="2800">
                          <a:latin typeface="Montserrat"/>
                          <a:ea typeface="Montserrat"/>
                          <a:cs typeface="Montserrat"/>
                          <a:sym typeface="Montserrat"/>
                        </a:rPr>
                        <a:t>  Position _</a:t>
                      </a:r>
                      <a:endParaRPr sz="2800">
                        <a:latin typeface="Roboto Mono"/>
                        <a:ea typeface="Roboto Mono"/>
                        <a:cs typeface="Roboto Mono"/>
                        <a:sym typeface="Roboto Mono"/>
                      </a:endParaRPr>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sz="2800"/>
                    </a:p>
                  </a:txBody>
                  <a:tcPr marT="35550" marB="35550" marR="35550" marL="35550">
                    <a:lnL cap="flat" cmpd="sng" w="12625">
                      <a:solidFill>
                        <a:srgbClr val="666666"/>
                      </a:solidFill>
                      <a:prstDash val="solid"/>
                      <a:round/>
                      <a:headEnd len="sm" w="sm" type="none"/>
                      <a:tailEnd len="sm" w="sm" type="none"/>
                    </a:lnL>
                    <a:lnR cap="flat" cmpd="sng" w="12625">
                      <a:solidFill>
                        <a:srgbClr val="666666"/>
                      </a:solidFill>
                      <a:prstDash val="solid"/>
                      <a:round/>
                      <a:headEnd len="sm" w="sm" type="none"/>
                      <a:tailEnd len="sm" w="sm" type="none"/>
                    </a:lnR>
                    <a:lnT cap="flat" cmpd="sng" w="12625">
                      <a:solidFill>
                        <a:srgbClr val="666666"/>
                      </a:solidFill>
                      <a:prstDash val="solid"/>
                      <a:round/>
                      <a:headEnd len="sm" w="sm" type="none"/>
                      <a:tailEnd len="sm" w="sm" type="none"/>
                    </a:lnT>
                    <a:lnB cap="flat" cmpd="sng" w="12625">
                      <a:solidFill>
                        <a:srgbClr val="666666"/>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917950" y="890050"/>
            <a:ext cx="108156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1 - Searching ordered cards</a:t>
            </a:r>
            <a:endParaRPr/>
          </a:p>
          <a:p>
            <a:pPr indent="0" lvl="0" marL="0" rtl="0" algn="l">
              <a:spcBef>
                <a:spcPts val="0"/>
              </a:spcBef>
              <a:spcAft>
                <a:spcPts val="0"/>
              </a:spcAft>
              <a:buSzPts val="4400"/>
              <a:buNone/>
            </a:pPr>
            <a:r>
              <a:t/>
            </a:r>
            <a:endParaRPr/>
          </a:p>
          <a:p>
            <a:pPr indent="0" lvl="0" marL="0" rtl="0" algn="l">
              <a:lnSpc>
                <a:spcPct val="115000"/>
              </a:lnSpc>
              <a:spcBef>
                <a:spcPts val="0"/>
              </a:spcBef>
              <a:spcAft>
                <a:spcPts val="0"/>
              </a:spcAft>
              <a:buSzPts val="4400"/>
              <a:buNone/>
            </a:pPr>
            <a:r>
              <a:t/>
            </a:r>
            <a:endParaRPr/>
          </a:p>
        </p:txBody>
      </p:sp>
      <p:sp>
        <p:nvSpPr>
          <p:cNvPr id="124" name="Google Shape;124;p19"/>
          <p:cNvSpPr txBox="1"/>
          <p:nvPr>
            <p:ph idx="1" type="body"/>
          </p:nvPr>
        </p:nvSpPr>
        <p:spPr>
          <a:xfrm>
            <a:off x="917950" y="1828350"/>
            <a:ext cx="16240500" cy="7010100"/>
          </a:xfrm>
          <a:prstGeom prst="rect">
            <a:avLst/>
          </a:prstGeom>
          <a:noFill/>
          <a:ln>
            <a:noFill/>
          </a:ln>
        </p:spPr>
        <p:txBody>
          <a:bodyPr anchorCtr="0" anchor="t" bIns="0" lIns="0" spcFirstLastPara="1" rIns="0" wrap="square" tIns="0">
            <a:noAutofit/>
          </a:bodyPr>
          <a:lstStyle/>
          <a:p>
            <a:pPr indent="0" lvl="0" marL="0" rtl="0" algn="l">
              <a:lnSpc>
                <a:spcPct val="113000"/>
              </a:lnSpc>
              <a:spcBef>
                <a:spcPts val="1200"/>
              </a:spcBef>
              <a:spcAft>
                <a:spcPts val="0"/>
              </a:spcAft>
              <a:buNone/>
            </a:pPr>
            <a:r>
              <a:rPr lang="en-GB"/>
              <a:t>How many cards did you have to look at in order to work out that it wasn’t in the set of cards?</a:t>
            </a:r>
            <a:endParaRPr/>
          </a:p>
          <a:p>
            <a:pPr indent="0" lvl="0" marL="0" rtl="0" algn="l">
              <a:lnSpc>
                <a:spcPct val="113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a:p>
        </p:txBody>
      </p:sp>
      <p:sp>
        <p:nvSpPr>
          <p:cNvPr id="125" name="Google Shape;125;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26" name="Google Shape;126;p19"/>
          <p:cNvGraphicFramePr/>
          <p:nvPr/>
        </p:nvGraphicFramePr>
        <p:xfrm>
          <a:off x="917950" y="3574850"/>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917950" y="890600"/>
            <a:ext cx="126441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2 - Performing a binary search - Part 1</a:t>
            </a:r>
            <a:endParaRPr/>
          </a:p>
        </p:txBody>
      </p:sp>
      <p:sp>
        <p:nvSpPr>
          <p:cNvPr id="132" name="Google Shape;132;p20"/>
          <p:cNvSpPr txBox="1"/>
          <p:nvPr>
            <p:ph idx="1" type="body"/>
          </p:nvPr>
        </p:nvSpPr>
        <p:spPr>
          <a:xfrm>
            <a:off x="917950" y="2876300"/>
            <a:ext cx="16240500" cy="3282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600"/>
              </a:spcBef>
              <a:spcAft>
                <a:spcPts val="0"/>
              </a:spcAft>
              <a:buNone/>
            </a:pPr>
            <a:r>
              <a:rPr lang="en-GB"/>
              <a:t>Searching for an instrument</a:t>
            </a:r>
            <a:endParaRPr/>
          </a:p>
          <a:p>
            <a:pPr indent="0" lvl="0" marL="0" marR="0" rtl="0" algn="l">
              <a:lnSpc>
                <a:spcPct val="115000"/>
              </a:lnSpc>
              <a:spcBef>
                <a:spcPts val="600"/>
              </a:spcBef>
              <a:spcAft>
                <a:spcPts val="0"/>
              </a:spcAft>
              <a:buClr>
                <a:srgbClr val="000000"/>
              </a:buClr>
              <a:buSzPts val="3200"/>
              <a:buFont typeface="Arial"/>
              <a:buNone/>
            </a:pPr>
            <a:r>
              <a:t/>
            </a:r>
            <a:endParaRPr/>
          </a:p>
          <a:p>
            <a:pPr indent="0" lvl="0" marL="0" rtl="0" algn="l">
              <a:lnSpc>
                <a:spcPct val="113000"/>
              </a:lnSpc>
              <a:spcBef>
                <a:spcPts val="1200"/>
              </a:spcBef>
              <a:spcAft>
                <a:spcPts val="0"/>
              </a:spcAft>
              <a:buNone/>
            </a:pPr>
            <a:r>
              <a:rPr lang="en-GB"/>
              <a:t>Charlie has created a program that stores all the instruments that a music shop currently sells or hires out.</a:t>
            </a:r>
            <a:endParaRPr/>
          </a:p>
          <a:p>
            <a:pPr indent="0" lvl="0" marL="0" marR="0" rtl="0" algn="l">
              <a:lnSpc>
                <a:spcPct val="115000"/>
              </a:lnSpc>
              <a:spcBef>
                <a:spcPts val="600"/>
              </a:spcBef>
              <a:spcAft>
                <a:spcPts val="0"/>
              </a:spcAft>
              <a:buNone/>
            </a:pPr>
            <a:r>
              <a:t/>
            </a:r>
            <a:endParaRPr/>
          </a:p>
          <a:p>
            <a:pPr indent="0" lvl="0" marL="0" marR="0" rtl="0" algn="l">
              <a:lnSpc>
                <a:spcPct val="115000"/>
              </a:lnSpc>
              <a:spcBef>
                <a:spcPts val="600"/>
              </a:spcBef>
              <a:spcAft>
                <a:spcPts val="0"/>
              </a:spcAft>
              <a:buNone/>
            </a:pPr>
            <a:r>
              <a:rPr lang="en-GB"/>
              <a:t>A sample of data is shown in </a:t>
            </a:r>
            <a:r>
              <a:rPr b="1" lang="en-GB"/>
              <a:t>Figure 1</a:t>
            </a:r>
            <a:r>
              <a:rPr lang="en-GB"/>
              <a:t>.</a:t>
            </a:r>
            <a:endParaRPr sz="1100">
              <a:solidFill>
                <a:srgbClr val="000000"/>
              </a:solidFill>
              <a:latin typeface="Arial"/>
              <a:ea typeface="Arial"/>
              <a:cs typeface="Arial"/>
              <a:sym typeface="Arial"/>
            </a:endParaRPr>
          </a:p>
          <a:p>
            <a:pPr indent="0" lvl="0" marL="0" marR="0" rtl="0" algn="l">
              <a:lnSpc>
                <a:spcPct val="115000"/>
              </a:lnSpc>
              <a:spcBef>
                <a:spcPts val="600"/>
              </a:spcBef>
              <a:spcAft>
                <a:spcPts val="0"/>
              </a:spcAft>
              <a:buNone/>
            </a:pPr>
            <a:r>
              <a:t/>
            </a:r>
            <a:endParaRPr sz="3500"/>
          </a:p>
        </p:txBody>
      </p:sp>
      <p:sp>
        <p:nvSpPr>
          <p:cNvPr id="133" name="Google Shape;133;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34" name="Google Shape;134;p20"/>
          <p:cNvGraphicFramePr/>
          <p:nvPr/>
        </p:nvGraphicFramePr>
        <p:xfrm>
          <a:off x="917950" y="6943425"/>
          <a:ext cx="3000000" cy="3000000"/>
        </p:xfrm>
        <a:graphic>
          <a:graphicData uri="http://schemas.openxmlformats.org/drawingml/2006/table">
            <a:tbl>
              <a:tblPr>
                <a:noFill/>
                <a:tableStyleId>{1977FB7B-D427-4A9F-BE33-FA0FA0706A79}</a:tableStyleId>
              </a:tblPr>
              <a:tblGrid>
                <a:gridCol w="1781650"/>
                <a:gridCol w="1781650"/>
                <a:gridCol w="1781650"/>
                <a:gridCol w="1781650"/>
                <a:gridCol w="1781650"/>
                <a:gridCol w="1781650"/>
                <a:gridCol w="1798275"/>
                <a:gridCol w="1798275"/>
                <a:gridCol w="1798275"/>
              </a:tblGrid>
              <a:tr h="800025">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Banjo</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Cello</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Drums</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Flute</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Guitar</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Harp</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Oboe</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Piano</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GB" sz="2800">
                          <a:latin typeface="Montserrat"/>
                          <a:ea typeface="Montserrat"/>
                          <a:cs typeface="Montserrat"/>
                          <a:sym typeface="Montserrat"/>
                        </a:rPr>
                        <a:t>Violin</a:t>
                      </a:r>
                      <a:endParaRPr sz="2800">
                        <a:latin typeface="Montserrat"/>
                        <a:ea typeface="Montserrat"/>
                        <a:cs typeface="Montserrat"/>
                        <a:sym typeface="Montserrat"/>
                      </a:endParaRPr>
                    </a:p>
                  </a:txBody>
                  <a:tcPr marT="63500" marB="63500" marR="63500" marL="63500">
                    <a:lnL cap="flat" cmpd="sng" w="12625">
                      <a:solidFill>
                        <a:srgbClr val="999999"/>
                      </a:solidFill>
                      <a:prstDash val="solid"/>
                      <a:round/>
                      <a:headEnd len="sm" w="sm" type="none"/>
                      <a:tailEnd len="sm" w="sm" type="none"/>
                    </a:lnL>
                    <a:lnR cap="flat" cmpd="sng" w="12625">
                      <a:solidFill>
                        <a:srgbClr val="999999"/>
                      </a:solidFill>
                      <a:prstDash val="solid"/>
                      <a:round/>
                      <a:headEnd len="sm" w="sm" type="none"/>
                      <a:tailEnd len="sm" w="sm" type="none"/>
                    </a:lnR>
                    <a:lnT cap="flat" cmpd="sng" w="12625">
                      <a:solidFill>
                        <a:srgbClr val="999999"/>
                      </a:solidFill>
                      <a:prstDash val="solid"/>
                      <a:round/>
                      <a:headEnd len="sm" w="sm" type="none"/>
                      <a:tailEnd len="sm" w="sm" type="none"/>
                    </a:lnT>
                    <a:lnB cap="flat" cmpd="sng" w="12625">
                      <a:solidFill>
                        <a:srgbClr val="999999"/>
                      </a:solidFill>
                      <a:prstDash val="solid"/>
                      <a:round/>
                      <a:headEnd len="sm" w="sm" type="none"/>
                      <a:tailEnd len="sm" w="sm" type="none"/>
                    </a:lnB>
                  </a:tcPr>
                </a:tc>
              </a:tr>
            </a:tbl>
          </a:graphicData>
        </a:graphic>
      </p:graphicFrame>
      <p:sp>
        <p:nvSpPr>
          <p:cNvPr id="135" name="Google Shape;135;p20"/>
          <p:cNvSpPr txBox="1"/>
          <p:nvPr/>
        </p:nvSpPr>
        <p:spPr>
          <a:xfrm>
            <a:off x="7014350" y="7881225"/>
            <a:ext cx="28221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latin typeface="Montserrat"/>
                <a:ea typeface="Montserrat"/>
                <a:cs typeface="Montserrat"/>
                <a:sym typeface="Montserrat"/>
              </a:rPr>
              <a:t>Figure 1</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917950" y="890050"/>
            <a:ext cx="136686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2 - Performing a binary search - Part 1</a:t>
            </a:r>
            <a:endParaRPr/>
          </a:p>
          <a:p>
            <a:pPr indent="0" lvl="0" marL="0" rtl="0" algn="l">
              <a:lnSpc>
                <a:spcPct val="115000"/>
              </a:lnSpc>
              <a:spcBef>
                <a:spcPts val="0"/>
              </a:spcBef>
              <a:spcAft>
                <a:spcPts val="0"/>
              </a:spcAft>
              <a:buSzPts val="4400"/>
              <a:buNone/>
            </a:pPr>
            <a:r>
              <a:t/>
            </a:r>
            <a:endParaRPr/>
          </a:p>
        </p:txBody>
      </p:sp>
      <p:sp>
        <p:nvSpPr>
          <p:cNvPr id="141" name="Google Shape;141;p21"/>
          <p:cNvSpPr txBox="1"/>
          <p:nvPr>
            <p:ph idx="1" type="body"/>
          </p:nvPr>
        </p:nvSpPr>
        <p:spPr>
          <a:xfrm>
            <a:off x="917950" y="1828350"/>
            <a:ext cx="16240500" cy="7010100"/>
          </a:xfrm>
          <a:prstGeom prst="rect">
            <a:avLst/>
          </a:prstGeom>
          <a:noFill/>
          <a:ln>
            <a:noFill/>
          </a:ln>
        </p:spPr>
        <p:txBody>
          <a:bodyPr anchorCtr="0" anchor="t" bIns="0" lIns="0" spcFirstLastPara="1" rIns="0" wrap="square" tIns="0">
            <a:noAutofit/>
          </a:bodyPr>
          <a:lstStyle/>
          <a:p>
            <a:pPr indent="0" lvl="0" marL="0" rtl="0" algn="l">
              <a:lnSpc>
                <a:spcPct val="113000"/>
              </a:lnSpc>
              <a:spcBef>
                <a:spcPts val="1200"/>
              </a:spcBef>
              <a:spcAft>
                <a:spcPts val="0"/>
              </a:spcAft>
              <a:buNone/>
            </a:pPr>
            <a:r>
              <a:rPr b="1" lang="en-GB"/>
              <a:t>List </a:t>
            </a:r>
            <a:r>
              <a:rPr lang="en-GB"/>
              <a:t>the instruments that will be compared to the instrument ‘Harp’ when performing a binary search on the data shown in </a:t>
            </a:r>
            <a:r>
              <a:rPr b="1" lang="en-GB"/>
              <a:t>Figure 1</a:t>
            </a:r>
            <a:r>
              <a:rPr lang="en-GB"/>
              <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0"/>
              </a:spcAft>
              <a:buNone/>
            </a:pPr>
            <a:r>
              <a:rPr b="1" lang="en-GB"/>
              <a:t>List </a:t>
            </a:r>
            <a:r>
              <a:rPr lang="en-GB"/>
              <a:t>the instruments that will be compared to the instrument ‘Flute’ when performing a binary search on the data shown in </a:t>
            </a:r>
            <a:r>
              <a:rPr b="1" lang="en-GB"/>
              <a:t>Figure 1</a:t>
            </a:r>
            <a:r>
              <a:rPr lang="en-GB"/>
              <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b="1" lang="en-GB"/>
              <a:t>List </a:t>
            </a:r>
            <a:r>
              <a:rPr lang="en-GB"/>
              <a:t>the instruments that will be compared to the instrument ‘Trumpet’ when performing a binary search on the data shown in </a:t>
            </a:r>
            <a:r>
              <a:rPr b="1" lang="en-GB"/>
              <a:t>Figure 1</a:t>
            </a:r>
            <a:r>
              <a:rPr lang="en-GB"/>
              <a:t>.</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a:p>
        </p:txBody>
      </p:sp>
      <p:sp>
        <p:nvSpPr>
          <p:cNvPr id="142" name="Google Shape;142;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43" name="Google Shape;143;p21"/>
          <p:cNvGraphicFramePr/>
          <p:nvPr/>
        </p:nvGraphicFramePr>
        <p:xfrm>
          <a:off x="917950" y="3270050"/>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graphicFrame>
        <p:nvGraphicFramePr>
          <p:cNvPr id="144" name="Google Shape;144;p21"/>
          <p:cNvGraphicFramePr/>
          <p:nvPr/>
        </p:nvGraphicFramePr>
        <p:xfrm>
          <a:off x="917950" y="5831875"/>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graphicFrame>
        <p:nvGraphicFramePr>
          <p:cNvPr id="145" name="Google Shape;145;p21"/>
          <p:cNvGraphicFramePr/>
          <p:nvPr/>
        </p:nvGraphicFramePr>
        <p:xfrm>
          <a:off x="917950" y="8052163"/>
          <a:ext cx="3000000" cy="3000000"/>
        </p:xfrm>
        <a:graphic>
          <a:graphicData uri="http://schemas.openxmlformats.org/drawingml/2006/table">
            <a:tbl>
              <a:tblPr>
                <a:noFill/>
                <a:tableStyleId>{1977FB7B-D427-4A9F-BE33-FA0FA0706A79}</a:tableStyleId>
              </a:tblPr>
              <a:tblGrid>
                <a:gridCol w="16240500"/>
              </a:tblGrid>
              <a:tr h="304800">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917950" y="890050"/>
            <a:ext cx="13668600" cy="1629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4400"/>
              <a:buNone/>
            </a:pPr>
            <a:r>
              <a:rPr lang="en-GB"/>
              <a:t>Task 2 - Performing a binary search - Part 1</a:t>
            </a:r>
            <a:endParaRPr/>
          </a:p>
          <a:p>
            <a:pPr indent="0" lvl="0" marL="0" rtl="0" algn="l">
              <a:lnSpc>
                <a:spcPct val="115000"/>
              </a:lnSpc>
              <a:spcBef>
                <a:spcPts val="0"/>
              </a:spcBef>
              <a:spcAft>
                <a:spcPts val="0"/>
              </a:spcAft>
              <a:buSzPts val="4400"/>
              <a:buNone/>
            </a:pPr>
            <a:r>
              <a:t/>
            </a:r>
            <a:endParaRPr/>
          </a:p>
        </p:txBody>
      </p:sp>
      <p:sp>
        <p:nvSpPr>
          <p:cNvPr id="151" name="Google Shape;151;p22"/>
          <p:cNvSpPr txBox="1"/>
          <p:nvPr>
            <p:ph idx="1" type="body"/>
          </p:nvPr>
        </p:nvSpPr>
        <p:spPr>
          <a:xfrm>
            <a:off x="917950" y="1828350"/>
            <a:ext cx="16240500" cy="7010100"/>
          </a:xfrm>
          <a:prstGeom prst="rect">
            <a:avLst/>
          </a:prstGeom>
          <a:noFill/>
          <a:ln>
            <a:noFill/>
          </a:ln>
        </p:spPr>
        <p:txBody>
          <a:bodyPr anchorCtr="0" anchor="t" bIns="0" lIns="0" spcFirstLastPara="1" rIns="0" wrap="square" tIns="0">
            <a:noAutofit/>
          </a:bodyPr>
          <a:lstStyle/>
          <a:p>
            <a:pPr indent="0" lvl="0" marL="0" rtl="0" algn="l">
              <a:lnSpc>
                <a:spcPct val="113000"/>
              </a:lnSpc>
              <a:spcBef>
                <a:spcPts val="1200"/>
              </a:spcBef>
              <a:spcAft>
                <a:spcPts val="0"/>
              </a:spcAft>
              <a:buNone/>
            </a:pPr>
            <a:r>
              <a:rPr b="1" lang="en-GB"/>
              <a:t>Describe </a:t>
            </a:r>
            <a:r>
              <a:rPr lang="en-GB"/>
              <a:t>the stages of a binary search to find the instrument ‘Drums’ when performing a binary search on the data shown in </a:t>
            </a:r>
            <a:r>
              <a:rPr b="1" lang="en-GB"/>
              <a:t>Figure 1</a:t>
            </a:r>
            <a:r>
              <a:rPr lang="en-GB"/>
              <a:t>.</a:t>
            </a:r>
            <a:endParaRPr sz="1100">
              <a:solidFill>
                <a:srgbClr val="000000"/>
              </a:solidFill>
              <a:latin typeface="Arial"/>
              <a:ea typeface="Arial"/>
              <a:cs typeface="Arial"/>
              <a:sym typeface="Arial"/>
            </a:endParaRPr>
          </a:p>
          <a:p>
            <a:pPr indent="0" lvl="0" marL="0" rtl="0" algn="l">
              <a:lnSpc>
                <a:spcPct val="113000"/>
              </a:lnSpc>
              <a:spcBef>
                <a:spcPts val="1200"/>
              </a:spcBef>
              <a:spcAft>
                <a:spcPts val="0"/>
              </a:spcAft>
              <a:buNone/>
            </a:pPr>
            <a:r>
              <a:t/>
            </a:r>
            <a:endParaRPr b="1"/>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a:p>
        </p:txBody>
      </p:sp>
      <p:sp>
        <p:nvSpPr>
          <p:cNvPr id="152" name="Google Shape;152;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graphicFrame>
        <p:nvGraphicFramePr>
          <p:cNvPr id="153" name="Google Shape;153;p22"/>
          <p:cNvGraphicFramePr/>
          <p:nvPr/>
        </p:nvGraphicFramePr>
        <p:xfrm>
          <a:off x="917950" y="3270050"/>
          <a:ext cx="3000000" cy="3000000"/>
        </p:xfrm>
        <a:graphic>
          <a:graphicData uri="http://schemas.openxmlformats.org/drawingml/2006/table">
            <a:tbl>
              <a:tblPr>
                <a:noFill/>
                <a:tableStyleId>{1977FB7B-D427-4A9F-BE33-FA0FA0706A79}</a:tableStyleId>
              </a:tblPr>
              <a:tblGrid>
                <a:gridCol w="16240500"/>
              </a:tblGrid>
              <a:tr h="5608875">
                <a:tc>
                  <a:txBody>
                    <a:bodyPr/>
                    <a:lstStyle/>
                    <a:p>
                      <a:pPr indent="0" lvl="0" marL="0" rtl="0" algn="l">
                        <a:lnSpc>
                          <a:spcPct val="115000"/>
                        </a:lnSpc>
                        <a:spcBef>
                          <a:spcPts val="1200"/>
                        </a:spcBef>
                        <a:spcAft>
                          <a:spcPts val="1200"/>
                        </a:spcAft>
                        <a:buNone/>
                      </a:pPr>
                      <a:r>
                        <a:rPr lang="en-GB"/>
                        <a:t> </a:t>
                      </a:r>
                      <a:endParaRPr/>
                    </a:p>
                  </a:txBody>
                  <a:tcPr marT="63500" marB="63500" marR="63500" marL="63500">
                    <a:lnL cap="flat" cmpd="sng" w="12625">
                      <a:solidFill>
                        <a:srgbClr val="FFFFFF"/>
                      </a:solidFill>
                      <a:prstDash val="solid"/>
                      <a:round/>
                      <a:headEnd len="sm" w="sm" type="none"/>
                      <a:tailEnd len="sm" w="sm" type="none"/>
                    </a:lnL>
                    <a:lnR cap="flat" cmpd="sng" w="12625">
                      <a:solidFill>
                        <a:srgbClr val="FFFFFF"/>
                      </a:solidFill>
                      <a:prstDash val="solid"/>
                      <a:round/>
                      <a:headEnd len="sm" w="sm" type="none"/>
                      <a:tailEnd len="sm" w="sm" type="none"/>
                    </a:lnR>
                    <a:lnT cap="flat" cmpd="sng" w="12625">
                      <a:solidFill>
                        <a:srgbClr val="FFFFFF"/>
                      </a:solidFill>
                      <a:prstDash val="solid"/>
                      <a:round/>
                      <a:headEnd len="sm" w="sm" type="none"/>
                      <a:tailEnd len="sm" w="sm" type="none"/>
                    </a:lnT>
                    <a:lnB cap="flat" cmpd="sng" w="12625">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