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y="5143500" cx="9144000"/>
  <p:notesSz cx="6858000" cy="9144000"/>
  <p:embeddedFontLst>
    <p:embeddedFont>
      <p:font typeface="Montserrat SemiBold"/>
      <p:regular r:id="rId22"/>
      <p:bold r:id="rId23"/>
      <p:italic r:id="rId24"/>
      <p:boldItalic r:id="rId25"/>
    </p:embeddedFont>
    <p:embeddedFont>
      <p:font typeface="Montserrat"/>
      <p:regular r:id="rId26"/>
      <p:bold r:id="rId27"/>
      <p:italic r:id="rId28"/>
      <p:boldItalic r:id="rId29"/>
    </p:embeddedFont>
    <p:embeddedFont>
      <p:font typeface="Montserrat Medium"/>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26BA4A1-06C1-4CCE-8844-7B6F3B76031E}">
  <a:tblStyle styleId="{B26BA4A1-06C1-4CCE-8844-7B6F3B76031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font" Target="fonts/MontserratSemiBold-regular.fntdata"/><Relationship Id="rId21" Type="http://schemas.openxmlformats.org/officeDocument/2006/relationships/slide" Target="slides/slide14.xml"/><Relationship Id="rId24" Type="http://schemas.openxmlformats.org/officeDocument/2006/relationships/font" Target="fonts/MontserratSemiBold-italic.fntdata"/><Relationship Id="rId23" Type="http://schemas.openxmlformats.org/officeDocument/2006/relationships/font" Target="fonts/MontserratSemiBo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Montserrat-regular.fntdata"/><Relationship Id="rId25" Type="http://schemas.openxmlformats.org/officeDocument/2006/relationships/font" Target="fonts/MontserratSemiBold-boldItalic.fntdata"/><Relationship Id="rId28" Type="http://schemas.openxmlformats.org/officeDocument/2006/relationships/font" Target="fonts/Montserrat-italic.fntdata"/><Relationship Id="rId27" Type="http://schemas.openxmlformats.org/officeDocument/2006/relationships/font" Target="fonts/Montserrat-bold.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Montserrat-bold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MontserratMedium-bold.fntdata"/><Relationship Id="rId30" Type="http://schemas.openxmlformats.org/officeDocument/2006/relationships/font" Target="fonts/MontserratMedium-regular.fntdata"/><Relationship Id="rId11" Type="http://schemas.openxmlformats.org/officeDocument/2006/relationships/slide" Target="slides/slide4.xml"/><Relationship Id="rId33" Type="http://schemas.openxmlformats.org/officeDocument/2006/relationships/font" Target="fonts/MontserratMedium-boldItalic.fntdata"/><Relationship Id="rId10" Type="http://schemas.openxmlformats.org/officeDocument/2006/relationships/slide" Target="slides/slide3.xml"/><Relationship Id="rId32" Type="http://schemas.openxmlformats.org/officeDocument/2006/relationships/font" Target="fonts/MontserratMedium-italic.fnt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e5e5c9b455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e5e5c9b455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e5e5c9b455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e5e5c9b455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e5e5c9b455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e5e5c9b455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e5e5c9b455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e5e5c9b455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e5e5c9b455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e5e5c9b455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e5e5c9b455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e5e5c9b455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e5e5c9b455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e5e5c9b455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5e5c9b455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5e5c9b455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e5e5c9b455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e5e5c9b455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e5e5c9b455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e5e5c9b455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5e5c9b455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e5e5c9b455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5e5c9b455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5e5c9b455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e5e5c9b455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e5e5c9b455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5e5c9b455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5e5c9b455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3.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Enslaved People</a:t>
            </a:r>
            <a:endParaRPr>
              <a:solidFill>
                <a:srgbClr val="4B3241"/>
              </a:solidFill>
            </a:endParaRPr>
          </a:p>
        </p:txBody>
      </p:sp>
      <p:sp>
        <p:nvSpPr>
          <p:cNvPr id="125" name="Google Shape;125;p26"/>
          <p:cNvSpPr txBox="1"/>
          <p:nvPr>
            <p:ph idx="1" type="body"/>
          </p:nvPr>
        </p:nvSpPr>
        <p:spPr>
          <a:xfrm>
            <a:off x="458975" y="954725"/>
            <a:ext cx="8226000" cy="315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1000"/>
              </a:spcBef>
              <a:spcAft>
                <a:spcPts val="0"/>
              </a:spcAft>
              <a:buNone/>
            </a:pPr>
            <a:r>
              <a:rPr lang="en-GB">
                <a:solidFill>
                  <a:srgbClr val="4B3241"/>
                </a:solidFill>
              </a:rPr>
              <a:t>Lesson 4 of an enquiry of 4 lessons</a:t>
            </a:r>
            <a:endParaRPr>
              <a:solidFill>
                <a:srgbClr val="4B3241"/>
              </a:solidFill>
            </a:endParaRPr>
          </a:p>
          <a:p>
            <a:pPr indent="0" lvl="0" marL="0" rtl="0" algn="l">
              <a:spcBef>
                <a:spcPts val="1000"/>
              </a:spcBef>
              <a:spcAft>
                <a:spcPts val="0"/>
              </a:spcAft>
              <a:buNone/>
            </a:pPr>
            <a:r>
              <a:rPr lang="en-GB">
                <a:solidFill>
                  <a:srgbClr val="4B3241"/>
                </a:solidFill>
              </a:rPr>
              <a:t>Enquiry: Who lived in British America?</a:t>
            </a:r>
            <a:endParaRPr>
              <a:solidFill>
                <a:srgbClr val="4B3241"/>
              </a:solidFill>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126" name="Google Shape;126;p26"/>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 Arscott</a:t>
            </a:r>
            <a:endParaRPr/>
          </a:p>
        </p:txBody>
      </p:sp>
      <p:sp>
        <p:nvSpPr>
          <p:cNvPr id="127" name="Google Shape;127;p26"/>
          <p:cNvSpPr txBox="1"/>
          <p:nvPr>
            <p:ph idx="4294967295" type="subTitle"/>
          </p:nvPr>
        </p:nvSpPr>
        <p:spPr>
          <a:xfrm>
            <a:off x="349663" y="30019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solidFill>
                <a:srgbClr val="4B3241"/>
              </a:solidFill>
            </a:endParaRPr>
          </a:p>
          <a:p>
            <a:pPr indent="0" lvl="0" marL="0" rtl="0" algn="l">
              <a:spcBef>
                <a:spcPts val="1000"/>
              </a:spcBef>
              <a:spcAft>
                <a:spcPts val="0"/>
              </a:spcAft>
              <a:buNone/>
            </a:pPr>
            <a:r>
              <a:t/>
            </a:r>
            <a:endParaRPr>
              <a:solidFill>
                <a:srgbClr val="4B3241"/>
              </a:solidFill>
            </a:endParaRPr>
          </a:p>
          <a:p>
            <a:pPr indent="0" lvl="0" marL="0" rtl="0" algn="l">
              <a:spcBef>
                <a:spcPts val="1000"/>
              </a:spcBef>
              <a:spcAft>
                <a:spcPts val="1000"/>
              </a:spcAft>
              <a:buNone/>
            </a:pPr>
            <a:r>
              <a:t/>
            </a:r>
            <a:endParaRPr>
              <a:solidFill>
                <a:srgbClr val="4B3241"/>
              </a:solidFill>
            </a:endParaRPr>
          </a:p>
        </p:txBody>
      </p:sp>
      <p:sp>
        <p:nvSpPr>
          <p:cNvPr id="128" name="Google Shape;128;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Miss Cusworth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5"/>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solidFill>
                  <a:schemeClr val="dk2"/>
                </a:solidFill>
              </a:rPr>
              <a:t>Enslaved people: </a:t>
            </a:r>
            <a:r>
              <a:rPr b="0" lang="en-GB" sz="2900">
                <a:solidFill>
                  <a:schemeClr val="dk2"/>
                </a:solidFill>
              </a:rPr>
              <a:t>in rebellion</a:t>
            </a:r>
            <a:endParaRPr b="0" sz="2900">
              <a:solidFill>
                <a:schemeClr val="dk2"/>
              </a:solidFill>
            </a:endParaRPr>
          </a:p>
        </p:txBody>
      </p:sp>
      <p:sp>
        <p:nvSpPr>
          <p:cNvPr id="190" name="Google Shape;190;p3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1" name="Google Shape;191;p35"/>
          <p:cNvSpPr txBox="1"/>
          <p:nvPr/>
        </p:nvSpPr>
        <p:spPr>
          <a:xfrm>
            <a:off x="258950" y="947325"/>
            <a:ext cx="8640000" cy="320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600">
                <a:solidFill>
                  <a:schemeClr val="dk2"/>
                </a:solidFill>
                <a:latin typeface="Montserrat"/>
                <a:ea typeface="Montserrat"/>
                <a:cs typeface="Montserrat"/>
                <a:sym typeface="Montserrat"/>
              </a:rPr>
              <a:t>Enslaved people continually rebelled, from the moment they were captured to the moment they died.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600">
                <a:solidFill>
                  <a:schemeClr val="dk2"/>
                </a:solidFill>
                <a:latin typeface="Montserrat"/>
                <a:ea typeface="Montserrat"/>
                <a:cs typeface="Montserrat"/>
                <a:sym typeface="Montserrat"/>
              </a:rPr>
              <a:t>Resistance took many forms: trying to turn the ship around on the Middle Passage; running away; pretending to be ill; doing work badly and even committing suicide.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600">
                <a:solidFill>
                  <a:schemeClr val="dk2"/>
                </a:solidFill>
                <a:latin typeface="Montserrat"/>
                <a:ea typeface="Montserrat"/>
                <a:cs typeface="Montserrat"/>
                <a:sym typeface="Montserrat"/>
              </a:rPr>
              <a:t>The violence white people used against enslaved people not only shows us the levels of cruelty that existed, but also that enslaved people were not willing slaves, they were kept so with violence.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solidFill>
                <a:schemeClr val="dk2"/>
              </a:solidFill>
              <a:latin typeface="Montserrat"/>
              <a:ea typeface="Montserrat"/>
              <a:cs typeface="Montserrat"/>
              <a:sym typeface="Montserrat"/>
            </a:endParaRPr>
          </a:p>
        </p:txBody>
      </p:sp>
      <p:sp>
        <p:nvSpPr>
          <p:cNvPr id="192" name="Google Shape;192;p35"/>
          <p:cNvSpPr txBox="1"/>
          <p:nvPr/>
        </p:nvSpPr>
        <p:spPr>
          <a:xfrm>
            <a:off x="258950" y="3632000"/>
            <a:ext cx="7436100" cy="951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500">
                <a:solidFill>
                  <a:schemeClr val="dk2"/>
                </a:solidFill>
                <a:latin typeface="Montserrat"/>
                <a:ea typeface="Montserrat"/>
                <a:cs typeface="Montserrat"/>
                <a:sym typeface="Montserrat"/>
              </a:rPr>
              <a:t>Bussa’s Rebellion of 1816 was one of Barbados’s biggest uprisings. 214 people were executed after the rebellion failed. </a:t>
            </a:r>
            <a:endParaRPr sz="1100">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6"/>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solidFill>
                  <a:schemeClr val="dk2"/>
                </a:solidFill>
              </a:rPr>
              <a:t>Enslaved people: </a:t>
            </a:r>
            <a:r>
              <a:rPr b="0" lang="en-GB" sz="2800">
                <a:solidFill>
                  <a:schemeClr val="dk2"/>
                </a:solidFill>
              </a:rPr>
              <a:t>John Stephen Ashby </a:t>
            </a:r>
            <a:endParaRPr b="0" sz="2800">
              <a:solidFill>
                <a:schemeClr val="dk2"/>
              </a:solidFill>
            </a:endParaRPr>
          </a:p>
        </p:txBody>
      </p:sp>
      <p:sp>
        <p:nvSpPr>
          <p:cNvPr id="198" name="Google Shape;198;p3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9" name="Google Shape;199;p36"/>
          <p:cNvSpPr txBox="1"/>
          <p:nvPr/>
        </p:nvSpPr>
        <p:spPr>
          <a:xfrm>
            <a:off x="261200" y="1220375"/>
            <a:ext cx="8408400" cy="304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Abolition officially occurred in 1834, but change didn’t happen straight away.</a:t>
            </a:r>
            <a:r>
              <a:rPr lang="en-GB" sz="1700">
                <a:solidFill>
                  <a:schemeClr val="dk2"/>
                </a:solidFill>
                <a:latin typeface="Montserrat"/>
                <a:ea typeface="Montserrat"/>
                <a:cs typeface="Montserrat"/>
                <a:sym typeface="Montserrat"/>
              </a:rPr>
              <a:t> We see this when in 1835 John Stephen was baptised (perhaps in advance of his marriage). He is listed in the baptism records as ‘Adult, owned by Robert Cooper Ashby’.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John Stephen married another mixed-race enslaved woman, Mary Fitzpatrick. She was a seamstress and her father was also a white planter.</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They had two children, who were born free.</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900">
              <a:solidFill>
                <a:schemeClr val="dk2"/>
              </a:solidFill>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7"/>
          <p:cNvSpPr txBox="1"/>
          <p:nvPr>
            <p:ph type="title"/>
          </p:nvPr>
        </p:nvSpPr>
        <p:spPr>
          <a:xfrm>
            <a:off x="458975" y="446400"/>
            <a:ext cx="717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Who lived in Barbados? </a:t>
            </a:r>
            <a:endParaRPr sz="3000"/>
          </a:p>
        </p:txBody>
      </p:sp>
      <p:graphicFrame>
        <p:nvGraphicFramePr>
          <p:cNvPr id="205" name="Google Shape;205;p37"/>
          <p:cNvGraphicFramePr/>
          <p:nvPr/>
        </p:nvGraphicFramePr>
        <p:xfrm>
          <a:off x="458975" y="1026288"/>
          <a:ext cx="3000000" cy="3000000"/>
        </p:xfrm>
        <a:graphic>
          <a:graphicData uri="http://schemas.openxmlformats.org/drawingml/2006/table">
            <a:tbl>
              <a:tblPr>
                <a:noFill/>
                <a:tableStyleId>{B26BA4A1-06C1-4CCE-8844-7B6F3B76031E}</a:tableStyleId>
              </a:tblPr>
              <a:tblGrid>
                <a:gridCol w="1660750"/>
                <a:gridCol w="4872100"/>
              </a:tblGrid>
              <a:tr h="1823100">
                <a:tc>
                  <a:txBody>
                    <a:bodyPr/>
                    <a:lstStyle/>
                    <a:p>
                      <a:pPr indent="0" lvl="0" marL="0" rtl="0" algn="l">
                        <a:spcBef>
                          <a:spcPts val="0"/>
                        </a:spcBef>
                        <a:spcAft>
                          <a:spcPts val="0"/>
                        </a:spcAft>
                        <a:buNone/>
                      </a:pPr>
                      <a:r>
                        <a:t/>
                      </a:r>
                      <a:endParaRPr b="1" sz="1800">
                        <a:latin typeface="Montserrat"/>
                        <a:ea typeface="Montserrat"/>
                        <a:cs typeface="Montserrat"/>
                        <a:sym typeface="Montserrat"/>
                      </a:endParaRPr>
                    </a:p>
                    <a:p>
                      <a:pPr indent="0" lvl="0" marL="0" rtl="0" algn="l">
                        <a:spcBef>
                          <a:spcPts val="0"/>
                        </a:spcBef>
                        <a:spcAft>
                          <a:spcPts val="0"/>
                        </a:spcAft>
                        <a:buNone/>
                      </a:pPr>
                      <a:r>
                        <a:t/>
                      </a:r>
                      <a:endParaRPr b="1" sz="1800">
                        <a:latin typeface="Montserrat"/>
                        <a:ea typeface="Montserrat"/>
                        <a:cs typeface="Montserrat"/>
                        <a:sym typeface="Montserrat"/>
                      </a:endParaRPr>
                    </a:p>
                    <a:p>
                      <a:pPr indent="0" lvl="0" marL="0" rtl="0" algn="l">
                        <a:spcBef>
                          <a:spcPts val="0"/>
                        </a:spcBef>
                        <a:spcAft>
                          <a:spcPts val="0"/>
                        </a:spcAft>
                        <a:buNone/>
                      </a:pPr>
                      <a:r>
                        <a:rPr b="1" lang="en-GB" sz="1800">
                          <a:latin typeface="Montserrat"/>
                          <a:ea typeface="Montserrat"/>
                          <a:cs typeface="Montserrat"/>
                          <a:sym typeface="Montserrat"/>
                        </a:rPr>
                        <a:t>Enslaved people in Barbados</a:t>
                      </a:r>
                      <a:endParaRPr b="1" sz="1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2077650">
                <a:tc>
                  <a:txBody>
                    <a:bodyPr/>
                    <a:lstStyle/>
                    <a:p>
                      <a:pPr indent="0" lvl="0" marL="0" rtl="0" algn="l">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rPr b="1" lang="en-GB" sz="1800">
                          <a:latin typeface="Montserrat"/>
                          <a:ea typeface="Montserrat"/>
                          <a:cs typeface="Montserrat"/>
                          <a:sym typeface="Montserrat"/>
                        </a:rPr>
                        <a:t>Planters in Barbados</a:t>
                      </a:r>
                      <a:endParaRPr sz="1800">
                        <a:latin typeface="Montserrat"/>
                        <a:ea typeface="Montserrat"/>
                        <a:cs typeface="Montserrat"/>
                        <a:sym typeface="Montserrat"/>
                      </a:endParaRPr>
                    </a:p>
                    <a:p>
                      <a:pPr indent="0" lvl="0" marL="0" rtl="0" algn="l">
                        <a:spcBef>
                          <a:spcPts val="0"/>
                        </a:spcBef>
                        <a:spcAft>
                          <a:spcPts val="0"/>
                        </a:spcAft>
                        <a:buNone/>
                      </a:pPr>
                      <a:r>
                        <a:t/>
                      </a:r>
                      <a:endParaRPr sz="1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1800">
                        <a:latin typeface="Montserrat"/>
                        <a:ea typeface="Montserrat"/>
                        <a:cs typeface="Montserrat"/>
                        <a:sym typeface="Montserrat"/>
                      </a:endParaRPr>
                    </a:p>
                  </a:txBody>
                  <a:tcPr marT="91425" marB="91425" marR="91425" marL="91425"/>
                </a:tc>
              </a:tr>
            </a:tbl>
          </a:graphicData>
        </a:graphic>
      </p:graphicFrame>
      <p:sp>
        <p:nvSpPr>
          <p:cNvPr id="206" name="Google Shape;206;p37"/>
          <p:cNvSpPr txBox="1"/>
          <p:nvPr/>
        </p:nvSpPr>
        <p:spPr>
          <a:xfrm>
            <a:off x="2289325" y="1412675"/>
            <a:ext cx="4417200" cy="10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Montserrat"/>
              <a:ea typeface="Montserrat"/>
              <a:cs typeface="Montserrat"/>
              <a:sym typeface="Montserrat"/>
            </a:endParaRPr>
          </a:p>
        </p:txBody>
      </p:sp>
      <p:sp>
        <p:nvSpPr>
          <p:cNvPr id="207" name="Google Shape;207;p37"/>
          <p:cNvSpPr txBox="1"/>
          <p:nvPr/>
        </p:nvSpPr>
        <p:spPr>
          <a:xfrm>
            <a:off x="2136000" y="2873050"/>
            <a:ext cx="4872000" cy="2000700"/>
          </a:xfrm>
          <a:prstGeom prst="rect">
            <a:avLst/>
          </a:prstGeom>
          <a:noFill/>
          <a:ln>
            <a:noFill/>
          </a:ln>
        </p:spPr>
        <p:txBody>
          <a:bodyPr anchorCtr="0" anchor="t" bIns="91425" lIns="91425" spcFirstLastPara="1" rIns="91425" wrap="square" tIns="91425">
            <a:noAutofit/>
          </a:bodyPr>
          <a:lstStyle/>
          <a:p>
            <a:pPr indent="-298450" lvl="0" marL="457200" rtl="0" algn="l">
              <a:spcBef>
                <a:spcPts val="0"/>
              </a:spcBef>
              <a:spcAft>
                <a:spcPts val="0"/>
              </a:spcAft>
              <a:buSzPts val="1100"/>
              <a:buFont typeface="Montserrat"/>
              <a:buChar char="-"/>
            </a:pPr>
            <a:r>
              <a:rPr lang="en-GB" sz="1100">
                <a:latin typeface="Montserrat"/>
                <a:ea typeface="Montserrat"/>
                <a:cs typeface="Montserrat"/>
                <a:sym typeface="Montserrat"/>
              </a:rPr>
              <a:t>e.g Codringtons and Ashbys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Grew sugar to sell back in Britain</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Owned and sometimes lived on plantations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Often became very rich </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Owned large numbers of slaves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Invested money in Britain</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Gained compensation as part of abolition</a:t>
            </a:r>
            <a:endParaRPr sz="1100">
              <a:latin typeface="Montserrat"/>
              <a:ea typeface="Montserrat"/>
              <a:cs typeface="Montserrat"/>
              <a:sym typeface="Montserrat"/>
            </a:endParaRPr>
          </a:p>
          <a:p>
            <a:pPr indent="0" lvl="0" marL="0" rtl="0" algn="l">
              <a:spcBef>
                <a:spcPts val="1000"/>
              </a:spcBef>
              <a:spcAft>
                <a:spcPts val="1000"/>
              </a:spcAft>
              <a:buNone/>
            </a:pPr>
            <a:r>
              <a:t/>
            </a:r>
            <a:endParaRPr sz="1100">
              <a:latin typeface="Montserrat"/>
              <a:ea typeface="Montserrat"/>
              <a:cs typeface="Montserrat"/>
              <a:sym typeface="Montserrat"/>
            </a:endParaRPr>
          </a:p>
        </p:txBody>
      </p:sp>
      <p:sp>
        <p:nvSpPr>
          <p:cNvPr id="208" name="Google Shape;208;p37"/>
          <p:cNvSpPr txBox="1"/>
          <p:nvPr/>
        </p:nvSpPr>
        <p:spPr>
          <a:xfrm>
            <a:off x="7377375" y="3253725"/>
            <a:ext cx="3299100" cy="3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Montserrat"/>
              <a:ea typeface="Montserrat"/>
              <a:cs typeface="Montserrat"/>
              <a:sym typeface="Montserrat"/>
            </a:endParaRPr>
          </a:p>
        </p:txBody>
      </p:sp>
      <p:sp>
        <p:nvSpPr>
          <p:cNvPr id="209" name="Google Shape;209;p37"/>
          <p:cNvSpPr txBox="1"/>
          <p:nvPr/>
        </p:nvSpPr>
        <p:spPr>
          <a:xfrm>
            <a:off x="2136000" y="980025"/>
            <a:ext cx="4872000" cy="2000700"/>
          </a:xfrm>
          <a:prstGeom prst="rect">
            <a:avLst/>
          </a:prstGeom>
          <a:noFill/>
          <a:ln>
            <a:noFill/>
          </a:ln>
        </p:spPr>
        <p:txBody>
          <a:bodyPr anchorCtr="0" anchor="t" bIns="91425" lIns="91425" spcFirstLastPara="1" rIns="91425" wrap="square" tIns="91425">
            <a:noAutofit/>
          </a:bodyPr>
          <a:lstStyle/>
          <a:p>
            <a:pPr indent="-298450" lvl="0" marL="457200" rtl="0" algn="l">
              <a:spcBef>
                <a:spcPts val="0"/>
              </a:spcBef>
              <a:spcAft>
                <a:spcPts val="0"/>
              </a:spcAft>
              <a:buSzPts val="1100"/>
              <a:buFont typeface="Montserrat"/>
              <a:buChar char="-"/>
            </a:pPr>
            <a:r>
              <a:rPr lang="en-GB" sz="1100">
                <a:latin typeface="Montserrat"/>
                <a:ea typeface="Montserrat"/>
                <a:cs typeface="Montserrat"/>
                <a:sym typeface="Montserrat"/>
              </a:rPr>
              <a:t>e.g John Stephen Ashby</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African or descended from Africans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Owned by planters and worked on plantations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Different types of work (field, boiling house, trades)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Continually experienced violence but still resisted </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Mixed-race enslaved people had access to opportunities </a:t>
            </a:r>
            <a:endParaRPr sz="1100">
              <a:latin typeface="Montserrat"/>
              <a:ea typeface="Montserrat"/>
              <a:cs typeface="Montserrat"/>
              <a:sym typeface="Montserrat"/>
            </a:endParaRPr>
          </a:p>
          <a:p>
            <a:pPr indent="0" lvl="0" marL="0" rtl="0" algn="l">
              <a:spcBef>
                <a:spcPts val="1000"/>
              </a:spcBef>
              <a:spcAft>
                <a:spcPts val="1000"/>
              </a:spcAft>
              <a:buNone/>
            </a:pPr>
            <a:r>
              <a:t/>
            </a:r>
            <a:endParaRPr sz="1100">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215" name="Google Shape;215;p38"/>
          <p:cNvSpPr txBox="1"/>
          <p:nvPr>
            <p:ph type="title"/>
          </p:nvPr>
        </p:nvSpPr>
        <p:spPr>
          <a:xfrm>
            <a:off x="458975" y="2926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Questions</a:t>
            </a:r>
            <a:endParaRPr>
              <a:solidFill>
                <a:schemeClr val="dk2"/>
              </a:solidFill>
            </a:endParaRPr>
          </a:p>
        </p:txBody>
      </p:sp>
      <p:sp>
        <p:nvSpPr>
          <p:cNvPr id="216" name="Google Shape;216;p38"/>
          <p:cNvSpPr txBox="1"/>
          <p:nvPr>
            <p:ph idx="1" type="body"/>
          </p:nvPr>
        </p:nvSpPr>
        <p:spPr>
          <a:xfrm>
            <a:off x="458975" y="572875"/>
            <a:ext cx="6982800" cy="378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a:p>
            <a:pPr indent="-215900" lvl="0" marL="228600" rtl="0" algn="l">
              <a:spcBef>
                <a:spcPts val="1000"/>
              </a:spcBef>
              <a:spcAft>
                <a:spcPts val="0"/>
              </a:spcAft>
              <a:buSzPts val="1600"/>
              <a:buAutoNum type="arabicPeriod"/>
            </a:pPr>
            <a:r>
              <a:rPr lang="en-GB"/>
              <a:t>Which part of British America gained its independence in 1783?</a:t>
            </a:r>
            <a:endParaRPr/>
          </a:p>
          <a:p>
            <a:pPr indent="0" lvl="0" marL="228600" rtl="0" algn="l">
              <a:spcBef>
                <a:spcPts val="1000"/>
              </a:spcBef>
              <a:spcAft>
                <a:spcPts val="0"/>
              </a:spcAft>
              <a:buNone/>
            </a:pPr>
            <a:r>
              <a:t/>
            </a:r>
            <a:endParaRPr sz="100"/>
          </a:p>
          <a:p>
            <a:pPr indent="-215900" lvl="0" marL="228600" rtl="0" algn="l">
              <a:spcBef>
                <a:spcPts val="1000"/>
              </a:spcBef>
              <a:spcAft>
                <a:spcPts val="0"/>
              </a:spcAft>
              <a:buSzPts val="1600"/>
              <a:buAutoNum type="arabicPeriod"/>
            </a:pPr>
            <a:r>
              <a:rPr lang="en-GB"/>
              <a:t>Where did enslaved Barbadians who weren’t born on the island mostly come from?</a:t>
            </a:r>
            <a:endParaRPr/>
          </a:p>
          <a:p>
            <a:pPr indent="0" lvl="0" marL="228600" rtl="0" algn="l">
              <a:spcBef>
                <a:spcPts val="1000"/>
              </a:spcBef>
              <a:spcAft>
                <a:spcPts val="0"/>
              </a:spcAft>
              <a:buNone/>
            </a:pPr>
            <a:r>
              <a:t/>
            </a:r>
            <a:endParaRPr sz="100"/>
          </a:p>
          <a:p>
            <a:pPr indent="-215900" lvl="0" marL="228600" rtl="0" algn="l">
              <a:spcBef>
                <a:spcPts val="1000"/>
              </a:spcBef>
              <a:spcAft>
                <a:spcPts val="0"/>
              </a:spcAft>
              <a:buSzPts val="1600"/>
              <a:buAutoNum type="arabicPeriod"/>
            </a:pPr>
            <a:r>
              <a:rPr lang="en-GB"/>
              <a:t>Why did enslaved people travel to America?</a:t>
            </a:r>
            <a:endParaRPr/>
          </a:p>
          <a:p>
            <a:pPr indent="0" lvl="0" marL="0" rtl="0" algn="l">
              <a:spcBef>
                <a:spcPts val="1000"/>
              </a:spcBef>
              <a:spcAft>
                <a:spcPts val="0"/>
              </a:spcAft>
              <a:buNone/>
            </a:pPr>
            <a:r>
              <a:t/>
            </a:r>
            <a:endParaRPr sz="100"/>
          </a:p>
          <a:p>
            <a:pPr indent="-215900" lvl="0" marL="228600" rtl="0" algn="l">
              <a:spcBef>
                <a:spcPts val="1000"/>
              </a:spcBef>
              <a:spcAft>
                <a:spcPts val="0"/>
              </a:spcAft>
              <a:buSzPts val="1600"/>
              <a:buAutoNum type="arabicPeriod"/>
            </a:pPr>
            <a:r>
              <a:rPr lang="en-GB"/>
              <a:t>Who was John Stephen Ashby’s father?</a:t>
            </a:r>
            <a:endParaRPr/>
          </a:p>
          <a:p>
            <a:pPr indent="0" lvl="0" marL="0" rtl="0" algn="l">
              <a:spcBef>
                <a:spcPts val="1000"/>
              </a:spcBef>
              <a:spcAft>
                <a:spcPts val="0"/>
              </a:spcAft>
              <a:buNone/>
            </a:pPr>
            <a:r>
              <a:t/>
            </a:r>
            <a:endParaRPr sz="100"/>
          </a:p>
          <a:p>
            <a:pPr indent="-215900" lvl="0" marL="228600" rtl="0" algn="l">
              <a:spcBef>
                <a:spcPts val="1000"/>
              </a:spcBef>
              <a:spcAft>
                <a:spcPts val="0"/>
              </a:spcAft>
              <a:buSzPts val="1600"/>
              <a:buAutoNum type="arabicPeriod"/>
            </a:pPr>
            <a:r>
              <a:rPr lang="en-GB"/>
              <a:t>What opportunities were mixed-race enslaved people more likely to have access to?</a:t>
            </a:r>
            <a:endParaRPr/>
          </a:p>
          <a:p>
            <a:pPr indent="0" lvl="0" marL="228600" rtl="0" algn="l">
              <a:spcBef>
                <a:spcPts val="1000"/>
              </a:spcBef>
              <a:spcAft>
                <a:spcPts val="0"/>
              </a:spcAft>
              <a:buNone/>
            </a:pPr>
            <a:r>
              <a:t/>
            </a:r>
            <a:endParaRPr sz="100"/>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217" name="Google Shape;217;p3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9"/>
          <p:cNvSpPr txBox="1"/>
          <p:nvPr>
            <p:ph idx="1" type="body"/>
          </p:nvPr>
        </p:nvSpPr>
        <p:spPr>
          <a:xfrm>
            <a:off x="458975" y="1259525"/>
            <a:ext cx="8226000" cy="3576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900"/>
              <a:t>Summary task: now it’s time for you to pull together all of your knowledge from the past 4 lessons.</a:t>
            </a:r>
            <a:endParaRPr sz="1900"/>
          </a:p>
          <a:p>
            <a:pPr indent="0" lvl="0" marL="0" rtl="0" algn="l">
              <a:spcBef>
                <a:spcPts val="1000"/>
              </a:spcBef>
              <a:spcAft>
                <a:spcPts val="0"/>
              </a:spcAft>
              <a:buNone/>
            </a:pPr>
            <a:r>
              <a:rPr lang="en-GB" sz="1900"/>
              <a:t>Draw a (rough) Map of the Americas, then label the following things and answer the questions:</a:t>
            </a:r>
            <a:endParaRPr sz="1900"/>
          </a:p>
          <a:p>
            <a:pPr indent="-349250" lvl="0" marL="457200" rtl="0" algn="l">
              <a:spcBef>
                <a:spcPts val="1000"/>
              </a:spcBef>
              <a:spcAft>
                <a:spcPts val="0"/>
              </a:spcAft>
              <a:buSzPts val="1900"/>
              <a:buChar char="-"/>
            </a:pPr>
            <a:r>
              <a:rPr lang="en-GB" sz="1900"/>
              <a:t>Name all of the colonies we have studied, you may include Canada</a:t>
            </a:r>
            <a:endParaRPr sz="1900"/>
          </a:p>
          <a:p>
            <a:pPr indent="-349250" lvl="0" marL="457200" rtl="0" algn="l">
              <a:spcBef>
                <a:spcPts val="0"/>
              </a:spcBef>
              <a:spcAft>
                <a:spcPts val="0"/>
              </a:spcAft>
              <a:buSzPts val="1900"/>
              <a:buChar char="-"/>
            </a:pPr>
            <a:r>
              <a:rPr lang="en-GB" sz="1900"/>
              <a:t>Who lived there?</a:t>
            </a:r>
            <a:endParaRPr sz="1900"/>
          </a:p>
          <a:p>
            <a:pPr indent="-349250" lvl="0" marL="457200" rtl="0" algn="l">
              <a:spcBef>
                <a:spcPts val="0"/>
              </a:spcBef>
              <a:spcAft>
                <a:spcPts val="0"/>
              </a:spcAft>
              <a:buSzPts val="1900"/>
              <a:buChar char="-"/>
            </a:pPr>
            <a:r>
              <a:rPr lang="en-GB" sz="1900"/>
              <a:t>What their experience was?</a:t>
            </a:r>
            <a:endParaRPr sz="1900"/>
          </a:p>
          <a:p>
            <a:pPr indent="-349250" lvl="0" marL="457200" rtl="0" algn="l">
              <a:spcBef>
                <a:spcPts val="0"/>
              </a:spcBef>
              <a:spcAft>
                <a:spcPts val="0"/>
              </a:spcAft>
              <a:buSzPts val="1900"/>
              <a:buChar char="-"/>
            </a:pPr>
            <a:r>
              <a:rPr lang="en-GB" sz="1900"/>
              <a:t>How similar or different it was to others in British America?</a:t>
            </a:r>
            <a:endParaRPr sz="1900"/>
          </a:p>
          <a:p>
            <a:pPr indent="0" lvl="0" marL="0" rtl="0" algn="l">
              <a:spcBef>
                <a:spcPts val="1000"/>
              </a:spcBef>
              <a:spcAft>
                <a:spcPts val="1000"/>
              </a:spcAft>
              <a:buNone/>
            </a:pPr>
            <a:r>
              <a:rPr lang="en-GB" sz="1900"/>
              <a:t> </a:t>
            </a:r>
            <a:endParaRPr sz="1900"/>
          </a:p>
        </p:txBody>
      </p:sp>
      <p:sp>
        <p:nvSpPr>
          <p:cNvPr id="223" name="Google Shape;223;p39"/>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300">
                <a:solidFill>
                  <a:schemeClr val="dk2"/>
                </a:solidFill>
              </a:rPr>
              <a:t>Who lived in British America?</a:t>
            </a:r>
            <a:endParaRPr sz="23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458975" y="446400"/>
            <a:ext cx="69585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solidFill>
                  <a:schemeClr val="dk2"/>
                </a:solidFill>
              </a:rPr>
              <a:t>British America</a:t>
            </a:r>
            <a:endParaRPr b="0" sz="3000">
              <a:solidFill>
                <a:schemeClr val="dk2"/>
              </a:solidFill>
            </a:endParaRPr>
          </a:p>
        </p:txBody>
      </p:sp>
      <p:sp>
        <p:nvSpPr>
          <p:cNvPr id="134" name="Google Shape;134;p27"/>
          <p:cNvSpPr txBox="1"/>
          <p:nvPr>
            <p:ph idx="1" type="body"/>
          </p:nvPr>
        </p:nvSpPr>
        <p:spPr>
          <a:xfrm>
            <a:off x="673075" y="1057150"/>
            <a:ext cx="6581700" cy="349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13 colonies</a:t>
            </a:r>
            <a:r>
              <a:rPr lang="en-GB"/>
              <a:t> fought a war against Britain for their independence.</a:t>
            </a:r>
            <a:endParaRPr/>
          </a:p>
          <a:p>
            <a:pPr indent="0" lvl="0" marL="0" rtl="0" algn="l">
              <a:spcBef>
                <a:spcPts val="1000"/>
              </a:spcBef>
              <a:spcAft>
                <a:spcPts val="0"/>
              </a:spcAft>
              <a:buNone/>
            </a:pPr>
            <a:r>
              <a:t/>
            </a:r>
            <a:endParaRPr sz="500"/>
          </a:p>
          <a:p>
            <a:pPr indent="0" lvl="0" marL="0" rtl="0" algn="l">
              <a:spcBef>
                <a:spcPts val="1000"/>
              </a:spcBef>
              <a:spcAft>
                <a:spcPts val="0"/>
              </a:spcAft>
              <a:buNone/>
            </a:pPr>
            <a:r>
              <a:rPr lang="en-GB"/>
              <a:t>Their independence was confirmed in the 1783 Treaty of Paris.</a:t>
            </a:r>
            <a:endParaRPr/>
          </a:p>
          <a:p>
            <a:pPr indent="0" lvl="0" marL="0" rtl="0" algn="l">
              <a:spcBef>
                <a:spcPts val="1000"/>
              </a:spcBef>
              <a:spcAft>
                <a:spcPts val="0"/>
              </a:spcAft>
              <a:buNone/>
            </a:pPr>
            <a:r>
              <a:t/>
            </a:r>
            <a:endParaRPr sz="500"/>
          </a:p>
          <a:p>
            <a:pPr indent="0" lvl="0" marL="0" rtl="0" algn="l">
              <a:spcBef>
                <a:spcPts val="1000"/>
              </a:spcBef>
              <a:spcAft>
                <a:spcPts val="0"/>
              </a:spcAft>
              <a:buNone/>
            </a:pPr>
            <a:r>
              <a:rPr lang="en-GB"/>
              <a:t>But Britain still controlled its colonies in Canada and the Caribbean.</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ph type="title"/>
          </p:nvPr>
        </p:nvSpPr>
        <p:spPr>
          <a:xfrm>
            <a:off x="458975" y="446400"/>
            <a:ext cx="84078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Who lived in Barbados? </a:t>
            </a:r>
            <a:r>
              <a:rPr b="0" lang="en-GB" sz="3000"/>
              <a:t>Create this table</a:t>
            </a:r>
            <a:endParaRPr b="0" sz="3000"/>
          </a:p>
        </p:txBody>
      </p:sp>
      <p:graphicFrame>
        <p:nvGraphicFramePr>
          <p:cNvPr id="140" name="Google Shape;140;p28"/>
          <p:cNvGraphicFramePr/>
          <p:nvPr/>
        </p:nvGraphicFramePr>
        <p:xfrm>
          <a:off x="458975" y="1132413"/>
          <a:ext cx="3000000" cy="3000000"/>
        </p:xfrm>
        <a:graphic>
          <a:graphicData uri="http://schemas.openxmlformats.org/drawingml/2006/table">
            <a:tbl>
              <a:tblPr>
                <a:noFill/>
                <a:tableStyleId>{B26BA4A1-06C1-4CCE-8844-7B6F3B76031E}</a:tableStyleId>
              </a:tblPr>
              <a:tblGrid>
                <a:gridCol w="1660750"/>
                <a:gridCol w="4872100"/>
              </a:tblGrid>
              <a:tr h="1773500">
                <a:tc>
                  <a:txBody>
                    <a:bodyPr/>
                    <a:lstStyle/>
                    <a:p>
                      <a:pPr indent="0" lvl="0" marL="0" rtl="0" algn="l">
                        <a:spcBef>
                          <a:spcPts val="0"/>
                        </a:spcBef>
                        <a:spcAft>
                          <a:spcPts val="0"/>
                        </a:spcAft>
                        <a:buNone/>
                      </a:pPr>
                      <a:r>
                        <a:t/>
                      </a:r>
                      <a:endParaRPr b="1" sz="1800">
                        <a:latin typeface="Montserrat"/>
                        <a:ea typeface="Montserrat"/>
                        <a:cs typeface="Montserrat"/>
                        <a:sym typeface="Montserrat"/>
                      </a:endParaRPr>
                    </a:p>
                    <a:p>
                      <a:pPr indent="0" lvl="0" marL="0" rtl="0" algn="l">
                        <a:spcBef>
                          <a:spcPts val="0"/>
                        </a:spcBef>
                        <a:spcAft>
                          <a:spcPts val="0"/>
                        </a:spcAft>
                        <a:buNone/>
                      </a:pPr>
                      <a:r>
                        <a:t/>
                      </a:r>
                      <a:endParaRPr b="1" sz="1800">
                        <a:latin typeface="Montserrat"/>
                        <a:ea typeface="Montserrat"/>
                        <a:cs typeface="Montserrat"/>
                        <a:sym typeface="Montserrat"/>
                      </a:endParaRPr>
                    </a:p>
                    <a:p>
                      <a:pPr indent="0" lvl="0" marL="0" rtl="0" algn="l">
                        <a:spcBef>
                          <a:spcPts val="0"/>
                        </a:spcBef>
                        <a:spcAft>
                          <a:spcPts val="0"/>
                        </a:spcAft>
                        <a:buNone/>
                      </a:pPr>
                      <a:r>
                        <a:rPr b="1" lang="en-GB" sz="1800">
                          <a:latin typeface="Montserrat"/>
                          <a:ea typeface="Montserrat"/>
                          <a:cs typeface="Montserrat"/>
                          <a:sym typeface="Montserrat"/>
                        </a:rPr>
                        <a:t>Enslaved people in Barbados</a:t>
                      </a:r>
                      <a:endParaRPr b="1" sz="1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2021125">
                <a:tc>
                  <a:txBody>
                    <a:bodyPr/>
                    <a:lstStyle/>
                    <a:p>
                      <a:pPr indent="0" lvl="0" marL="0" rtl="0" algn="l">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rPr b="1" lang="en-GB" sz="1800">
                          <a:latin typeface="Montserrat"/>
                          <a:ea typeface="Montserrat"/>
                          <a:cs typeface="Montserrat"/>
                          <a:sym typeface="Montserrat"/>
                        </a:rPr>
                        <a:t>Planters in Barbados</a:t>
                      </a:r>
                      <a:endParaRPr sz="1800">
                        <a:latin typeface="Montserrat"/>
                        <a:ea typeface="Montserrat"/>
                        <a:cs typeface="Montserrat"/>
                        <a:sym typeface="Montserrat"/>
                      </a:endParaRPr>
                    </a:p>
                    <a:p>
                      <a:pPr indent="0" lvl="0" marL="0" rtl="0" algn="l">
                        <a:spcBef>
                          <a:spcPts val="0"/>
                        </a:spcBef>
                        <a:spcAft>
                          <a:spcPts val="0"/>
                        </a:spcAft>
                        <a:buNone/>
                      </a:pPr>
                      <a:r>
                        <a:t/>
                      </a:r>
                      <a:endParaRPr sz="18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1800">
                        <a:latin typeface="Montserrat"/>
                        <a:ea typeface="Montserrat"/>
                        <a:cs typeface="Montserrat"/>
                        <a:sym typeface="Montserrat"/>
                      </a:endParaRPr>
                    </a:p>
                  </a:txBody>
                  <a:tcPr marT="91425" marB="91425" marR="91425" marL="91425"/>
                </a:tc>
              </a:tr>
            </a:tbl>
          </a:graphicData>
        </a:graphic>
      </p:graphicFrame>
      <p:sp>
        <p:nvSpPr>
          <p:cNvPr id="141" name="Google Shape;141;p28"/>
          <p:cNvSpPr txBox="1"/>
          <p:nvPr/>
        </p:nvSpPr>
        <p:spPr>
          <a:xfrm>
            <a:off x="2289325" y="1412675"/>
            <a:ext cx="4417200" cy="10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Montserrat"/>
              <a:ea typeface="Montserrat"/>
              <a:cs typeface="Montserrat"/>
              <a:sym typeface="Montserrat"/>
            </a:endParaRPr>
          </a:p>
        </p:txBody>
      </p:sp>
      <p:sp>
        <p:nvSpPr>
          <p:cNvPr id="142" name="Google Shape;142;p28"/>
          <p:cNvSpPr txBox="1"/>
          <p:nvPr/>
        </p:nvSpPr>
        <p:spPr>
          <a:xfrm>
            <a:off x="2136000" y="2873050"/>
            <a:ext cx="4872000" cy="2000700"/>
          </a:xfrm>
          <a:prstGeom prst="rect">
            <a:avLst/>
          </a:prstGeom>
          <a:noFill/>
          <a:ln>
            <a:noFill/>
          </a:ln>
        </p:spPr>
        <p:txBody>
          <a:bodyPr anchorCtr="0" anchor="t" bIns="91425" lIns="91425" spcFirstLastPara="1" rIns="91425" wrap="square" tIns="91425">
            <a:noAutofit/>
          </a:bodyPr>
          <a:lstStyle/>
          <a:p>
            <a:pPr indent="-298450" lvl="0" marL="457200" rtl="0" algn="l">
              <a:spcBef>
                <a:spcPts val="0"/>
              </a:spcBef>
              <a:spcAft>
                <a:spcPts val="0"/>
              </a:spcAft>
              <a:buSzPts val="1100"/>
              <a:buFont typeface="Montserrat"/>
              <a:buChar char="-"/>
            </a:pPr>
            <a:r>
              <a:rPr lang="en-GB" sz="1100">
                <a:latin typeface="Montserrat"/>
                <a:ea typeface="Montserrat"/>
                <a:cs typeface="Montserrat"/>
                <a:sym typeface="Montserrat"/>
              </a:rPr>
              <a:t>e.g Codringtons and Ashbys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Grew sugar to sell back in Britain</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Owned and sometimes lived on plantations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Often became very rich </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Owned large numbers of slaves</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Invested money in Britain</a:t>
            </a:r>
            <a:endParaRPr sz="1100">
              <a:latin typeface="Montserrat"/>
              <a:ea typeface="Montserrat"/>
              <a:cs typeface="Montserrat"/>
              <a:sym typeface="Montserrat"/>
            </a:endParaRPr>
          </a:p>
          <a:p>
            <a:pPr indent="-298450" lvl="0" marL="457200" rtl="0" algn="l">
              <a:spcBef>
                <a:spcPts val="1000"/>
              </a:spcBef>
              <a:spcAft>
                <a:spcPts val="0"/>
              </a:spcAft>
              <a:buSzPts val="1100"/>
              <a:buFont typeface="Montserrat"/>
              <a:buChar char="-"/>
            </a:pPr>
            <a:r>
              <a:rPr lang="en-GB" sz="1100">
                <a:latin typeface="Montserrat"/>
                <a:ea typeface="Montserrat"/>
                <a:cs typeface="Montserrat"/>
                <a:sym typeface="Montserrat"/>
              </a:rPr>
              <a:t>Gained compensation as part of abolition</a:t>
            </a:r>
            <a:endParaRPr sz="1100">
              <a:latin typeface="Montserrat"/>
              <a:ea typeface="Montserrat"/>
              <a:cs typeface="Montserrat"/>
              <a:sym typeface="Montserrat"/>
            </a:endParaRPr>
          </a:p>
          <a:p>
            <a:pPr indent="0" lvl="0" marL="0" rtl="0" algn="l">
              <a:spcBef>
                <a:spcPts val="1000"/>
              </a:spcBef>
              <a:spcAft>
                <a:spcPts val="1000"/>
              </a:spcAft>
              <a:buNone/>
            </a:pPr>
            <a:r>
              <a:t/>
            </a:r>
            <a:endParaRPr sz="11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9"/>
          <p:cNvSpPr txBox="1"/>
          <p:nvPr>
            <p:ph type="title"/>
          </p:nvPr>
        </p:nvSpPr>
        <p:spPr>
          <a:xfrm>
            <a:off x="1688200" y="138401"/>
            <a:ext cx="36177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600">
                <a:solidFill>
                  <a:schemeClr val="dk2"/>
                </a:solidFill>
              </a:rPr>
              <a:t>Enslaved people</a:t>
            </a:r>
            <a:endParaRPr b="0" sz="2600">
              <a:solidFill>
                <a:schemeClr val="dk2"/>
              </a:solidFill>
            </a:endParaRPr>
          </a:p>
        </p:txBody>
      </p:sp>
      <p:sp>
        <p:nvSpPr>
          <p:cNvPr id="148" name="Google Shape;148;p29"/>
          <p:cNvSpPr txBox="1"/>
          <p:nvPr/>
        </p:nvSpPr>
        <p:spPr>
          <a:xfrm>
            <a:off x="663025" y="750300"/>
            <a:ext cx="6828900" cy="400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300">
                <a:latin typeface="Montserrat"/>
                <a:ea typeface="Montserrat"/>
                <a:cs typeface="Montserrat"/>
                <a:sym typeface="Montserrat"/>
              </a:rPr>
              <a:t> Originally from West Africa:</a:t>
            </a:r>
            <a:endParaRPr sz="1300">
              <a:latin typeface="Montserrat"/>
              <a:ea typeface="Montserrat"/>
              <a:cs typeface="Montserrat"/>
              <a:sym typeface="Montserrat"/>
            </a:endParaRPr>
          </a:p>
          <a:p>
            <a:pPr indent="0" lvl="0" marL="0" rtl="0" algn="l">
              <a:spcBef>
                <a:spcPts val="0"/>
              </a:spcBef>
              <a:spcAft>
                <a:spcPts val="0"/>
              </a:spcAft>
              <a:buNone/>
            </a:pPr>
            <a:r>
              <a:t/>
            </a:r>
            <a:endParaRPr sz="1300">
              <a:latin typeface="Montserrat"/>
              <a:ea typeface="Montserrat"/>
              <a:cs typeface="Montserrat"/>
              <a:sym typeface="Montserrat"/>
            </a:endParaRPr>
          </a:p>
          <a:p>
            <a:pPr indent="-311150" lvl="0" marL="457200" rtl="0" algn="l">
              <a:lnSpc>
                <a:spcPct val="200000"/>
              </a:lnSpc>
              <a:spcBef>
                <a:spcPts val="0"/>
              </a:spcBef>
              <a:spcAft>
                <a:spcPts val="0"/>
              </a:spcAft>
              <a:buSzPts val="1300"/>
              <a:buFont typeface="Montserrat"/>
              <a:buChar char="-"/>
            </a:pPr>
            <a:r>
              <a:rPr lang="en-GB" sz="1300">
                <a:latin typeface="Montserrat"/>
                <a:ea typeface="Montserrat"/>
                <a:cs typeface="Montserrat"/>
                <a:sym typeface="Montserrat"/>
              </a:rPr>
              <a:t>Bight of Biafra</a:t>
            </a:r>
            <a:endParaRPr sz="1300">
              <a:latin typeface="Montserrat"/>
              <a:ea typeface="Montserrat"/>
              <a:cs typeface="Montserrat"/>
              <a:sym typeface="Montserrat"/>
            </a:endParaRPr>
          </a:p>
          <a:p>
            <a:pPr indent="-311150" lvl="0" marL="457200" rtl="0" algn="l">
              <a:lnSpc>
                <a:spcPct val="200000"/>
              </a:lnSpc>
              <a:spcBef>
                <a:spcPts val="0"/>
              </a:spcBef>
              <a:spcAft>
                <a:spcPts val="0"/>
              </a:spcAft>
              <a:buSzPts val="1300"/>
              <a:buFont typeface="Montserrat"/>
              <a:buChar char="-"/>
            </a:pPr>
            <a:r>
              <a:rPr lang="en-GB" sz="1300">
                <a:latin typeface="Montserrat"/>
                <a:ea typeface="Montserrat"/>
                <a:cs typeface="Montserrat"/>
                <a:sym typeface="Montserrat"/>
              </a:rPr>
              <a:t>Gold Coast </a:t>
            </a:r>
            <a:endParaRPr sz="1300">
              <a:latin typeface="Montserrat"/>
              <a:ea typeface="Montserrat"/>
              <a:cs typeface="Montserrat"/>
              <a:sym typeface="Montserrat"/>
            </a:endParaRPr>
          </a:p>
          <a:p>
            <a:pPr indent="-311150" lvl="0" marL="457200" rtl="0" algn="l">
              <a:lnSpc>
                <a:spcPct val="200000"/>
              </a:lnSpc>
              <a:spcBef>
                <a:spcPts val="0"/>
              </a:spcBef>
              <a:spcAft>
                <a:spcPts val="0"/>
              </a:spcAft>
              <a:buSzPts val="1300"/>
              <a:buFont typeface="Montserrat"/>
              <a:buChar char="-"/>
            </a:pPr>
            <a:r>
              <a:rPr lang="en-GB" sz="1300">
                <a:latin typeface="Montserrat"/>
                <a:ea typeface="Montserrat"/>
                <a:cs typeface="Montserrat"/>
                <a:sym typeface="Montserrat"/>
              </a:rPr>
              <a:t> Bight of Benin </a:t>
            </a:r>
            <a:endParaRPr sz="1300">
              <a:latin typeface="Montserrat"/>
              <a:ea typeface="Montserrat"/>
              <a:cs typeface="Montserrat"/>
              <a:sym typeface="Montserrat"/>
            </a:endParaRPr>
          </a:p>
          <a:p>
            <a:pPr indent="0" lvl="0" marL="457200" rtl="0" algn="l">
              <a:lnSpc>
                <a:spcPct val="200000"/>
              </a:lnSpc>
              <a:spcBef>
                <a:spcPts val="0"/>
              </a:spcBef>
              <a:spcAft>
                <a:spcPts val="0"/>
              </a:spcAft>
              <a:buNone/>
            </a:pPr>
            <a:r>
              <a:t/>
            </a:r>
            <a:endParaRPr sz="1300">
              <a:latin typeface="Montserrat"/>
              <a:ea typeface="Montserrat"/>
              <a:cs typeface="Montserrat"/>
              <a:sym typeface="Montserrat"/>
            </a:endParaRPr>
          </a:p>
          <a:p>
            <a:pPr indent="0" lvl="0" marL="0" rtl="0" algn="l">
              <a:lnSpc>
                <a:spcPct val="130000"/>
              </a:lnSpc>
              <a:spcBef>
                <a:spcPts val="0"/>
              </a:spcBef>
              <a:spcAft>
                <a:spcPts val="0"/>
              </a:spcAft>
              <a:buNone/>
            </a:pPr>
            <a:r>
              <a:rPr lang="en-GB" sz="1300">
                <a:latin typeface="Montserrat"/>
                <a:ea typeface="Montserrat"/>
                <a:cs typeface="Montserrat"/>
                <a:sym typeface="Montserrat"/>
              </a:rPr>
              <a:t>Taken across the Atlantic Ocean on a journey known as the ‘Middle Passage’. </a:t>
            </a:r>
            <a:endParaRPr sz="1300">
              <a:latin typeface="Montserrat"/>
              <a:ea typeface="Montserrat"/>
              <a:cs typeface="Montserrat"/>
              <a:sym typeface="Montserrat"/>
            </a:endParaRPr>
          </a:p>
          <a:p>
            <a:pPr indent="0" lvl="0" marL="0" rtl="0" algn="l">
              <a:lnSpc>
                <a:spcPct val="130000"/>
              </a:lnSpc>
              <a:spcBef>
                <a:spcPts val="0"/>
              </a:spcBef>
              <a:spcAft>
                <a:spcPts val="0"/>
              </a:spcAft>
              <a:buNone/>
            </a:pPr>
            <a:r>
              <a:t/>
            </a:r>
            <a:endParaRPr sz="1300">
              <a:latin typeface="Montserrat"/>
              <a:ea typeface="Montserrat"/>
              <a:cs typeface="Montserrat"/>
              <a:sym typeface="Montserrat"/>
            </a:endParaRPr>
          </a:p>
          <a:p>
            <a:pPr indent="0" lvl="0" marL="0" rtl="0" algn="l">
              <a:lnSpc>
                <a:spcPct val="130000"/>
              </a:lnSpc>
              <a:spcBef>
                <a:spcPts val="0"/>
              </a:spcBef>
              <a:spcAft>
                <a:spcPts val="0"/>
              </a:spcAft>
              <a:buNone/>
            </a:pPr>
            <a:r>
              <a:rPr lang="en-GB" sz="1300">
                <a:latin typeface="Montserrat"/>
                <a:ea typeface="Montserrat"/>
                <a:cs typeface="Montserrat"/>
                <a:sym typeface="Montserrat"/>
              </a:rPr>
              <a:t>15% died on journey.</a:t>
            </a:r>
            <a:endParaRPr sz="1300">
              <a:latin typeface="Montserrat"/>
              <a:ea typeface="Montserrat"/>
              <a:cs typeface="Montserrat"/>
              <a:sym typeface="Montserrat"/>
            </a:endParaRPr>
          </a:p>
          <a:p>
            <a:pPr indent="0" lvl="0" marL="0" rtl="0" algn="l">
              <a:lnSpc>
                <a:spcPct val="130000"/>
              </a:lnSpc>
              <a:spcBef>
                <a:spcPts val="0"/>
              </a:spcBef>
              <a:spcAft>
                <a:spcPts val="0"/>
              </a:spcAft>
              <a:buNone/>
            </a:pPr>
            <a:r>
              <a:t/>
            </a:r>
            <a:endParaRPr sz="1300">
              <a:latin typeface="Montserrat"/>
              <a:ea typeface="Montserrat"/>
              <a:cs typeface="Montserrat"/>
              <a:sym typeface="Montserrat"/>
            </a:endParaRPr>
          </a:p>
          <a:p>
            <a:pPr indent="0" lvl="0" marL="0" rtl="0" algn="l">
              <a:lnSpc>
                <a:spcPct val="130000"/>
              </a:lnSpc>
              <a:spcBef>
                <a:spcPts val="0"/>
              </a:spcBef>
              <a:spcAft>
                <a:spcPts val="0"/>
              </a:spcAft>
              <a:buNone/>
            </a:pPr>
            <a:r>
              <a:rPr lang="en-GB" sz="1300">
                <a:latin typeface="Montserrat"/>
                <a:ea typeface="Montserrat"/>
                <a:cs typeface="Montserrat"/>
                <a:sym typeface="Montserrat"/>
              </a:rPr>
              <a:t>By the 1800s, very few enslaved people in Barbados had been born in Africa.</a:t>
            </a:r>
            <a:endParaRPr sz="1300">
              <a:latin typeface="Montserrat"/>
              <a:ea typeface="Montserrat"/>
              <a:cs typeface="Montserrat"/>
              <a:sym typeface="Montserrat"/>
            </a:endParaRPr>
          </a:p>
          <a:p>
            <a:pPr indent="0" lvl="0" marL="0" rtl="0" algn="l">
              <a:lnSpc>
                <a:spcPct val="115000"/>
              </a:lnSpc>
              <a:spcBef>
                <a:spcPts val="0"/>
              </a:spcBef>
              <a:spcAft>
                <a:spcPts val="0"/>
              </a:spcAft>
              <a:buNone/>
            </a:pPr>
            <a:r>
              <a:t/>
            </a:r>
            <a:endParaRPr sz="1300">
              <a:latin typeface="Montserrat"/>
              <a:ea typeface="Montserrat"/>
              <a:cs typeface="Montserrat"/>
              <a:sym typeface="Montserrat"/>
            </a:endParaRPr>
          </a:p>
          <a:p>
            <a:pPr indent="0" lvl="0" marL="0" rtl="0" algn="l">
              <a:lnSpc>
                <a:spcPct val="115000"/>
              </a:lnSpc>
              <a:spcBef>
                <a:spcPts val="0"/>
              </a:spcBef>
              <a:spcAft>
                <a:spcPts val="0"/>
              </a:spcAft>
              <a:buNone/>
            </a:pPr>
            <a:r>
              <a:t/>
            </a:r>
            <a:endParaRPr sz="1300">
              <a:latin typeface="Montserrat"/>
              <a:ea typeface="Montserrat"/>
              <a:cs typeface="Montserrat"/>
              <a:sym typeface="Montserrat"/>
            </a:endParaRPr>
          </a:p>
          <a:p>
            <a:pPr indent="0" lvl="0" marL="0" rtl="0" algn="l">
              <a:spcBef>
                <a:spcPts val="0"/>
              </a:spcBef>
              <a:spcAft>
                <a:spcPts val="0"/>
              </a:spcAft>
              <a:buNone/>
            </a:pPr>
            <a:r>
              <a:t/>
            </a:r>
            <a:endParaRPr sz="1300">
              <a:latin typeface="Montserrat"/>
              <a:ea typeface="Montserrat"/>
              <a:cs typeface="Montserrat"/>
              <a:sym typeface="Montserrat"/>
            </a:endParaRPr>
          </a:p>
          <a:p>
            <a:pPr indent="0" lvl="0" marL="0" rtl="0" algn="l">
              <a:spcBef>
                <a:spcPts val="0"/>
              </a:spcBef>
              <a:spcAft>
                <a:spcPts val="0"/>
              </a:spcAft>
              <a:buNone/>
            </a:pPr>
            <a:r>
              <a:t/>
            </a:r>
            <a:endParaRPr sz="1300">
              <a:latin typeface="Montserrat"/>
              <a:ea typeface="Montserrat"/>
              <a:cs typeface="Montserrat"/>
              <a:sym typeface="Montserrat"/>
            </a:endParaRPr>
          </a:p>
          <a:p>
            <a:pPr indent="0" lvl="0" marL="0" rtl="0" algn="l">
              <a:spcBef>
                <a:spcPts val="0"/>
              </a:spcBef>
              <a:spcAft>
                <a:spcPts val="0"/>
              </a:spcAft>
              <a:buNone/>
            </a:pPr>
            <a:r>
              <a:t/>
            </a:r>
            <a:endParaRPr sz="13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solidFill>
                  <a:schemeClr val="dk2"/>
                </a:solidFill>
              </a:rPr>
              <a:t>Enslaved people: </a:t>
            </a:r>
            <a:r>
              <a:rPr b="0" lang="en-GB" sz="2900">
                <a:solidFill>
                  <a:schemeClr val="dk2"/>
                </a:solidFill>
              </a:rPr>
              <a:t>John Stephen Ashby </a:t>
            </a:r>
            <a:endParaRPr b="0" sz="2900">
              <a:solidFill>
                <a:schemeClr val="dk2"/>
              </a:solidFill>
            </a:endParaRPr>
          </a:p>
        </p:txBody>
      </p:sp>
      <p:sp>
        <p:nvSpPr>
          <p:cNvPr id="154" name="Google Shape;154;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5" name="Google Shape;155;p30"/>
          <p:cNvSpPr txBox="1"/>
          <p:nvPr/>
        </p:nvSpPr>
        <p:spPr>
          <a:xfrm>
            <a:off x="773525" y="1180875"/>
            <a:ext cx="7696500" cy="316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Was a the son of Robert Cooper Ashby and an unknown enslaved woman on Burkes plantation.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Born into slavery in 1803.</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700">
                <a:solidFill>
                  <a:schemeClr val="dk2"/>
                </a:solidFill>
                <a:latin typeface="Montserrat"/>
                <a:ea typeface="Montserrat"/>
                <a:cs typeface="Montserrat"/>
                <a:sym typeface="Montserrat"/>
              </a:rPr>
              <a:t>Became a carpenter.</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7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nvSpPr>
        <p:spPr>
          <a:xfrm>
            <a:off x="458975" y="4657875"/>
            <a:ext cx="6912900" cy="27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700">
                <a:latin typeface="Montserrat"/>
                <a:ea typeface="Montserrat"/>
                <a:cs typeface="Montserrat"/>
                <a:sym typeface="Montserrat"/>
              </a:rPr>
              <a:t>Credit: Portrait of Dido Elizabeth Belle Lindsay (1761-1804), held in Scone Palace, Wikipedia; The Barbadoes Mulatto Girl, Agostino Brunias, Wikipedia.</a:t>
            </a:r>
            <a:endParaRPr sz="700">
              <a:latin typeface="Montserrat"/>
              <a:ea typeface="Montserrat"/>
              <a:cs typeface="Montserrat"/>
              <a:sym typeface="Montserrat"/>
            </a:endParaRPr>
          </a:p>
        </p:txBody>
      </p:sp>
      <p:sp>
        <p:nvSpPr>
          <p:cNvPr id="161" name="Google Shape;161;p31"/>
          <p:cNvSpPr txBox="1"/>
          <p:nvPr/>
        </p:nvSpPr>
        <p:spPr>
          <a:xfrm>
            <a:off x="512350" y="1378750"/>
            <a:ext cx="8386200" cy="2453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Some were free, such as Dido Belle who was taken to Britain by her father who was a white naval officer.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rPr lang="en-GB" sz="1800">
                <a:latin typeface="Montserrat"/>
                <a:ea typeface="Montserrat"/>
                <a:cs typeface="Montserrat"/>
                <a:sym typeface="Montserrat"/>
              </a:rPr>
              <a:t>Dido was raised as a member of the English aristocracy.</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p:txBody>
      </p:sp>
      <p:sp>
        <p:nvSpPr>
          <p:cNvPr id="162" name="Google Shape;162;p31"/>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solidFill>
                  <a:schemeClr val="dk2"/>
                </a:solidFill>
              </a:rPr>
              <a:t>Mixed race people in the Caribbean </a:t>
            </a:r>
            <a:r>
              <a:rPr b="0" lang="en-GB" sz="2900">
                <a:solidFill>
                  <a:schemeClr val="dk2"/>
                </a:solidFill>
              </a:rPr>
              <a:t> </a:t>
            </a:r>
            <a:endParaRPr b="0" sz="2900">
              <a:solidFill>
                <a:schemeClr val="dk2"/>
              </a:solidFill>
            </a:endParaRPr>
          </a:p>
        </p:txBody>
      </p:sp>
      <p:sp>
        <p:nvSpPr>
          <p:cNvPr id="163" name="Google Shape;163;p31"/>
          <p:cNvSpPr txBox="1"/>
          <p:nvPr/>
        </p:nvSpPr>
        <p:spPr>
          <a:xfrm>
            <a:off x="428625" y="3832600"/>
            <a:ext cx="7299300" cy="60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Some were recognised by their fathers, who were often planters. But some were not and continued to be enslaved.</a:t>
            </a:r>
            <a:endParaRPr>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solidFill>
                  <a:schemeClr val="dk2"/>
                </a:solidFill>
              </a:rPr>
              <a:t>Enslaved people: </a:t>
            </a:r>
            <a:r>
              <a:rPr b="0" lang="en-GB" sz="2900">
                <a:solidFill>
                  <a:schemeClr val="dk2"/>
                </a:solidFill>
              </a:rPr>
              <a:t>in the fields</a:t>
            </a:r>
            <a:endParaRPr b="0" sz="2900">
              <a:solidFill>
                <a:schemeClr val="dk2"/>
              </a:solidFill>
            </a:endParaRPr>
          </a:p>
        </p:txBody>
      </p:sp>
      <p:sp>
        <p:nvSpPr>
          <p:cNvPr id="169" name="Google Shape;169;p3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0" name="Google Shape;170;p32"/>
          <p:cNvSpPr txBox="1"/>
          <p:nvPr/>
        </p:nvSpPr>
        <p:spPr>
          <a:xfrm>
            <a:off x="351600" y="1243125"/>
            <a:ext cx="8438400" cy="295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Working in the fields was incredibly hard work. The strongest men and women were allocated this work.</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Many enslaved people were worked to death because they weren’t given enough food and were treated awfully.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Field work was dreaded by all enslaved people.</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solidFill>
                  <a:schemeClr val="dk2"/>
                </a:solidFill>
              </a:rPr>
              <a:t>Enslaved people: </a:t>
            </a:r>
            <a:r>
              <a:rPr b="0" lang="en-GB" sz="2900">
                <a:solidFill>
                  <a:schemeClr val="dk2"/>
                </a:solidFill>
              </a:rPr>
              <a:t>in the boiling house</a:t>
            </a:r>
            <a:endParaRPr b="0" sz="2900">
              <a:solidFill>
                <a:schemeClr val="dk2"/>
              </a:solidFill>
            </a:endParaRPr>
          </a:p>
        </p:txBody>
      </p:sp>
      <p:sp>
        <p:nvSpPr>
          <p:cNvPr id="176" name="Google Shape;176;p3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7" name="Google Shape;177;p33"/>
          <p:cNvSpPr txBox="1"/>
          <p:nvPr/>
        </p:nvSpPr>
        <p:spPr>
          <a:xfrm>
            <a:off x="458975" y="1377100"/>
            <a:ext cx="8373900" cy="3107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Once the sugar cane was cut, the juice needed to be squeezed out and then boiled to make sugar.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Working it the boiling house was hard and very dangerous work. Accidents often happened and it was incredibly hot.</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The head boiler was highly skilled role.</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4"/>
          <p:cNvSpPr txBox="1"/>
          <p:nvPr>
            <p:ph type="title"/>
          </p:nvPr>
        </p:nvSpPr>
        <p:spPr>
          <a:xfrm>
            <a:off x="311100" y="373438"/>
            <a:ext cx="8521800" cy="444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solidFill>
                  <a:schemeClr val="dk2"/>
                </a:solidFill>
              </a:rPr>
              <a:t>Enslaved people: </a:t>
            </a:r>
            <a:r>
              <a:rPr b="0" lang="en-GB" sz="2900">
                <a:solidFill>
                  <a:schemeClr val="dk2"/>
                </a:solidFill>
              </a:rPr>
              <a:t>at the market</a:t>
            </a:r>
            <a:endParaRPr b="0" sz="2900">
              <a:solidFill>
                <a:schemeClr val="dk2"/>
              </a:solidFill>
            </a:endParaRPr>
          </a:p>
        </p:txBody>
      </p:sp>
      <p:sp>
        <p:nvSpPr>
          <p:cNvPr id="183" name="Google Shape;183;p3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4" name="Google Shape;184;p34"/>
          <p:cNvSpPr txBox="1"/>
          <p:nvPr/>
        </p:nvSpPr>
        <p:spPr>
          <a:xfrm>
            <a:off x="552525" y="970450"/>
            <a:ext cx="8442300" cy="389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Huckers (market traders) were mostly women.</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3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Selling food grown in the small patches of land enslaved people were given at market was an opportunity to make a bit of money.</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2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The market was also an opportunity for socialising and its existence was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fiercely protected by enslaved people.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1800">
                <a:solidFill>
                  <a:schemeClr val="dk2"/>
                </a:solidFill>
                <a:latin typeface="Montserrat"/>
                <a:ea typeface="Montserrat"/>
                <a:cs typeface="Montserrat"/>
                <a:sym typeface="Montserrat"/>
              </a:rPr>
              <a:t>A number of rebellions were linked to island leaders banning markets.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