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Roboto Mono"/>
      <p:regular r:id="rId29"/>
      <p:bold r:id="rId30"/>
      <p:italic r:id="rId31"/>
      <p:boldItalic r:id="rId32"/>
    </p:embeddedFont>
    <p:embeddedFont>
      <p:font typeface="Quicksand Light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98F42E-B92E-4AA6-A70E-6BC557AE8780}">
  <a:tblStyle styleId="{8498F42E-B92E-4AA6-A70E-6BC557AE87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C3A2820-342E-4D0B-AD2F-D5BBBB9DF14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italic.fntdata"/><Relationship Id="rId30" Type="http://schemas.openxmlformats.org/officeDocument/2006/relationships/font" Target="fonts/RobotoMono-bold.fntdata"/><Relationship Id="rId11" Type="http://schemas.openxmlformats.org/officeDocument/2006/relationships/slide" Target="slides/slide6.xml"/><Relationship Id="rId33" Type="http://schemas.openxmlformats.org/officeDocument/2006/relationships/font" Target="fonts/QuicksandLight-regular.fntdata"/><Relationship Id="rId10" Type="http://schemas.openxmlformats.org/officeDocument/2006/relationships/slide" Target="slides/slide5.xml"/><Relationship Id="rId32" Type="http://schemas.openxmlformats.org/officeDocument/2006/relationships/font" Target="fonts/RobotoMon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QuicksandLigh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3b92c0050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3b92c0050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4382e22a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4382e22a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4382e22a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4382e22a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4382e22a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4382e22a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4382e22a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4382e22a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4382e22a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4382e22a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4382e22a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4382e22a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4382e22a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4382e22a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4382e22a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4382e22a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4382e22a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4382e22a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4382e22a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4382e22a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035450"/>
            <a:ext cx="17042400" cy="6194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621800" y="8235198"/>
            <a:ext cx="170424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aknat.uk/comp-ks4-DVL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oaknat.uk/comp-sqlite-browser" TargetMode="External"/><Relationship Id="rId4" Type="http://schemas.openxmlformats.org/officeDocument/2006/relationships/hyperlink" Target="https://oaknat.uk/comp-db-Music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1: Database Essentials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Databases and SQL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7" name="Google Shape;87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8" name="Google Shape;88;p15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Ben Garside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5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917950" y="890050"/>
            <a:ext cx="12807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part 3 - Explore the members table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917950" y="2876300"/>
            <a:ext cx="16609200" cy="14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Go to the browse data tab and select the </a:t>
            </a: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tblMembers</a:t>
            </a:r>
            <a:r>
              <a:rPr lang="en-GB" sz="3500"/>
              <a:t> table from the drop down list.  Answer the questions below.</a:t>
            </a:r>
            <a:endParaRPr/>
          </a:p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61" name="Google Shape;161;p24"/>
          <p:cNvGraphicFramePr/>
          <p:nvPr/>
        </p:nvGraphicFramePr>
        <p:xfrm>
          <a:off x="952500" y="462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{3C3A2820-342E-4D0B-AD2F-D5BBBB9DF14B}</a:tableStyleId>
              </a:tblPr>
              <a:tblGrid>
                <a:gridCol w="6779825"/>
                <a:gridCol w="96031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many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records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does the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members table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have?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the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the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39th member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?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the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email address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for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Peony Winifred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?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many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members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have a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surname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that begins with the letter B?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many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fields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does the members table have?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917950" y="890050"/>
            <a:ext cx="12807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part 4 - Explore the downloads table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917950" y="1961900"/>
            <a:ext cx="16609200" cy="14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Go to the browse data tab and select the </a:t>
            </a: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tblDownloads</a:t>
            </a:r>
            <a:r>
              <a:rPr lang="en-GB" sz="3500"/>
              <a:t> table from the drop down list.  Answer the questions below.</a:t>
            </a:r>
            <a:endParaRPr/>
          </a:p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69" name="Google Shape;169;p25"/>
          <p:cNvGraphicFramePr/>
          <p:nvPr/>
        </p:nvGraphicFramePr>
        <p:xfrm>
          <a:off x="952500" y="348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{3C3A2820-342E-4D0B-AD2F-D5BBBB9DF14B}</a:tableStyleId>
              </a:tblPr>
              <a:tblGrid>
                <a:gridCol w="6779825"/>
                <a:gridCol w="96031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 to the </a:t>
                      </a:r>
                      <a:r>
                        <a:rPr lang="en-GB" sz="2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tblDownloads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table. How many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records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does the downloads table have?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many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fields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does the downloads table have?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structure has been used to store the data in the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date 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field?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structure has been used to store the data in the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field?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many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downloads 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track 13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have there been?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Tip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Use the filter at the top of the table data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the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title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</a:t>
                      </a:r>
                      <a:r>
                        <a:rPr b="1" lang="en-GB" sz="20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track 13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? 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Tip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you will need to navigate to the tracks table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10026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How is data stored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917950" y="2876300"/>
            <a:ext cx="101994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For this activity you will be searching for information about UK registered vehicles using the DVLA website.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6"/>
                </a:solidFill>
              </a:rPr>
              <a:t>Step 1</a:t>
            </a:r>
            <a:r>
              <a:rPr lang="en-GB" sz="3500"/>
              <a:t>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Visit the DVLA website (</a:t>
            </a:r>
            <a:r>
              <a:rPr lang="en-GB" sz="3500" u="sng">
                <a:hlinkClick r:id="rId3"/>
              </a:rPr>
              <a:t>oaknat.uk/comp-ks4-DVLA</a:t>
            </a:r>
            <a:r>
              <a:rPr lang="en-GB" sz="3500"/>
              <a:t>) and choose Start Now.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917950" y="890050"/>
            <a:ext cx="10026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How is data stored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917950" y="2025000"/>
            <a:ext cx="14937900" cy="6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6"/>
                </a:solidFill>
              </a:rPr>
              <a:t>Step 2</a:t>
            </a:r>
            <a:endParaRPr b="1" sz="3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Enter the following licence plate number, choose yes and click continue.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6"/>
                </a:solidFill>
              </a:rPr>
              <a:t>Step 3</a:t>
            </a:r>
            <a:endParaRPr b="1" sz="3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Fill in the details below using the information displayed about the vehicle: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5" name="Google Shape;105;p17"/>
          <p:cNvGraphicFramePr/>
          <p:nvPr/>
        </p:nvGraphicFramePr>
        <p:xfrm>
          <a:off x="800400" y="70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{8498F42E-B92E-4AA6-A70E-6BC557AE8780}</a:tableStyleId>
              </a:tblPr>
              <a:tblGrid>
                <a:gridCol w="4371600"/>
                <a:gridCol w="10790025"/>
              </a:tblGrid>
              <a:tr h="58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Vehicle make: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8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Year of manufacture: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8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the vehicle taxed?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341" y="3685500"/>
            <a:ext cx="287655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917950" y="890050"/>
            <a:ext cx="10026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How is data stored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917950" y="2025000"/>
            <a:ext cx="14937900" cy="6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6"/>
                </a:solidFill>
              </a:rPr>
              <a:t>Step 4</a:t>
            </a:r>
            <a:endParaRPr b="1" sz="3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Go back to the start page and enter the following licence plate number: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6"/>
                </a:solidFill>
              </a:rPr>
              <a:t>Step 5</a:t>
            </a:r>
            <a:endParaRPr b="1" sz="3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Fill in the details below using the information displayed about the vehicle: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4" name="Google Shape;114;p18"/>
          <p:cNvGraphicFramePr/>
          <p:nvPr/>
        </p:nvGraphicFramePr>
        <p:xfrm>
          <a:off x="800400" y="70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{8498F42E-B92E-4AA6-A70E-6BC557AE8780}</a:tableStyleId>
              </a:tblPr>
              <a:tblGrid>
                <a:gridCol w="4371600"/>
                <a:gridCol w="10790025"/>
              </a:tblGrid>
              <a:tr h="58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Vehicle make: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8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Year of manufacture: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8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the vehicle taxed?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091" y="3665250"/>
            <a:ext cx="287655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917950" y="890050"/>
            <a:ext cx="10026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How is data stored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917950" y="2025000"/>
            <a:ext cx="14937900" cy="6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6"/>
                </a:solidFill>
              </a:rPr>
              <a:t>Step 6</a:t>
            </a:r>
            <a:endParaRPr b="1" sz="3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Answer the following questions: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3" name="Google Shape;123;p19"/>
          <p:cNvGraphicFramePr/>
          <p:nvPr/>
        </p:nvGraphicFramePr>
        <p:xfrm>
          <a:off x="806088" y="412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{8498F42E-B92E-4AA6-A70E-6BC557AE8780}</a:tableStyleId>
              </a:tblPr>
              <a:tblGrid>
                <a:gridCol w="4371600"/>
                <a:gridCol w="10790025"/>
              </a:tblGrid>
              <a:tr h="58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do you think the vehicle data has been stored?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8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many vehicles do you think the DVLA might have on their records?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2 - I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nefficient flat file database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0"/>
          <p:cNvSpPr txBox="1"/>
          <p:nvPr>
            <p:ph idx="2" type="body"/>
          </p:nvPr>
        </p:nvSpPr>
        <p:spPr>
          <a:xfrm>
            <a:off x="622800" y="2035411"/>
            <a:ext cx="170424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Look at the database below and highlight any potential issues that might arise when storing the data in this way.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0" name="Google Shape;130;p20"/>
          <p:cNvGraphicFramePr/>
          <p:nvPr/>
        </p:nvGraphicFramePr>
        <p:xfrm>
          <a:off x="551925" y="4089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{3C3A2820-342E-4D0B-AD2F-D5BBBB9DF14B}</a:tableStyleId>
              </a:tblPr>
              <a:tblGrid>
                <a:gridCol w="1435350"/>
                <a:gridCol w="1973050"/>
                <a:gridCol w="1817400"/>
                <a:gridCol w="1095750"/>
                <a:gridCol w="1491950"/>
                <a:gridCol w="1317150"/>
                <a:gridCol w="1284700"/>
                <a:gridCol w="1690050"/>
                <a:gridCol w="2609850"/>
                <a:gridCol w="2326750"/>
              </a:tblGrid>
              <a:tr h="51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TrackID</a:t>
                      </a:r>
                      <a:endParaRPr sz="2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Title</a:t>
                      </a:r>
                      <a:endParaRPr sz="2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Artist</a:t>
                      </a:r>
                      <a:endParaRPr sz="2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Genre</a:t>
                      </a:r>
                      <a:endParaRPr sz="2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DloadID</a:t>
                      </a:r>
                      <a:endParaRPr sz="2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Date</a:t>
                      </a:r>
                      <a:endParaRPr sz="2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Time</a:t>
                      </a:r>
                      <a:endParaRPr sz="2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MemberID</a:t>
                      </a:r>
                      <a:endParaRPr sz="2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Firstname</a:t>
                      </a:r>
                      <a:endParaRPr sz="2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Surname</a:t>
                      </a:r>
                      <a:endParaRPr sz="2400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1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Float away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Springs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Pop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4.6.10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18:36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Sara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Bibi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denial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Rocketts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Rock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5.6.11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19:20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Sara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Bibi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Float away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Springs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Pop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9.6.12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09:30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Danny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Judd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denial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Rocketts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Rock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1.7.14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08:28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Danny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Judd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Float away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spings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Pop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9.1.11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03:45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Cara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Lichfield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36000" marL="36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917950" y="890050"/>
            <a:ext cx="10026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3 - Explore the database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9595600" y="2896550"/>
            <a:ext cx="7902000" cy="291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DB Browser for SQLite is free to download but please ask your parents/carers before downloading and installing this software.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For this activity you will need: 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lang="en-GB" sz="35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oaknat.uk/comp-sqlite-browser</a:t>
            </a:r>
            <a:endParaRPr b="1" sz="35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copy of the dbMusic.db file which is available from </a:t>
            </a:r>
            <a:r>
              <a:rPr b="1" lang="en-GB" sz="35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oaknat.uk/comp-db-Music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917950" y="890050"/>
            <a:ext cx="11367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part 1 - Investigate the tables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917950" y="2266700"/>
            <a:ext cx="16595100" cy="155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Look at the data structure of the </a:t>
            </a: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tblDownloads</a:t>
            </a:r>
            <a:r>
              <a:rPr lang="en-GB" sz="3500"/>
              <a:t> table. State whether the fields listed below are primary or foreign keys. </a:t>
            </a:r>
            <a:endParaRPr/>
          </a:p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46" name="Google Shape;146;p22"/>
          <p:cNvGraphicFramePr/>
          <p:nvPr/>
        </p:nvGraphicFramePr>
        <p:xfrm>
          <a:off x="917950" y="367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{8498F42E-B92E-4AA6-A70E-6BC557AE8780}</a:tableStyleId>
              </a:tblPr>
              <a:tblGrid>
                <a:gridCol w="3602900"/>
                <a:gridCol w="12743750"/>
              </a:tblGrid>
              <a:tr h="12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Field</a:t>
                      </a:r>
                      <a:endParaRPr b="1" sz="2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Primary Key / Foreign Key</a:t>
                      </a:r>
                      <a:endParaRPr b="1" sz="2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12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DownlID</a:t>
                      </a:r>
                      <a:endParaRPr sz="250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12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TrackID</a:t>
                      </a:r>
                      <a:endParaRPr sz="250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  <a:tr h="12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MemberID</a:t>
                      </a:r>
                      <a:endParaRPr sz="2500"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917950" y="890050"/>
            <a:ext cx="12807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part 2 - Explore the database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53" name="Google Shape;153;p23"/>
          <p:cNvGraphicFramePr/>
          <p:nvPr/>
        </p:nvGraphicFramePr>
        <p:xfrm>
          <a:off x="854675" y="269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{3C3A2820-342E-4D0B-AD2F-D5BBBB9DF14B}</a:tableStyleId>
              </a:tblPr>
              <a:tblGrid>
                <a:gridCol w="5088625"/>
                <a:gridCol w="11294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Choose to modify the tblTracks table. Paste the SQL code for the table.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Choose to modify the tblDownloads table. What is the data type used for data and time?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