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10287000" cx="18288000"/>
  <p:notesSz cx="6858000" cy="9144000"/>
  <p:embeddedFontLst>
    <p:embeddedFont>
      <p:font typeface="Montserrat SemiBold"/>
      <p:regular r:id="rId17"/>
      <p:bold r:id="rId18"/>
      <p:italic r:id="rId19"/>
      <p:boldItalic r:id="rId20"/>
    </p:embeddedFont>
    <p:embeddedFont>
      <p:font typeface="Montserrat"/>
      <p:regular r:id="rId21"/>
      <p:bold r:id="rId22"/>
      <p:italic r:id="rId23"/>
      <p:boldItalic r:id="rId24"/>
    </p:embeddedFont>
    <p:embeddedFont>
      <p:font typeface="Montserrat Medium"/>
      <p:regular r:id="rId25"/>
      <p:bold r:id="rId26"/>
      <p:italic r:id="rId27"/>
      <p:boldItalic r:id="rId2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D891B62C-6FB1-4789-946E-860547641862}">
  <a:tblStyle styleId="{D891B62C-6FB1-4789-946E-86054764186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SemiBold-boldItalic.fntdata"/><Relationship Id="rId22" Type="http://schemas.openxmlformats.org/officeDocument/2006/relationships/font" Target="fonts/Montserrat-bold.fntdata"/><Relationship Id="rId21" Type="http://schemas.openxmlformats.org/officeDocument/2006/relationships/font" Target="fonts/Montserrat-regular.fntdata"/><Relationship Id="rId24" Type="http://schemas.openxmlformats.org/officeDocument/2006/relationships/font" Target="fonts/Montserrat-boldItalic.fntdata"/><Relationship Id="rId23" Type="http://schemas.openxmlformats.org/officeDocument/2006/relationships/font" Target="fonts/Montserrat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MontserratMedium-bold.fntdata"/><Relationship Id="rId25" Type="http://schemas.openxmlformats.org/officeDocument/2006/relationships/font" Target="fonts/MontserratMedium-regular.fntdata"/><Relationship Id="rId28" Type="http://schemas.openxmlformats.org/officeDocument/2006/relationships/font" Target="fonts/MontserratMedium-boldItalic.fntdata"/><Relationship Id="rId27" Type="http://schemas.openxmlformats.org/officeDocument/2006/relationships/font" Target="fonts/MontserratMedium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MontserratSemiBold-regular.fntdata"/><Relationship Id="rId16" Type="http://schemas.openxmlformats.org/officeDocument/2006/relationships/slide" Target="slides/slide11.xml"/><Relationship Id="rId19" Type="http://schemas.openxmlformats.org/officeDocument/2006/relationships/font" Target="fonts/MontserratSemiBold-italic.fntdata"/><Relationship Id="rId18" Type="http://schemas.openxmlformats.org/officeDocument/2006/relationships/font" Target="fonts/Montserrat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c0c376f4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c0c376f4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8c0c376f44_0_1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8c0c376f44_0_1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8c0c376f44_0_1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8c0c376f44_0_1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c0c376f44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c0c376f4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8c0c376f44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8c0c376f44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8c0c376f44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8c0c376f44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8c0c376f44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8c0c376f44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8c0c376f44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8c0c376f44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8c0c376f44_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8c0c376f44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8c0c376f44_0_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8c0c376f44_0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8c0c376f44_0_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8c0c376f44_0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The Periodic Table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Lesson 5 - Compounds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Science 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Chemistry - Key Stage 3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Miss Willett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89" name="Google Shape;189;p23"/>
          <p:cNvSpPr txBox="1"/>
          <p:nvPr/>
        </p:nvSpPr>
        <p:spPr>
          <a:xfrm>
            <a:off x="263775" y="215800"/>
            <a:ext cx="13812000" cy="16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700">
                <a:latin typeface="Montserrat"/>
                <a:ea typeface="Montserrat"/>
                <a:cs typeface="Montserrat"/>
                <a:sym typeface="Montserrat"/>
              </a:rPr>
              <a:t>Bringing it all together..</a:t>
            </a:r>
            <a:endParaRPr b="1" sz="57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0" name="Google Shape;190;p23"/>
          <p:cNvSpPr txBox="1"/>
          <p:nvPr>
            <p:ph idx="4294967295" type="subTitle"/>
          </p:nvPr>
        </p:nvSpPr>
        <p:spPr>
          <a:xfrm>
            <a:off x="430550" y="1335750"/>
            <a:ext cx="16618500" cy="863700"/>
          </a:xfrm>
          <a:prstGeom prst="rect">
            <a:avLst/>
          </a:prstGeom>
          <a:noFill/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b="1" lang="en-GB" sz="3500">
                <a:solidFill>
                  <a:srgbClr val="000000"/>
                </a:solidFill>
              </a:rPr>
              <a:t>Q1) Answer the following questions to consolidate your knowledge:</a:t>
            </a:r>
            <a:endParaRPr b="1" sz="35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1" name="Google Shape;191;p23"/>
          <p:cNvSpPr txBox="1"/>
          <p:nvPr>
            <p:ph idx="4294967295" type="body"/>
          </p:nvPr>
        </p:nvSpPr>
        <p:spPr>
          <a:xfrm>
            <a:off x="917950" y="3142400"/>
            <a:ext cx="15434700" cy="4477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4826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4000"/>
              <a:buAutoNum type="alphaLcParenR"/>
            </a:pPr>
            <a:r>
              <a:rPr lang="en-GB" sz="4000"/>
              <a:t>Define the term ‘compound’.</a:t>
            </a:r>
            <a:endParaRPr sz="4000"/>
          </a:p>
          <a:p>
            <a:pPr indent="0" lvl="0" marL="0" rtl="0" algn="l">
              <a:lnSpc>
                <a:spcPct val="15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4000"/>
          </a:p>
          <a:p>
            <a:pPr indent="-482600" lvl="0" marL="457200" rtl="0" algn="l">
              <a:lnSpc>
                <a:spcPct val="150000"/>
              </a:lnSpc>
              <a:spcBef>
                <a:spcPts val="2000"/>
              </a:spcBef>
              <a:spcAft>
                <a:spcPts val="0"/>
              </a:spcAft>
              <a:buSzPts val="4000"/>
              <a:buAutoNum type="alphaLcParenR"/>
            </a:pPr>
            <a:r>
              <a:rPr lang="en-GB" sz="4000"/>
              <a:t>Compare a compound to its elements.</a:t>
            </a:r>
            <a:endParaRPr sz="4000"/>
          </a:p>
          <a:p>
            <a:pPr indent="0" lvl="0" marL="0" rtl="0" algn="l">
              <a:lnSpc>
                <a:spcPct val="150000"/>
              </a:lnSpc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 sz="4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97" name="Google Shape;197;p24"/>
          <p:cNvSpPr txBox="1"/>
          <p:nvPr/>
        </p:nvSpPr>
        <p:spPr>
          <a:xfrm>
            <a:off x="263775" y="215800"/>
            <a:ext cx="13812000" cy="16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700">
                <a:latin typeface="Montserrat"/>
                <a:ea typeface="Montserrat"/>
                <a:cs typeface="Montserrat"/>
                <a:sym typeface="Montserrat"/>
              </a:rPr>
              <a:t>Bringing it all together..</a:t>
            </a:r>
            <a:endParaRPr b="1" sz="57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8" name="Google Shape;198;p24"/>
          <p:cNvSpPr txBox="1"/>
          <p:nvPr>
            <p:ph idx="4294967295" type="subTitle"/>
          </p:nvPr>
        </p:nvSpPr>
        <p:spPr>
          <a:xfrm>
            <a:off x="430550" y="1335750"/>
            <a:ext cx="16618500" cy="863700"/>
          </a:xfrm>
          <a:prstGeom prst="rect">
            <a:avLst/>
          </a:prstGeom>
          <a:noFill/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b="1" lang="en-GB" sz="3500">
                <a:solidFill>
                  <a:srgbClr val="000000"/>
                </a:solidFill>
              </a:rPr>
              <a:t>Q1) Answer the following questions to consolidate your knowledge:</a:t>
            </a:r>
            <a:endParaRPr b="1" sz="35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9" name="Google Shape;199;p24"/>
          <p:cNvSpPr txBox="1"/>
          <p:nvPr>
            <p:ph idx="4294967295" type="body"/>
          </p:nvPr>
        </p:nvSpPr>
        <p:spPr>
          <a:xfrm>
            <a:off x="582225" y="2876300"/>
            <a:ext cx="16466700" cy="4477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/>
              <a:t>c) Create a word equation for the formation of iron sulfide.</a:t>
            </a:r>
            <a:endParaRPr sz="4000"/>
          </a:p>
          <a:p>
            <a:pPr indent="0" lvl="0" marL="457200" rtl="0" algn="l">
              <a:lnSpc>
                <a:spcPct val="15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4000"/>
          </a:p>
          <a:p>
            <a:pPr indent="0" lvl="0" marL="457200" rtl="0" algn="l">
              <a:lnSpc>
                <a:spcPct val="150000"/>
              </a:lnSpc>
              <a:spcBef>
                <a:spcPts val="2000"/>
              </a:spcBef>
              <a:spcAft>
                <a:spcPts val="2000"/>
              </a:spcAft>
              <a:buNone/>
            </a:pPr>
            <a:r>
              <a:rPr lang="en-GB" sz="4000"/>
              <a:t>d) Use your table to explain how you know that iron sulfide is a new, different compound.</a:t>
            </a:r>
            <a:endParaRPr sz="4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type="title"/>
          </p:nvPr>
        </p:nvSpPr>
        <p:spPr>
          <a:xfrm>
            <a:off x="438350" y="482800"/>
            <a:ext cx="132012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What have you learnt already?</a:t>
            </a:r>
            <a:endParaRPr/>
          </a:p>
        </p:txBody>
      </p:sp>
      <p:sp>
        <p:nvSpPr>
          <p:cNvPr id="88" name="Google Shape;88;p15"/>
          <p:cNvSpPr txBox="1"/>
          <p:nvPr>
            <p:ph idx="1" type="body"/>
          </p:nvPr>
        </p:nvSpPr>
        <p:spPr>
          <a:xfrm>
            <a:off x="917950" y="1763150"/>
            <a:ext cx="11128800" cy="677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679450" lvl="0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AutoNum type="arabicPeriod"/>
            </a:pPr>
            <a:r>
              <a:rPr b="1" lang="en-GB">
                <a:solidFill>
                  <a:srgbClr val="000000"/>
                </a:solidFill>
              </a:rPr>
              <a:t>What does malleable mean?</a:t>
            </a:r>
            <a:endParaRPr b="1">
              <a:solidFill>
                <a:srgbClr val="000000"/>
              </a:solidFill>
            </a:endParaRPr>
          </a:p>
          <a:p>
            <a:pPr indent="0" lvl="0" marL="91440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000000"/>
              </a:solidFill>
            </a:endParaRPr>
          </a:p>
          <a:p>
            <a:pPr indent="0" lvl="0" marL="91440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000000"/>
              </a:solidFill>
            </a:endParaRPr>
          </a:p>
          <a:p>
            <a:pPr indent="-660400" lvl="0" marL="914400" rtl="0" algn="l"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3200"/>
              <a:buAutoNum type="arabicPeriod"/>
            </a:pPr>
            <a:r>
              <a:rPr b="1" lang="en-GB">
                <a:solidFill>
                  <a:srgbClr val="000000"/>
                </a:solidFill>
              </a:rPr>
              <a:t>What charge does a proton have?</a:t>
            </a:r>
            <a:endParaRPr b="1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000000"/>
              </a:solidFill>
            </a:endParaRPr>
          </a:p>
          <a:p>
            <a:pPr indent="-660400" lvl="0" marL="914400" rtl="0" algn="l"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3200"/>
              <a:buAutoNum type="arabicPeriod"/>
            </a:pPr>
            <a:r>
              <a:rPr b="1" lang="en-GB">
                <a:solidFill>
                  <a:srgbClr val="000000"/>
                </a:solidFill>
              </a:rPr>
              <a:t>What is the middle of an atom called?</a:t>
            </a:r>
            <a:endParaRPr b="1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89" name="Google Shape;89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5" name="Google Shape;95;p16"/>
          <p:cNvSpPr txBox="1"/>
          <p:nvPr>
            <p:ph type="title"/>
          </p:nvPr>
        </p:nvSpPr>
        <p:spPr>
          <a:xfrm>
            <a:off x="917950" y="890050"/>
            <a:ext cx="13201200" cy="1084200"/>
          </a:xfrm>
          <a:prstGeom prst="rect">
            <a:avLst/>
          </a:prstGeom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Which one is the compound!?</a:t>
            </a:r>
            <a:endParaRPr>
              <a:solidFill>
                <a:srgbClr val="000000"/>
              </a:solidFill>
            </a:endParaRPr>
          </a:p>
        </p:txBody>
      </p:sp>
      <p:grpSp>
        <p:nvGrpSpPr>
          <p:cNvPr id="96" name="Google Shape;96;p16"/>
          <p:cNvGrpSpPr/>
          <p:nvPr/>
        </p:nvGrpSpPr>
        <p:grpSpPr>
          <a:xfrm>
            <a:off x="917952" y="2199450"/>
            <a:ext cx="2371987" cy="1483443"/>
            <a:chOff x="2575875" y="6013500"/>
            <a:chExt cx="3668400" cy="2493600"/>
          </a:xfrm>
        </p:grpSpPr>
        <p:sp>
          <p:nvSpPr>
            <p:cNvPr id="97" name="Google Shape;97;p16"/>
            <p:cNvSpPr/>
            <p:nvPr/>
          </p:nvSpPr>
          <p:spPr>
            <a:xfrm>
              <a:off x="5021475" y="6013500"/>
              <a:ext cx="1222800" cy="1246800"/>
            </a:xfrm>
            <a:prstGeom prst="ellipse">
              <a:avLst/>
            </a:prstGeom>
            <a:solidFill>
              <a:schemeClr val="accent3"/>
            </a:solidFill>
            <a:ln cap="flat" cmpd="sng" w="2857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" name="Google Shape;98;p16"/>
            <p:cNvSpPr/>
            <p:nvPr/>
          </p:nvSpPr>
          <p:spPr>
            <a:xfrm>
              <a:off x="3798675" y="7260300"/>
              <a:ext cx="1222800" cy="1246800"/>
            </a:xfrm>
            <a:prstGeom prst="ellipse">
              <a:avLst/>
            </a:prstGeom>
            <a:solidFill>
              <a:schemeClr val="accent3"/>
            </a:solidFill>
            <a:ln cap="flat" cmpd="sng" w="2857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" name="Google Shape;99;p16"/>
            <p:cNvSpPr/>
            <p:nvPr/>
          </p:nvSpPr>
          <p:spPr>
            <a:xfrm>
              <a:off x="2575875" y="7260300"/>
              <a:ext cx="1222800" cy="1246800"/>
            </a:xfrm>
            <a:prstGeom prst="ellipse">
              <a:avLst/>
            </a:prstGeom>
            <a:solidFill>
              <a:schemeClr val="accent3"/>
            </a:solidFill>
            <a:ln cap="flat" cmpd="sng" w="2857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" name="Google Shape;100;p16"/>
            <p:cNvSpPr/>
            <p:nvPr/>
          </p:nvSpPr>
          <p:spPr>
            <a:xfrm>
              <a:off x="3798675" y="6013500"/>
              <a:ext cx="1222800" cy="1246800"/>
            </a:xfrm>
            <a:prstGeom prst="ellipse">
              <a:avLst/>
            </a:prstGeom>
            <a:solidFill>
              <a:schemeClr val="accent3"/>
            </a:solidFill>
            <a:ln cap="flat" cmpd="sng" w="2857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" name="Google Shape;101;p16"/>
            <p:cNvSpPr/>
            <p:nvPr/>
          </p:nvSpPr>
          <p:spPr>
            <a:xfrm>
              <a:off x="2575875" y="6013500"/>
              <a:ext cx="1222800" cy="1246800"/>
            </a:xfrm>
            <a:prstGeom prst="ellipse">
              <a:avLst/>
            </a:prstGeom>
            <a:solidFill>
              <a:schemeClr val="accent3"/>
            </a:solidFill>
            <a:ln cap="flat" cmpd="sng" w="2857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6"/>
            <p:cNvSpPr/>
            <p:nvPr/>
          </p:nvSpPr>
          <p:spPr>
            <a:xfrm>
              <a:off x="5021475" y="7260300"/>
              <a:ext cx="1222800" cy="1246800"/>
            </a:xfrm>
            <a:prstGeom prst="ellipse">
              <a:avLst/>
            </a:prstGeom>
            <a:solidFill>
              <a:schemeClr val="accent3"/>
            </a:solidFill>
            <a:ln cap="flat" cmpd="sng" w="2857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03" name="Google Shape;103;p16"/>
          <p:cNvGrpSpPr/>
          <p:nvPr/>
        </p:nvGrpSpPr>
        <p:grpSpPr>
          <a:xfrm>
            <a:off x="6822428" y="3299572"/>
            <a:ext cx="1065920" cy="1039253"/>
            <a:chOff x="6769600" y="4922388"/>
            <a:chExt cx="1648500" cy="1746938"/>
          </a:xfrm>
        </p:grpSpPr>
        <p:sp>
          <p:nvSpPr>
            <p:cNvPr id="104" name="Google Shape;104;p16"/>
            <p:cNvSpPr/>
            <p:nvPr/>
          </p:nvSpPr>
          <p:spPr>
            <a:xfrm>
              <a:off x="7195300" y="4922388"/>
              <a:ext cx="1222800" cy="1246800"/>
            </a:xfrm>
            <a:prstGeom prst="ellipse">
              <a:avLst/>
            </a:prstGeom>
            <a:solidFill>
              <a:schemeClr val="accent3"/>
            </a:solidFill>
            <a:ln cap="flat" cmpd="sng" w="2857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" name="Google Shape;105;p16"/>
            <p:cNvSpPr/>
            <p:nvPr/>
          </p:nvSpPr>
          <p:spPr>
            <a:xfrm>
              <a:off x="7587500" y="6021925"/>
              <a:ext cx="671400" cy="647400"/>
            </a:xfrm>
            <a:prstGeom prst="ellipse">
              <a:avLst/>
            </a:prstGeom>
            <a:solidFill>
              <a:schemeClr val="lt2"/>
            </a:solidFill>
            <a:ln cap="flat" cmpd="sng" w="2857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" name="Google Shape;106;p16"/>
            <p:cNvSpPr/>
            <p:nvPr/>
          </p:nvSpPr>
          <p:spPr>
            <a:xfrm>
              <a:off x="6769600" y="5791600"/>
              <a:ext cx="671400" cy="647400"/>
            </a:xfrm>
            <a:prstGeom prst="ellipse">
              <a:avLst/>
            </a:prstGeom>
            <a:solidFill>
              <a:schemeClr val="lt2"/>
            </a:solidFill>
            <a:ln cap="flat" cmpd="sng" w="2857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07" name="Google Shape;107;p16"/>
          <p:cNvGrpSpPr/>
          <p:nvPr/>
        </p:nvGrpSpPr>
        <p:grpSpPr>
          <a:xfrm>
            <a:off x="7595553" y="2209141"/>
            <a:ext cx="1136319" cy="903713"/>
            <a:chOff x="3767775" y="5847150"/>
            <a:chExt cx="1757375" cy="1519100"/>
          </a:xfrm>
        </p:grpSpPr>
        <p:sp>
          <p:nvSpPr>
            <p:cNvPr id="108" name="Google Shape;108;p16"/>
            <p:cNvSpPr/>
            <p:nvPr/>
          </p:nvSpPr>
          <p:spPr>
            <a:xfrm>
              <a:off x="3767775" y="5847150"/>
              <a:ext cx="1222800" cy="1246800"/>
            </a:xfrm>
            <a:prstGeom prst="ellipse">
              <a:avLst/>
            </a:prstGeom>
            <a:solidFill>
              <a:schemeClr val="accent3"/>
            </a:solidFill>
            <a:ln cap="flat" cmpd="sng" w="2857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6"/>
            <p:cNvSpPr/>
            <p:nvPr/>
          </p:nvSpPr>
          <p:spPr>
            <a:xfrm>
              <a:off x="4544563" y="6718850"/>
              <a:ext cx="671400" cy="647400"/>
            </a:xfrm>
            <a:prstGeom prst="ellipse">
              <a:avLst/>
            </a:prstGeom>
            <a:solidFill>
              <a:schemeClr val="lt2"/>
            </a:solidFill>
            <a:ln cap="flat" cmpd="sng" w="2857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6"/>
            <p:cNvSpPr/>
            <p:nvPr/>
          </p:nvSpPr>
          <p:spPr>
            <a:xfrm>
              <a:off x="4853750" y="5847150"/>
              <a:ext cx="671400" cy="647400"/>
            </a:xfrm>
            <a:prstGeom prst="ellipse">
              <a:avLst/>
            </a:prstGeom>
            <a:solidFill>
              <a:schemeClr val="lt2"/>
            </a:solidFill>
            <a:ln cap="flat" cmpd="sng" w="2857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1" name="Google Shape;111;p16"/>
          <p:cNvGrpSpPr/>
          <p:nvPr/>
        </p:nvGrpSpPr>
        <p:grpSpPr>
          <a:xfrm>
            <a:off x="5867290" y="2271662"/>
            <a:ext cx="1046522" cy="1028002"/>
            <a:chOff x="11357225" y="5847150"/>
            <a:chExt cx="1618500" cy="1728025"/>
          </a:xfrm>
        </p:grpSpPr>
        <p:sp>
          <p:nvSpPr>
            <p:cNvPr id="112" name="Google Shape;112;p16"/>
            <p:cNvSpPr/>
            <p:nvPr/>
          </p:nvSpPr>
          <p:spPr>
            <a:xfrm>
              <a:off x="11752925" y="5847150"/>
              <a:ext cx="1222800" cy="1246800"/>
            </a:xfrm>
            <a:prstGeom prst="ellipse">
              <a:avLst/>
            </a:prstGeom>
            <a:solidFill>
              <a:schemeClr val="accent3"/>
            </a:solidFill>
            <a:ln cap="flat" cmpd="sng" w="2857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6"/>
            <p:cNvSpPr/>
            <p:nvPr/>
          </p:nvSpPr>
          <p:spPr>
            <a:xfrm>
              <a:off x="12028625" y="6927775"/>
              <a:ext cx="671400" cy="647400"/>
            </a:xfrm>
            <a:prstGeom prst="ellipse">
              <a:avLst/>
            </a:prstGeom>
            <a:solidFill>
              <a:schemeClr val="lt2"/>
            </a:solidFill>
            <a:ln cap="flat" cmpd="sng" w="2857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6"/>
            <p:cNvSpPr/>
            <p:nvPr/>
          </p:nvSpPr>
          <p:spPr>
            <a:xfrm>
              <a:off x="11357225" y="6280375"/>
              <a:ext cx="671400" cy="647400"/>
            </a:xfrm>
            <a:prstGeom prst="ellipse">
              <a:avLst/>
            </a:prstGeom>
            <a:solidFill>
              <a:schemeClr val="lt2"/>
            </a:solidFill>
            <a:ln cap="flat" cmpd="sng" w="2857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5" name="Google Shape;115;p16"/>
          <p:cNvSpPr/>
          <p:nvPr/>
        </p:nvSpPr>
        <p:spPr>
          <a:xfrm>
            <a:off x="12304807" y="4143950"/>
            <a:ext cx="612900" cy="5691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16"/>
          <p:cNvSpPr/>
          <p:nvPr/>
        </p:nvSpPr>
        <p:spPr>
          <a:xfrm>
            <a:off x="11633081" y="5978242"/>
            <a:ext cx="612900" cy="5691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16"/>
          <p:cNvSpPr/>
          <p:nvPr/>
        </p:nvSpPr>
        <p:spPr>
          <a:xfrm>
            <a:off x="10556200" y="5543920"/>
            <a:ext cx="612900" cy="5691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16"/>
          <p:cNvSpPr/>
          <p:nvPr/>
        </p:nvSpPr>
        <p:spPr>
          <a:xfrm>
            <a:off x="12304807" y="5111302"/>
            <a:ext cx="612900" cy="5691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16"/>
          <p:cNvSpPr/>
          <p:nvPr/>
        </p:nvSpPr>
        <p:spPr>
          <a:xfrm>
            <a:off x="11020210" y="4712815"/>
            <a:ext cx="612900" cy="5691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16"/>
          <p:cNvSpPr/>
          <p:nvPr/>
        </p:nvSpPr>
        <p:spPr>
          <a:xfrm>
            <a:off x="16542065" y="4681951"/>
            <a:ext cx="612900" cy="5691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16"/>
          <p:cNvSpPr/>
          <p:nvPr/>
        </p:nvSpPr>
        <p:spPr>
          <a:xfrm>
            <a:off x="15580617" y="4143950"/>
            <a:ext cx="612900" cy="5691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16"/>
          <p:cNvSpPr/>
          <p:nvPr/>
        </p:nvSpPr>
        <p:spPr>
          <a:xfrm>
            <a:off x="17398019" y="5250816"/>
            <a:ext cx="612900" cy="5691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16"/>
          <p:cNvSpPr/>
          <p:nvPr/>
        </p:nvSpPr>
        <p:spPr>
          <a:xfrm>
            <a:off x="16688806" y="5978242"/>
            <a:ext cx="612900" cy="5691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16"/>
          <p:cNvSpPr/>
          <p:nvPr/>
        </p:nvSpPr>
        <p:spPr>
          <a:xfrm>
            <a:off x="15641901" y="5409377"/>
            <a:ext cx="612900" cy="5691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16"/>
          <p:cNvSpPr/>
          <p:nvPr/>
        </p:nvSpPr>
        <p:spPr>
          <a:xfrm>
            <a:off x="12096303" y="4458919"/>
            <a:ext cx="268200" cy="253800"/>
          </a:xfrm>
          <a:prstGeom prst="ellipse">
            <a:avLst/>
          </a:prstGeom>
          <a:solidFill>
            <a:schemeClr val="accen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16"/>
          <p:cNvSpPr/>
          <p:nvPr/>
        </p:nvSpPr>
        <p:spPr>
          <a:xfrm>
            <a:off x="12096303" y="5819682"/>
            <a:ext cx="268200" cy="253800"/>
          </a:xfrm>
          <a:prstGeom prst="ellipse">
            <a:avLst/>
          </a:prstGeom>
          <a:solidFill>
            <a:schemeClr val="accen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16"/>
          <p:cNvSpPr/>
          <p:nvPr/>
        </p:nvSpPr>
        <p:spPr>
          <a:xfrm>
            <a:off x="12096303" y="5099733"/>
            <a:ext cx="268200" cy="253800"/>
          </a:xfrm>
          <a:prstGeom prst="ellipse">
            <a:avLst/>
          </a:prstGeom>
          <a:solidFill>
            <a:schemeClr val="accen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16"/>
          <p:cNvSpPr/>
          <p:nvPr/>
        </p:nvSpPr>
        <p:spPr>
          <a:xfrm>
            <a:off x="17570433" y="5978242"/>
            <a:ext cx="268200" cy="253800"/>
          </a:xfrm>
          <a:prstGeom prst="ellipse">
            <a:avLst/>
          </a:prstGeom>
          <a:solidFill>
            <a:schemeClr val="accen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16"/>
          <p:cNvSpPr/>
          <p:nvPr/>
        </p:nvSpPr>
        <p:spPr>
          <a:xfrm>
            <a:off x="17503527" y="4681951"/>
            <a:ext cx="268200" cy="253800"/>
          </a:xfrm>
          <a:prstGeom prst="ellipse">
            <a:avLst/>
          </a:prstGeom>
          <a:solidFill>
            <a:schemeClr val="accen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16"/>
          <p:cNvSpPr/>
          <p:nvPr/>
        </p:nvSpPr>
        <p:spPr>
          <a:xfrm>
            <a:off x="16861220" y="5487581"/>
            <a:ext cx="268200" cy="253800"/>
          </a:xfrm>
          <a:prstGeom prst="ellipse">
            <a:avLst/>
          </a:prstGeom>
          <a:solidFill>
            <a:schemeClr val="accen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16"/>
          <p:cNvSpPr/>
          <p:nvPr/>
        </p:nvSpPr>
        <p:spPr>
          <a:xfrm>
            <a:off x="16337768" y="5819682"/>
            <a:ext cx="268200" cy="253800"/>
          </a:xfrm>
          <a:prstGeom prst="ellipse">
            <a:avLst/>
          </a:prstGeom>
          <a:solidFill>
            <a:schemeClr val="accen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16"/>
          <p:cNvSpPr/>
          <p:nvPr/>
        </p:nvSpPr>
        <p:spPr>
          <a:xfrm>
            <a:off x="15925444" y="4934148"/>
            <a:ext cx="268200" cy="253800"/>
          </a:xfrm>
          <a:prstGeom prst="ellipse">
            <a:avLst/>
          </a:prstGeom>
          <a:solidFill>
            <a:schemeClr val="accen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16"/>
          <p:cNvSpPr/>
          <p:nvPr/>
        </p:nvSpPr>
        <p:spPr>
          <a:xfrm>
            <a:off x="11073687" y="5680168"/>
            <a:ext cx="268200" cy="253800"/>
          </a:xfrm>
          <a:prstGeom prst="ellipse">
            <a:avLst/>
          </a:prstGeom>
          <a:solidFill>
            <a:schemeClr val="accen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16"/>
          <p:cNvSpPr/>
          <p:nvPr/>
        </p:nvSpPr>
        <p:spPr>
          <a:xfrm>
            <a:off x="10901027" y="5099733"/>
            <a:ext cx="268200" cy="253800"/>
          </a:xfrm>
          <a:prstGeom prst="ellipse">
            <a:avLst/>
          </a:prstGeom>
          <a:solidFill>
            <a:schemeClr val="accen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7"/>
          <p:cNvSpPr txBox="1"/>
          <p:nvPr>
            <p:ph idx="1" type="subTitle"/>
          </p:nvPr>
        </p:nvSpPr>
        <p:spPr>
          <a:xfrm>
            <a:off x="546125" y="1331325"/>
            <a:ext cx="8451900" cy="789000"/>
          </a:xfrm>
          <a:prstGeom prst="rect">
            <a:avLst/>
          </a:prstGeom>
          <a:noFill/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Q1) Complete the sentences:</a:t>
            </a:r>
            <a:endParaRPr b="1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0" name="Google Shape;140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41" name="Google Shape;141;p17"/>
          <p:cNvSpPr txBox="1"/>
          <p:nvPr>
            <p:ph type="title"/>
          </p:nvPr>
        </p:nvSpPr>
        <p:spPr>
          <a:xfrm>
            <a:off x="407350" y="278325"/>
            <a:ext cx="132012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What is a compound?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42" name="Google Shape;142;p17"/>
          <p:cNvSpPr txBox="1"/>
          <p:nvPr/>
        </p:nvSpPr>
        <p:spPr>
          <a:xfrm>
            <a:off x="941950" y="2577950"/>
            <a:ext cx="15170100" cy="291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76250" lvl="0" marL="457200" rtl="0" algn="l">
              <a:spcBef>
                <a:spcPts val="0"/>
              </a:spcBef>
              <a:spcAft>
                <a:spcPts val="0"/>
              </a:spcAft>
              <a:buSzPts val="3900"/>
              <a:buFont typeface="Montserrat"/>
              <a:buChar char="●"/>
            </a:pPr>
            <a:r>
              <a:rPr lang="en-GB" sz="3900">
                <a:latin typeface="Montserrat"/>
                <a:ea typeface="Montserrat"/>
                <a:cs typeface="Montserrat"/>
                <a:sym typeface="Montserrat"/>
              </a:rPr>
              <a:t>Compounds are made from...</a:t>
            </a:r>
            <a:endParaRPr sz="39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9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900">
              <a:latin typeface="Montserrat"/>
              <a:ea typeface="Montserrat"/>
              <a:cs typeface="Montserrat"/>
              <a:sym typeface="Montserrat"/>
            </a:endParaRPr>
          </a:p>
          <a:p>
            <a:pPr indent="-476250" lvl="0" marL="457200" rtl="0" algn="l">
              <a:spcBef>
                <a:spcPts val="0"/>
              </a:spcBef>
              <a:spcAft>
                <a:spcPts val="0"/>
              </a:spcAft>
              <a:buSzPts val="3900"/>
              <a:buFont typeface="Montserrat"/>
              <a:buChar char="●"/>
            </a:pPr>
            <a:r>
              <a:rPr lang="en-GB" sz="3900">
                <a:latin typeface="Montserrat"/>
                <a:ea typeface="Montserrat"/>
                <a:cs typeface="Montserrat"/>
                <a:sym typeface="Montserrat"/>
              </a:rPr>
              <a:t>The atoms are...</a:t>
            </a:r>
            <a:endParaRPr sz="39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9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900">
              <a:latin typeface="Montserrat"/>
              <a:ea typeface="Montserrat"/>
              <a:cs typeface="Montserrat"/>
              <a:sym typeface="Montserrat"/>
            </a:endParaRPr>
          </a:p>
          <a:p>
            <a:pPr indent="-476250" lvl="0" marL="457200" rtl="0" algn="l">
              <a:spcBef>
                <a:spcPts val="0"/>
              </a:spcBef>
              <a:spcAft>
                <a:spcPts val="0"/>
              </a:spcAft>
              <a:buSzPts val="3900"/>
              <a:buFont typeface="Montserrat"/>
              <a:buChar char="●"/>
            </a:pPr>
            <a:r>
              <a:rPr lang="en-GB" sz="3900">
                <a:latin typeface="Montserrat"/>
                <a:ea typeface="Montserrat"/>
                <a:cs typeface="Montserrat"/>
                <a:sym typeface="Montserrat"/>
              </a:rPr>
              <a:t>They have different….</a:t>
            </a:r>
            <a:endParaRPr sz="39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48" name="Google Shape;148;p18"/>
          <p:cNvSpPr txBox="1"/>
          <p:nvPr>
            <p:ph type="title"/>
          </p:nvPr>
        </p:nvSpPr>
        <p:spPr>
          <a:xfrm>
            <a:off x="917950" y="543000"/>
            <a:ext cx="10741800" cy="1514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Spot the mistake!</a:t>
            </a:r>
            <a:endParaRPr/>
          </a:p>
        </p:txBody>
      </p:sp>
      <p:sp>
        <p:nvSpPr>
          <p:cNvPr id="149" name="Google Shape;149;p18"/>
          <p:cNvSpPr txBox="1"/>
          <p:nvPr/>
        </p:nvSpPr>
        <p:spPr>
          <a:xfrm>
            <a:off x="917950" y="2057400"/>
            <a:ext cx="14973900" cy="60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565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5300"/>
              <a:buFont typeface="Montserrat"/>
              <a:buChar char="●"/>
            </a:pPr>
            <a:r>
              <a:rPr lang="en-GB" sz="5300">
                <a:latin typeface="Montserrat"/>
                <a:ea typeface="Montserrat"/>
                <a:cs typeface="Montserrat"/>
                <a:sym typeface="Montserrat"/>
              </a:rPr>
              <a:t>Iron is a non-metal</a:t>
            </a:r>
            <a:endParaRPr sz="5300">
              <a:latin typeface="Montserrat"/>
              <a:ea typeface="Montserrat"/>
              <a:cs typeface="Montserrat"/>
              <a:sym typeface="Montserrat"/>
            </a:endParaRPr>
          </a:p>
          <a:p>
            <a:pPr indent="-565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5300"/>
              <a:buFont typeface="Montserrat"/>
              <a:buChar char="●"/>
            </a:pPr>
            <a:r>
              <a:rPr lang="en-GB" sz="5300">
                <a:latin typeface="Montserrat"/>
                <a:ea typeface="Montserrat"/>
                <a:cs typeface="Montserrat"/>
                <a:sym typeface="Montserrat"/>
              </a:rPr>
              <a:t>Sulfur is an orange powder</a:t>
            </a:r>
            <a:endParaRPr sz="5300">
              <a:latin typeface="Montserrat"/>
              <a:ea typeface="Montserrat"/>
              <a:cs typeface="Montserrat"/>
              <a:sym typeface="Montserrat"/>
            </a:endParaRPr>
          </a:p>
          <a:p>
            <a:pPr indent="-565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5300"/>
              <a:buFont typeface="Montserrat"/>
              <a:buChar char="●"/>
            </a:pPr>
            <a:r>
              <a:rPr lang="en-GB" sz="5300">
                <a:latin typeface="Montserrat"/>
                <a:ea typeface="Montserrat"/>
                <a:cs typeface="Montserrat"/>
                <a:sym typeface="Montserrat"/>
              </a:rPr>
              <a:t>Mixtures are difficult to separate</a:t>
            </a:r>
            <a:endParaRPr sz="5300">
              <a:latin typeface="Montserrat"/>
              <a:ea typeface="Montserrat"/>
              <a:cs typeface="Montserrat"/>
              <a:sym typeface="Montserrat"/>
            </a:endParaRPr>
          </a:p>
          <a:p>
            <a:pPr indent="-565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5300"/>
              <a:buFont typeface="Montserrat"/>
              <a:buChar char="●"/>
            </a:pPr>
            <a:r>
              <a:rPr lang="en-GB" sz="5300">
                <a:latin typeface="Montserrat"/>
                <a:ea typeface="Montserrat"/>
                <a:cs typeface="Montserrat"/>
                <a:sym typeface="Montserrat"/>
              </a:rPr>
              <a:t>Iron sulfide is a magnetic element</a:t>
            </a:r>
            <a:endParaRPr sz="5300">
              <a:latin typeface="Montserrat"/>
              <a:ea typeface="Montserrat"/>
              <a:cs typeface="Montserrat"/>
              <a:sym typeface="Montserrat"/>
            </a:endParaRPr>
          </a:p>
          <a:p>
            <a:pPr indent="-565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5300"/>
              <a:buFont typeface="Montserrat"/>
              <a:buChar char="●"/>
            </a:pPr>
            <a:r>
              <a:rPr lang="en-GB" sz="5300">
                <a:latin typeface="Montserrat"/>
                <a:ea typeface="Montserrat"/>
                <a:cs typeface="Montserrat"/>
                <a:sym typeface="Montserrat"/>
              </a:rPr>
              <a:t>High density substances (like sulfur) float</a:t>
            </a:r>
            <a:endParaRPr sz="53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3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3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3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55" name="Google Shape;155;p19"/>
          <p:cNvSpPr txBox="1"/>
          <p:nvPr>
            <p:ph type="title"/>
          </p:nvPr>
        </p:nvSpPr>
        <p:spPr>
          <a:xfrm>
            <a:off x="917950" y="890050"/>
            <a:ext cx="13201200" cy="1084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00000"/>
                </a:solidFill>
              </a:rPr>
              <a:t>Complete the table:</a:t>
            </a:r>
            <a:endParaRPr>
              <a:solidFill>
                <a:srgbClr val="000000"/>
              </a:solidFill>
            </a:endParaRPr>
          </a:p>
        </p:txBody>
      </p:sp>
      <p:graphicFrame>
        <p:nvGraphicFramePr>
          <p:cNvPr id="156" name="Google Shape;156;p19"/>
          <p:cNvGraphicFramePr/>
          <p:nvPr/>
        </p:nvGraphicFramePr>
        <p:xfrm>
          <a:off x="754650" y="1974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{D891B62C-6FB1-4789-946E-860547641862}</a:tableStyleId>
              </a:tblPr>
              <a:tblGrid>
                <a:gridCol w="4194675"/>
                <a:gridCol w="4194675"/>
                <a:gridCol w="4194675"/>
                <a:gridCol w="4194675"/>
              </a:tblGrid>
              <a:tr h="428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Substance:</a:t>
                      </a:r>
                      <a:endParaRPr sz="3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Iron</a:t>
                      </a:r>
                      <a:endParaRPr sz="3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Sulfur</a:t>
                      </a:r>
                      <a:endParaRPr sz="3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Iron sulfide</a:t>
                      </a:r>
                      <a:endParaRPr sz="3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Element or compound?</a:t>
                      </a:r>
                      <a:endParaRPr sz="3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Metal / non-metal?</a:t>
                      </a:r>
                      <a:endParaRPr sz="3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Appearance</a:t>
                      </a:r>
                      <a:endParaRPr sz="3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Properties</a:t>
                      </a:r>
                      <a:endParaRPr sz="3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cxnSp>
        <p:nvCxnSpPr>
          <p:cNvPr id="157" name="Google Shape;157;p19"/>
          <p:cNvCxnSpPr/>
          <p:nvPr/>
        </p:nvCxnSpPr>
        <p:spPr>
          <a:xfrm>
            <a:off x="13338675" y="4025875"/>
            <a:ext cx="4166100" cy="1297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0"/>
          <p:cNvSpPr txBox="1"/>
          <p:nvPr>
            <p:ph type="title"/>
          </p:nvPr>
        </p:nvSpPr>
        <p:spPr>
          <a:xfrm>
            <a:off x="917950" y="890050"/>
            <a:ext cx="13201200" cy="944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Naming compounds</a:t>
            </a:r>
            <a:endParaRPr/>
          </a:p>
        </p:txBody>
      </p:sp>
      <p:sp>
        <p:nvSpPr>
          <p:cNvPr id="163" name="Google Shape;163;p2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64" name="Google Shape;164;p20"/>
          <p:cNvSpPr txBox="1"/>
          <p:nvPr/>
        </p:nvSpPr>
        <p:spPr>
          <a:xfrm>
            <a:off x="1233725" y="2249725"/>
            <a:ext cx="13933800" cy="16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300">
                <a:latin typeface="Montserrat"/>
                <a:ea typeface="Montserrat"/>
                <a:cs typeface="Montserrat"/>
                <a:sym typeface="Montserrat"/>
              </a:rPr>
              <a:t>Magnesium + oxygen → </a:t>
            </a:r>
            <a:endParaRPr sz="43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5" name="Google Shape;165;p20"/>
          <p:cNvSpPr txBox="1"/>
          <p:nvPr/>
        </p:nvSpPr>
        <p:spPr>
          <a:xfrm>
            <a:off x="1233725" y="4210550"/>
            <a:ext cx="12354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300">
                <a:latin typeface="Montserrat"/>
                <a:ea typeface="Montserrat"/>
                <a:cs typeface="Montserrat"/>
                <a:sym typeface="Montserrat"/>
              </a:rPr>
              <a:t>Lithium + chlorine → </a:t>
            </a:r>
            <a:endParaRPr sz="43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6" name="Google Shape;166;p20"/>
          <p:cNvSpPr txBox="1"/>
          <p:nvPr/>
        </p:nvSpPr>
        <p:spPr>
          <a:xfrm>
            <a:off x="1233725" y="6324488"/>
            <a:ext cx="12354000" cy="12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300">
                <a:latin typeface="Montserrat"/>
                <a:ea typeface="Montserrat"/>
                <a:cs typeface="Montserrat"/>
                <a:sym typeface="Montserrat"/>
              </a:rPr>
              <a:t>Calcium + sulfur → </a:t>
            </a:r>
            <a:endParaRPr sz="43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1"/>
          <p:cNvSpPr txBox="1"/>
          <p:nvPr>
            <p:ph type="title"/>
          </p:nvPr>
        </p:nvSpPr>
        <p:spPr>
          <a:xfrm>
            <a:off x="917950" y="890050"/>
            <a:ext cx="13201200" cy="944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Naming compounds</a:t>
            </a:r>
            <a:endParaRPr/>
          </a:p>
        </p:txBody>
      </p:sp>
      <p:sp>
        <p:nvSpPr>
          <p:cNvPr id="172" name="Google Shape;172;p2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73" name="Google Shape;173;p21"/>
          <p:cNvSpPr txBox="1"/>
          <p:nvPr/>
        </p:nvSpPr>
        <p:spPr>
          <a:xfrm>
            <a:off x="1233725" y="2249725"/>
            <a:ext cx="13933800" cy="16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300">
                <a:latin typeface="Montserrat"/>
                <a:ea typeface="Montserrat"/>
                <a:cs typeface="Montserrat"/>
                <a:sym typeface="Montserrat"/>
              </a:rPr>
              <a:t>Lithium + sulfur + oxygen →</a:t>
            </a:r>
            <a:endParaRPr sz="43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4" name="Google Shape;174;p21"/>
          <p:cNvSpPr txBox="1"/>
          <p:nvPr/>
        </p:nvSpPr>
        <p:spPr>
          <a:xfrm>
            <a:off x="1233725" y="4210550"/>
            <a:ext cx="13329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300">
                <a:latin typeface="Montserrat"/>
                <a:ea typeface="Montserrat"/>
                <a:cs typeface="Montserrat"/>
                <a:sym typeface="Montserrat"/>
              </a:rPr>
              <a:t>Sodium + nitrogen + oxygen → </a:t>
            </a:r>
            <a:endParaRPr sz="43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5" name="Google Shape;175;p21"/>
          <p:cNvSpPr txBox="1"/>
          <p:nvPr/>
        </p:nvSpPr>
        <p:spPr>
          <a:xfrm>
            <a:off x="1233725" y="6324500"/>
            <a:ext cx="13329000" cy="12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300">
                <a:latin typeface="Montserrat"/>
                <a:ea typeface="Montserrat"/>
                <a:cs typeface="Montserrat"/>
                <a:sym typeface="Montserrat"/>
              </a:rPr>
              <a:t>Calcium + carbon + oxygen→ </a:t>
            </a:r>
            <a:endParaRPr sz="43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2"/>
          <p:cNvSpPr txBox="1"/>
          <p:nvPr>
            <p:ph idx="1" type="subTitle"/>
          </p:nvPr>
        </p:nvSpPr>
        <p:spPr>
          <a:xfrm>
            <a:off x="817600" y="1335775"/>
            <a:ext cx="10633200" cy="906600"/>
          </a:xfrm>
          <a:prstGeom prst="rect">
            <a:avLst/>
          </a:prstGeom>
          <a:noFill/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rgbClr val="000000"/>
                </a:solidFill>
              </a:rPr>
              <a:t>Q1) Complete the following word equations</a:t>
            </a:r>
            <a:endParaRPr b="1" sz="35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1" name="Google Shape;181;p22"/>
          <p:cNvSpPr txBox="1"/>
          <p:nvPr>
            <p:ph idx="3" type="body"/>
          </p:nvPr>
        </p:nvSpPr>
        <p:spPr>
          <a:xfrm>
            <a:off x="917950" y="2571500"/>
            <a:ext cx="15434700" cy="2856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469900" lvl="0" marL="457200" rtl="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3800"/>
              <a:buAutoNum type="alphaLcParenR"/>
            </a:pPr>
            <a:r>
              <a:rPr lang="en-GB" sz="3800"/>
              <a:t>Copper + carbon + oxygen →  </a:t>
            </a:r>
            <a:endParaRPr sz="3800"/>
          </a:p>
          <a:p>
            <a:pPr indent="0" lvl="0" marL="457200" rtl="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3800"/>
          </a:p>
          <a:p>
            <a:pPr indent="-469900" lvl="0" marL="457200" rtl="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3800"/>
              <a:buAutoNum type="alphaLcParenR"/>
            </a:pPr>
            <a:r>
              <a:rPr lang="en-GB" sz="3800"/>
              <a:t>Potassium + chlorine → </a:t>
            </a:r>
            <a:endParaRPr sz="3800"/>
          </a:p>
          <a:p>
            <a:pPr indent="0" lvl="0" marL="457200" rtl="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3800"/>
          </a:p>
          <a:p>
            <a:pPr indent="-469900" lvl="0" marL="457200" rtl="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3800"/>
              <a:buAutoNum type="alphaLcParenR"/>
            </a:pPr>
            <a:r>
              <a:rPr lang="en-GB" sz="3800"/>
              <a:t>Lithium + fluorine → </a:t>
            </a:r>
            <a:endParaRPr sz="3800"/>
          </a:p>
          <a:p>
            <a:pPr indent="0" lvl="0" marL="457200" rtl="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3800"/>
          </a:p>
          <a:p>
            <a:pPr indent="-469900" lvl="0" marL="457200" rtl="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3800"/>
              <a:buAutoNum type="alphaLcParenR"/>
            </a:pPr>
            <a:r>
              <a:rPr lang="en-GB" sz="3800"/>
              <a:t>Calcium + _________ + ___________ → calcium sulphate</a:t>
            </a:r>
            <a:endParaRPr sz="38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 sz="3800"/>
          </a:p>
        </p:txBody>
      </p:sp>
      <p:sp>
        <p:nvSpPr>
          <p:cNvPr id="182" name="Google Shape;182;p2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83" name="Google Shape;183;p22"/>
          <p:cNvSpPr txBox="1"/>
          <p:nvPr>
            <p:ph type="title"/>
          </p:nvPr>
        </p:nvSpPr>
        <p:spPr>
          <a:xfrm>
            <a:off x="917950" y="478000"/>
            <a:ext cx="7065000" cy="73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Naming compounds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