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91f1dffd25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g91f1dffd25_0_0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3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5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6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</a:pPr>
            <a:r>
              <a:rPr lang="en-GB">
                <a:solidFill>
                  <a:schemeClr val="dk2"/>
                </a:solidFill>
              </a:rPr>
              <a:t>Finding the LCM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 Lund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94124" y="312898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Finding the LCM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94124" y="723109"/>
            <a:ext cx="3891600" cy="41277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 Here is the prime factor tree for 18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 Write 18 as a product of its prime factors.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b) Write your answer to part a) in index form.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</a:t>
            </a:r>
            <a:endParaRPr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aseline="30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645303" y="714886"/>
            <a:ext cx="4165544" cy="44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Write each number as a product of its prime factors.  You may want to use a factor tree to help.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24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30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50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100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120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42" name="Google Shape;42;p7"/>
          <p:cNvGrpSpPr/>
          <p:nvPr/>
        </p:nvGrpSpPr>
        <p:grpSpPr>
          <a:xfrm>
            <a:off x="1749180" y="1173512"/>
            <a:ext cx="1269564" cy="1613488"/>
            <a:chOff x="3025087" y="2186499"/>
            <a:chExt cx="1269564" cy="1613488"/>
          </a:xfrm>
        </p:grpSpPr>
        <p:sp>
          <p:nvSpPr>
            <p:cNvPr id="43" name="Google Shape;43;p7"/>
            <p:cNvSpPr txBox="1"/>
            <p:nvPr/>
          </p:nvSpPr>
          <p:spPr>
            <a:xfrm>
              <a:off x="3304151" y="2186499"/>
              <a:ext cx="389850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</a:t>
              </a:r>
              <a:endParaRPr/>
            </a:p>
          </p:txBody>
        </p:sp>
        <p:sp>
          <p:nvSpPr>
            <p:cNvPr id="44" name="Google Shape;44;p7"/>
            <p:cNvSpPr/>
            <p:nvPr/>
          </p:nvSpPr>
          <p:spPr>
            <a:xfrm>
              <a:off x="3025087" y="2815803"/>
              <a:ext cx="448573" cy="396815"/>
            </a:xfrm>
            <a:prstGeom prst="ellipse">
              <a:avLst/>
            </a:prstGeom>
            <a:noFill/>
            <a:ln cap="flat" cmpd="sng" w="127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/>
            </a:p>
          </p:txBody>
        </p:sp>
        <p:sp>
          <p:nvSpPr>
            <p:cNvPr id="45" name="Google Shape;45;p7"/>
            <p:cNvSpPr/>
            <p:nvPr/>
          </p:nvSpPr>
          <p:spPr>
            <a:xfrm>
              <a:off x="3298460" y="3403172"/>
              <a:ext cx="448573" cy="396815"/>
            </a:xfrm>
            <a:prstGeom prst="ellipse">
              <a:avLst/>
            </a:prstGeom>
            <a:noFill/>
            <a:ln cap="flat" cmpd="sng" w="127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/>
            </a:p>
          </p:txBody>
        </p:sp>
        <p:cxnSp>
          <p:nvCxnSpPr>
            <p:cNvPr id="46" name="Google Shape;46;p7"/>
            <p:cNvCxnSpPr/>
            <p:nvPr/>
          </p:nvCxnSpPr>
          <p:spPr>
            <a:xfrm flipH="1" rot="10800000">
              <a:off x="3277830" y="2477249"/>
              <a:ext cx="176798" cy="305018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7" name="Google Shape;47;p7"/>
            <p:cNvCxnSpPr/>
            <p:nvPr/>
          </p:nvCxnSpPr>
          <p:spPr>
            <a:xfrm>
              <a:off x="3569842" y="2477624"/>
              <a:ext cx="195362" cy="312904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8" name="Google Shape;48;p7"/>
            <p:cNvSpPr/>
            <p:nvPr/>
          </p:nvSpPr>
          <p:spPr>
            <a:xfrm>
              <a:off x="3846078" y="3401571"/>
              <a:ext cx="448573" cy="396815"/>
            </a:xfrm>
            <a:prstGeom prst="ellipse">
              <a:avLst/>
            </a:prstGeom>
            <a:noFill/>
            <a:ln cap="flat" cmpd="sng" w="127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/>
            </a:p>
          </p:txBody>
        </p:sp>
        <p:sp>
          <p:nvSpPr>
            <p:cNvPr id="49" name="Google Shape;49;p7"/>
            <p:cNvSpPr txBox="1"/>
            <p:nvPr/>
          </p:nvSpPr>
          <p:spPr>
            <a:xfrm>
              <a:off x="3617346" y="2780523"/>
              <a:ext cx="3209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/>
            </a:p>
          </p:txBody>
        </p:sp>
        <p:cxnSp>
          <p:nvCxnSpPr>
            <p:cNvPr id="50" name="Google Shape;50;p7"/>
            <p:cNvCxnSpPr/>
            <p:nvPr/>
          </p:nvCxnSpPr>
          <p:spPr>
            <a:xfrm flipH="1" rot="10800000">
              <a:off x="3547760" y="3053635"/>
              <a:ext cx="176798" cy="305018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1" name="Google Shape;51;p7"/>
            <p:cNvCxnSpPr/>
            <p:nvPr/>
          </p:nvCxnSpPr>
          <p:spPr>
            <a:xfrm>
              <a:off x="3839772" y="3054010"/>
              <a:ext cx="195362" cy="312904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type="title"/>
          </p:nvPr>
        </p:nvSpPr>
        <p:spPr>
          <a:xfrm>
            <a:off x="494124" y="312898"/>
            <a:ext cx="80577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Finding the LCM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7" name="Google Shape;57;p8"/>
          <p:cNvSpPr txBox="1"/>
          <p:nvPr>
            <p:ph idx="1" type="body"/>
          </p:nvPr>
        </p:nvSpPr>
        <p:spPr>
          <a:xfrm>
            <a:off x="494124" y="737738"/>
            <a:ext cx="3891600" cy="44057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3.  Here are the prime factors of 18 and 20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 Complete the Venn diagram.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</a:t>
            </a:r>
            <a:endParaRPr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aseline="30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59" name="Google Shape;59;p8"/>
          <p:cNvSpPr txBox="1"/>
          <p:nvPr/>
        </p:nvSpPr>
        <p:spPr>
          <a:xfrm>
            <a:off x="4645303" y="766092"/>
            <a:ext cx="4165544" cy="43774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  Work out the lowest common multiple (LCM) of 18 and 20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Work out the lowest common multiple of each pair of numbers.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24 and 30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18 and 50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50 and 120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45 and 36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0" name="Google Shape;6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80048" y="1118930"/>
            <a:ext cx="2535762" cy="1450543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1" name="Google Shape;6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4208" y="3030890"/>
            <a:ext cx="3215660" cy="1489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7" name="Google Shape;67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8" name="Google Shape;68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type="title"/>
          </p:nvPr>
        </p:nvSpPr>
        <p:spPr>
          <a:xfrm>
            <a:off x="494124" y="312898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Finding the LCM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4" name="Google Shape;74;p10"/>
          <p:cNvSpPr txBox="1"/>
          <p:nvPr>
            <p:ph idx="1" type="body"/>
          </p:nvPr>
        </p:nvSpPr>
        <p:spPr>
          <a:xfrm>
            <a:off x="494124" y="876732"/>
            <a:ext cx="3891600" cy="41277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 Here is the prime factor tree for 18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 Write 18 as a product of its prime factors.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b) Write your answer to part a) in index form.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</a:t>
            </a:r>
            <a:endParaRPr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aseline="30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76" name="Google Shape;76;p10"/>
          <p:cNvSpPr txBox="1"/>
          <p:nvPr/>
        </p:nvSpPr>
        <p:spPr>
          <a:xfrm>
            <a:off x="4645303" y="905084"/>
            <a:ext cx="4165544" cy="42384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Write each number as a product of its prime factors.  You may want to use a factor tree to help.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24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30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50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100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120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77" name="Google Shape;77;p10"/>
          <p:cNvGrpSpPr/>
          <p:nvPr/>
        </p:nvGrpSpPr>
        <p:grpSpPr>
          <a:xfrm>
            <a:off x="1749180" y="1327135"/>
            <a:ext cx="1269564" cy="1613488"/>
            <a:chOff x="3025087" y="2186499"/>
            <a:chExt cx="1269564" cy="1613488"/>
          </a:xfrm>
        </p:grpSpPr>
        <p:sp>
          <p:nvSpPr>
            <p:cNvPr id="78" name="Google Shape;78;p10"/>
            <p:cNvSpPr txBox="1"/>
            <p:nvPr/>
          </p:nvSpPr>
          <p:spPr>
            <a:xfrm>
              <a:off x="3304151" y="2186499"/>
              <a:ext cx="389850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</a:t>
              </a:r>
              <a:endParaRPr/>
            </a:p>
          </p:txBody>
        </p:sp>
        <p:sp>
          <p:nvSpPr>
            <p:cNvPr id="79" name="Google Shape;79;p10"/>
            <p:cNvSpPr/>
            <p:nvPr/>
          </p:nvSpPr>
          <p:spPr>
            <a:xfrm>
              <a:off x="3025087" y="2815803"/>
              <a:ext cx="448573" cy="396815"/>
            </a:xfrm>
            <a:prstGeom prst="ellipse">
              <a:avLst/>
            </a:prstGeom>
            <a:noFill/>
            <a:ln cap="flat" cmpd="sng" w="127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/>
            </a:p>
          </p:txBody>
        </p:sp>
        <p:sp>
          <p:nvSpPr>
            <p:cNvPr id="80" name="Google Shape;80;p10"/>
            <p:cNvSpPr/>
            <p:nvPr/>
          </p:nvSpPr>
          <p:spPr>
            <a:xfrm>
              <a:off x="3298460" y="3403172"/>
              <a:ext cx="448573" cy="396815"/>
            </a:xfrm>
            <a:prstGeom prst="ellipse">
              <a:avLst/>
            </a:prstGeom>
            <a:noFill/>
            <a:ln cap="flat" cmpd="sng" w="127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/>
            </a:p>
          </p:txBody>
        </p:sp>
        <p:cxnSp>
          <p:nvCxnSpPr>
            <p:cNvPr id="81" name="Google Shape;81;p10"/>
            <p:cNvCxnSpPr/>
            <p:nvPr/>
          </p:nvCxnSpPr>
          <p:spPr>
            <a:xfrm flipH="1" rot="10800000">
              <a:off x="3277830" y="2477249"/>
              <a:ext cx="176798" cy="305018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2" name="Google Shape;82;p10"/>
            <p:cNvCxnSpPr/>
            <p:nvPr/>
          </p:nvCxnSpPr>
          <p:spPr>
            <a:xfrm>
              <a:off x="3569842" y="2477624"/>
              <a:ext cx="195362" cy="312904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83" name="Google Shape;83;p10"/>
            <p:cNvSpPr/>
            <p:nvPr/>
          </p:nvSpPr>
          <p:spPr>
            <a:xfrm>
              <a:off x="3846078" y="3401571"/>
              <a:ext cx="448573" cy="396815"/>
            </a:xfrm>
            <a:prstGeom prst="ellipse">
              <a:avLst/>
            </a:prstGeom>
            <a:noFill/>
            <a:ln cap="flat" cmpd="sng" w="127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/>
            </a:p>
          </p:txBody>
        </p:sp>
        <p:sp>
          <p:nvSpPr>
            <p:cNvPr id="84" name="Google Shape;84;p10"/>
            <p:cNvSpPr txBox="1"/>
            <p:nvPr/>
          </p:nvSpPr>
          <p:spPr>
            <a:xfrm>
              <a:off x="3617346" y="2780523"/>
              <a:ext cx="3209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/>
            </a:p>
          </p:txBody>
        </p:sp>
        <p:cxnSp>
          <p:nvCxnSpPr>
            <p:cNvPr id="85" name="Google Shape;85;p10"/>
            <p:cNvCxnSpPr/>
            <p:nvPr/>
          </p:nvCxnSpPr>
          <p:spPr>
            <a:xfrm flipH="1" rot="10800000">
              <a:off x="3547760" y="3053635"/>
              <a:ext cx="176798" cy="305018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6" name="Google Shape;86;p10"/>
            <p:cNvCxnSpPr/>
            <p:nvPr/>
          </p:nvCxnSpPr>
          <p:spPr>
            <a:xfrm>
              <a:off x="3839772" y="3054010"/>
              <a:ext cx="195362" cy="312904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87" name="Google Shape;87;p10"/>
          <p:cNvSpPr txBox="1"/>
          <p:nvPr/>
        </p:nvSpPr>
        <p:spPr>
          <a:xfrm>
            <a:off x="1321880" y="3417478"/>
            <a:ext cx="140134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18 = 2 x 3 x 3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88" name="Google Shape;88;p10"/>
          <p:cNvSpPr txBox="1"/>
          <p:nvPr/>
        </p:nvSpPr>
        <p:spPr>
          <a:xfrm>
            <a:off x="1717421" y="4065616"/>
            <a:ext cx="118494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18 = 2 x 3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89" name="Google Shape;89;p10"/>
          <p:cNvSpPr txBox="1"/>
          <p:nvPr/>
        </p:nvSpPr>
        <p:spPr>
          <a:xfrm>
            <a:off x="5313806" y="1986348"/>
            <a:ext cx="22717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= 2 x 2 x 2 x 3 = 2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x 3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90" name="Google Shape;90;p10"/>
          <p:cNvSpPr txBox="1"/>
          <p:nvPr/>
        </p:nvSpPr>
        <p:spPr>
          <a:xfrm>
            <a:off x="5306718" y="2470937"/>
            <a:ext cx="114165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= 2 x 3 x 5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91" name="Google Shape;91;p10"/>
          <p:cNvSpPr txBox="1"/>
          <p:nvPr/>
        </p:nvSpPr>
        <p:spPr>
          <a:xfrm>
            <a:off x="5313806" y="2947512"/>
            <a:ext cx="189667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= 2 x 5 x 5 = 2 x 5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0"/>
          <p:cNvSpPr txBox="1"/>
          <p:nvPr/>
        </p:nvSpPr>
        <p:spPr>
          <a:xfrm>
            <a:off x="5306718" y="3428153"/>
            <a:ext cx="234872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= 2 x 2 x 5 x 5 = 2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x 5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0"/>
          <p:cNvSpPr txBox="1"/>
          <p:nvPr/>
        </p:nvSpPr>
        <p:spPr>
          <a:xfrm>
            <a:off x="5313806" y="3930638"/>
            <a:ext cx="293862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= 2 x 2 x 2 x 3 x 5 = 2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x 3 x 5</a:t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1"/>
          <p:cNvSpPr txBox="1"/>
          <p:nvPr>
            <p:ph type="title"/>
          </p:nvPr>
        </p:nvSpPr>
        <p:spPr>
          <a:xfrm>
            <a:off x="494124" y="312898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Finding the LCM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9" name="Google Shape;99;p11"/>
          <p:cNvSpPr txBox="1"/>
          <p:nvPr>
            <p:ph idx="1" type="body"/>
          </p:nvPr>
        </p:nvSpPr>
        <p:spPr>
          <a:xfrm>
            <a:off x="494124" y="847471"/>
            <a:ext cx="3891600" cy="41277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3.  Here are the prime factors of 18 and 20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   Complete the Venn diagram.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</a:t>
            </a:r>
            <a:endParaRPr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aseline="30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00" name="Google Shape;100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01" name="Google Shape;101;p11"/>
          <p:cNvSpPr txBox="1"/>
          <p:nvPr/>
        </p:nvSpPr>
        <p:spPr>
          <a:xfrm>
            <a:off x="4645303" y="875824"/>
            <a:ext cx="4165544" cy="42676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  Work out the lowest common multiple (LCM) of 18 and 20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Work out the lowest common multiple of each pair of numbers.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24 and 30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18 and 50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50 and 120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45 and 36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1"/>
          <p:cNvSpPr txBox="1"/>
          <p:nvPr/>
        </p:nvSpPr>
        <p:spPr>
          <a:xfrm>
            <a:off x="7585031" y="1184979"/>
            <a:ext cx="70836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180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03" name="Google Shape;103;p11"/>
          <p:cNvSpPr txBox="1"/>
          <p:nvPr/>
        </p:nvSpPr>
        <p:spPr>
          <a:xfrm>
            <a:off x="6081025" y="2586984"/>
            <a:ext cx="70836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120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04" name="Google Shape;104;p11"/>
          <p:cNvSpPr txBox="1"/>
          <p:nvPr/>
        </p:nvSpPr>
        <p:spPr>
          <a:xfrm>
            <a:off x="6091013" y="3092478"/>
            <a:ext cx="70836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450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05" name="Google Shape;105;p11"/>
          <p:cNvSpPr txBox="1"/>
          <p:nvPr/>
        </p:nvSpPr>
        <p:spPr>
          <a:xfrm>
            <a:off x="6200351" y="3552099"/>
            <a:ext cx="70836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600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06" name="Google Shape;106;p11"/>
          <p:cNvSpPr txBox="1"/>
          <p:nvPr/>
        </p:nvSpPr>
        <p:spPr>
          <a:xfrm>
            <a:off x="6091013" y="4037782"/>
            <a:ext cx="70836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180</a:t>
            </a:r>
            <a:endParaRPr>
              <a:solidFill>
                <a:srgbClr val="434343"/>
              </a:solidFill>
            </a:endParaRPr>
          </a:p>
        </p:txBody>
      </p:sp>
      <p:pic>
        <p:nvPicPr>
          <p:cNvPr id="107" name="Google Shape;10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0054" y="1184979"/>
            <a:ext cx="2535762" cy="1450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3882" y="3086139"/>
            <a:ext cx="3215660" cy="148990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1"/>
          <p:cNvSpPr txBox="1"/>
          <p:nvPr/>
        </p:nvSpPr>
        <p:spPr>
          <a:xfrm>
            <a:off x="1570518" y="3516503"/>
            <a:ext cx="30008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sp>
        <p:nvSpPr>
          <p:cNvPr id="110" name="Google Shape;110;p11"/>
          <p:cNvSpPr txBox="1"/>
          <p:nvPr/>
        </p:nvSpPr>
        <p:spPr>
          <a:xfrm>
            <a:off x="1446327" y="3925573"/>
            <a:ext cx="30008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sp>
        <p:nvSpPr>
          <p:cNvPr id="111" name="Google Shape;111;p11"/>
          <p:cNvSpPr txBox="1"/>
          <p:nvPr/>
        </p:nvSpPr>
        <p:spPr>
          <a:xfrm>
            <a:off x="3111475" y="3890653"/>
            <a:ext cx="30008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112" name="Google Shape;112;p11"/>
          <p:cNvSpPr txBox="1"/>
          <p:nvPr/>
        </p:nvSpPr>
        <p:spPr>
          <a:xfrm>
            <a:off x="2990694" y="3491443"/>
            <a:ext cx="30008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113" name="Google Shape;113;p11"/>
          <p:cNvSpPr txBox="1"/>
          <p:nvPr/>
        </p:nvSpPr>
        <p:spPr>
          <a:xfrm>
            <a:off x="2322709" y="3699228"/>
            <a:ext cx="30008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