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6" r:id="rId3"/>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Quicksand"/>
      <p:regular r:id="rId27"/>
      <p:bold r:id="rId28"/>
    </p:embeddedFont>
    <p:embeddedFont>
      <p:font typeface="Roboto Mono"/>
      <p:regular r:id="rId29"/>
      <p:bold r:id="rId30"/>
      <p:italic r:id="rId31"/>
      <p:boldItalic r:id="rId32"/>
    </p:embeddedFont>
    <p:embeddedFont>
      <p:font typeface="Quicksand Light"/>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Quicksand-bold.fntdata"/><Relationship Id="rId27" Type="http://schemas.openxmlformats.org/officeDocument/2006/relationships/font" Target="fonts/Quicksan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on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Mono-italic.fntdata"/><Relationship Id="rId30" Type="http://schemas.openxmlformats.org/officeDocument/2006/relationships/font" Target="fonts/RobotoMono-bold.fntdata"/><Relationship Id="rId11" Type="http://schemas.openxmlformats.org/officeDocument/2006/relationships/slide" Target="slides/slide6.xml"/><Relationship Id="rId33" Type="http://schemas.openxmlformats.org/officeDocument/2006/relationships/font" Target="fonts/QuicksandLight-regular.fntdata"/><Relationship Id="rId10" Type="http://schemas.openxmlformats.org/officeDocument/2006/relationships/slide" Target="slides/slide5.xml"/><Relationship Id="rId32" Type="http://schemas.openxmlformats.org/officeDocument/2006/relationships/font" Target="fonts/RobotoMono-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QuicksandLight-bold.fntdata"/><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51b12e1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51b12e1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14603b9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14603b9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GB">
                <a:solidFill>
                  <a:srgbClr val="434343"/>
                </a:solidFill>
                <a:latin typeface="Quicksand"/>
                <a:ea typeface="Quicksand"/>
                <a:cs typeface="Quicksand"/>
                <a:sym typeface="Quicksand"/>
              </a:rPr>
              <a:t>Show the set of letters to the learners and ask them what these symbols are called. </a:t>
            </a:r>
            <a:endParaRPr>
              <a:solidFill>
                <a:srgbClr val="434343"/>
              </a:solidFill>
              <a:latin typeface="Quicksand"/>
              <a:ea typeface="Quicksand"/>
              <a:cs typeface="Quicksand"/>
              <a:sym typeface="Quicksand"/>
            </a:endParaRPr>
          </a:p>
          <a:p>
            <a:pPr indent="0" lvl="0" marL="0" rtl="0" algn="l">
              <a:spcBef>
                <a:spcPts val="1000"/>
              </a:spcBef>
              <a:spcAft>
                <a:spcPts val="1000"/>
              </a:spcAft>
              <a:buNone/>
            </a:pPr>
            <a:r>
              <a:rPr lang="en-GB">
                <a:solidFill>
                  <a:srgbClr val="434343"/>
                </a:solidFill>
                <a:latin typeface="Quicksand"/>
                <a:ea typeface="Quicksand"/>
                <a:cs typeface="Quicksand"/>
                <a:sym typeface="Quicksand"/>
              </a:rPr>
              <a:t>What we call ‘letters’ are a set of 26 symbols, with sequences of letters forming words.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14603b96b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14603b96b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GB">
                <a:solidFill>
                  <a:srgbClr val="434343"/>
                </a:solidFill>
                <a:latin typeface="Quicksand"/>
                <a:ea typeface="Quicksand"/>
                <a:cs typeface="Quicksand"/>
                <a:sym typeface="Quicksand"/>
              </a:rPr>
              <a:t>Ask learners how the length of words is measured (because later, they will learn about the length of bit sequences). Ask learners to provide a 3-letter word (because later, they may find it difficult to produce 3-bit sequences, so this questions can be used for future reference). </a:t>
            </a:r>
            <a:endParaRPr>
              <a:solidFill>
                <a:srgbClr val="434343"/>
              </a:solidFill>
              <a:latin typeface="Quicksand"/>
              <a:ea typeface="Quicksand"/>
              <a:cs typeface="Quicksand"/>
              <a:sym typeface="Quicksand"/>
            </a:endParaRPr>
          </a:p>
          <a:p>
            <a:pPr indent="0" lvl="0" marL="0" rtl="0" algn="l">
              <a:spcBef>
                <a:spcPts val="1000"/>
              </a:spcBef>
              <a:spcAft>
                <a:spcPts val="100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14603b96b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914603b96b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GB">
                <a:solidFill>
                  <a:srgbClr val="434343"/>
                </a:solidFill>
                <a:latin typeface="Quicksand"/>
                <a:ea typeface="Quicksand"/>
                <a:cs typeface="Quicksand"/>
                <a:sym typeface="Quicksand"/>
              </a:rPr>
              <a:t>Show the set of digits to the learners and ask them what these symbols are called. </a:t>
            </a:r>
            <a:endParaRPr>
              <a:solidFill>
                <a:srgbClr val="434343"/>
              </a:solidFill>
              <a:latin typeface="Quicksand"/>
              <a:ea typeface="Quicksand"/>
              <a:cs typeface="Quicksand"/>
              <a:sym typeface="Quicksand"/>
            </a:endParaRPr>
          </a:p>
          <a:p>
            <a:pPr indent="0" lvl="0" marL="0" rtl="0" algn="l">
              <a:spcBef>
                <a:spcPts val="1000"/>
              </a:spcBef>
              <a:spcAft>
                <a:spcPts val="0"/>
              </a:spcAft>
              <a:buNone/>
            </a:pPr>
            <a:r>
              <a:rPr lang="en-GB">
                <a:solidFill>
                  <a:srgbClr val="434343"/>
                </a:solidFill>
                <a:latin typeface="Quicksand"/>
                <a:ea typeface="Quicksand"/>
                <a:cs typeface="Quicksand"/>
                <a:sym typeface="Quicksand"/>
              </a:rPr>
              <a:t>What we call ‘digits’ are a set of 10 symbols, with sequences of digits forming numbers. </a:t>
            </a:r>
            <a:endParaRPr/>
          </a:p>
          <a:p>
            <a:pPr indent="0" lvl="0" marL="0" rtl="0" algn="l">
              <a:spcBef>
                <a:spcPts val="1000"/>
              </a:spcBef>
              <a:spcAft>
                <a:spcPts val="100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914603b96b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914603b96b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1000"/>
              </a:spcAft>
              <a:buNone/>
            </a:pPr>
            <a:r>
              <a:rPr lang="en-GB">
                <a:solidFill>
                  <a:srgbClr val="434343"/>
                </a:solidFill>
                <a:latin typeface="Quicksand"/>
                <a:ea typeface="Quicksand"/>
                <a:cs typeface="Quicksand"/>
                <a:sym typeface="Quicksand"/>
              </a:rPr>
              <a:t>Ask learners how the length of numbers is measured (because later, they will learn about the length of bit sequences). Ask learners to provide a 3-digit number (because later, they may find it difficult to produce 3-bit sequences, so these questions can be used for future reference). Also, ask how many 2- or 3-digit numbers there can possibly be (because later, they will learn about how many n-bit sequences there can possibly be).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14603b96b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14603b96b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914603b96b_0_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914603b96b_0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914603b96b_0_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914603b96b_0_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GB">
                <a:latin typeface="Quicksand"/>
                <a:ea typeface="Quicksand"/>
                <a:cs typeface="Quicksand"/>
                <a:sym typeface="Quicksand"/>
              </a:rPr>
              <a:t>When the time allocated for the activity is up, quickly explain the solutions and display them on the board. Instruct learners to check the solutions against their answers and correct them, if necessary. </a:t>
            </a:r>
            <a:endParaRPr>
              <a:latin typeface="Quicksand"/>
              <a:ea typeface="Quicksand"/>
              <a:cs typeface="Quicksand"/>
              <a:sym typeface="Quicksand"/>
            </a:endParaRPr>
          </a:p>
          <a:p>
            <a:pPr indent="0" lvl="0" marL="0" rtl="0" algn="l">
              <a:spcBef>
                <a:spcPts val="1000"/>
              </a:spcBef>
              <a:spcAft>
                <a:spcPts val="1000"/>
              </a:spcAft>
              <a:buNone/>
            </a:pPr>
            <a:r>
              <a:t/>
            </a:r>
            <a:endParaRPr>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14603b96b_0_8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14603b96b_0_8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latin typeface="Quicksand"/>
              <a:ea typeface="Quicksand"/>
              <a:cs typeface="Quicksand"/>
              <a:sym typeface="Quicksand"/>
            </a:endParaRPr>
          </a:p>
          <a:p>
            <a:pPr indent="0" lvl="0" marL="0" rtl="0" algn="l">
              <a:spcBef>
                <a:spcPts val="1000"/>
              </a:spcBef>
              <a:spcAft>
                <a:spcPts val="1000"/>
              </a:spcAft>
              <a:buNone/>
            </a:pPr>
            <a:r>
              <a:t/>
            </a:r>
            <a:endParaRPr>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r Images side by side">
  <p:cSld name="TITLE_4_1_1_1_3_1_1_1">
    <p:spTree>
      <p:nvGrpSpPr>
        <p:cNvPr id="76" name="Shape 76"/>
        <p:cNvGrpSpPr/>
        <p:nvPr/>
      </p:nvGrpSpPr>
      <p:grpSpPr>
        <a:xfrm>
          <a:off x="0" y="0"/>
          <a:ext cx="0" cy="0"/>
          <a:chOff x="0" y="0"/>
          <a:chExt cx="0" cy="0"/>
        </a:xfrm>
      </p:grpSpPr>
      <p:sp>
        <p:nvSpPr>
          <p:cNvPr id="77" name="Google Shape;77;p14"/>
          <p:cNvSpPr txBox="1"/>
          <p:nvPr>
            <p:ph idx="1" type="body"/>
          </p:nvPr>
        </p:nvSpPr>
        <p:spPr>
          <a:xfrm>
            <a:off x="621800" y="2340248"/>
            <a:ext cx="8193000" cy="7318200"/>
          </a:xfrm>
          <a:prstGeom prst="rect">
            <a:avLst/>
          </a:prstGeom>
          <a:ln>
            <a:noFill/>
          </a:ln>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78" name="Google Shape;78;p14"/>
          <p:cNvSpPr txBox="1"/>
          <p:nvPr>
            <p:ph type="title"/>
          </p:nvPr>
        </p:nvSpPr>
        <p:spPr>
          <a:xfrm>
            <a:off x="621800" y="639200"/>
            <a:ext cx="17042400" cy="1396200"/>
          </a:xfrm>
          <a:prstGeom prst="rect">
            <a:avLst/>
          </a:prstGeom>
        </p:spPr>
        <p:txBody>
          <a:bodyPr anchorCtr="0" anchor="ctr" bIns="0" lIns="0" spcFirstLastPara="1" rIns="0" wrap="square" tIns="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9" name="Google Shape;79;p14"/>
          <p:cNvSpPr txBox="1"/>
          <p:nvPr>
            <p:ph idx="12" type="sldNum"/>
          </p:nvPr>
        </p:nvSpPr>
        <p:spPr>
          <a:xfrm>
            <a:off x="17664400" y="9658600"/>
            <a:ext cx="623400" cy="628200"/>
          </a:xfrm>
          <a:prstGeom prst="rect">
            <a:avLst/>
          </a:prstGeom>
        </p:spPr>
        <p:txBody>
          <a:bodyPr anchorCtr="0" anchor="t" bIns="0" lIns="0" spcFirstLastPara="1" rIns="0" wrap="square" tIns="0">
            <a:noAutofit/>
          </a:bodyPr>
          <a:lstStyle>
            <a:lvl1pPr lvl="0" rtl="0">
              <a:buNone/>
              <a:defRPr sz="1600">
                <a:solidFill>
                  <a:srgbClr val="494985"/>
                </a:solidFill>
                <a:latin typeface="Quicksand Light"/>
                <a:ea typeface="Quicksand Light"/>
                <a:cs typeface="Quicksand Light"/>
                <a:sym typeface="Quicksand Light"/>
              </a:defRPr>
            </a:lvl1pPr>
            <a:lvl2pPr lvl="1" rtl="0">
              <a:buNone/>
              <a:defRPr sz="1600">
                <a:solidFill>
                  <a:srgbClr val="494985"/>
                </a:solidFill>
                <a:latin typeface="Quicksand Light"/>
                <a:ea typeface="Quicksand Light"/>
                <a:cs typeface="Quicksand Light"/>
                <a:sym typeface="Quicksand Light"/>
              </a:defRPr>
            </a:lvl2pPr>
            <a:lvl3pPr lvl="2" rtl="0">
              <a:buNone/>
              <a:defRPr sz="1600">
                <a:solidFill>
                  <a:srgbClr val="494985"/>
                </a:solidFill>
                <a:latin typeface="Quicksand Light"/>
                <a:ea typeface="Quicksand Light"/>
                <a:cs typeface="Quicksand Light"/>
                <a:sym typeface="Quicksand Light"/>
              </a:defRPr>
            </a:lvl3pPr>
            <a:lvl4pPr lvl="3" rtl="0">
              <a:buNone/>
              <a:defRPr sz="1600">
                <a:solidFill>
                  <a:srgbClr val="494985"/>
                </a:solidFill>
                <a:latin typeface="Quicksand Light"/>
                <a:ea typeface="Quicksand Light"/>
                <a:cs typeface="Quicksand Light"/>
                <a:sym typeface="Quicksand Light"/>
              </a:defRPr>
            </a:lvl4pPr>
            <a:lvl5pPr lvl="4" rtl="0">
              <a:buNone/>
              <a:defRPr sz="1600">
                <a:solidFill>
                  <a:srgbClr val="494985"/>
                </a:solidFill>
                <a:latin typeface="Quicksand Light"/>
                <a:ea typeface="Quicksand Light"/>
                <a:cs typeface="Quicksand Light"/>
                <a:sym typeface="Quicksand Light"/>
              </a:defRPr>
            </a:lvl5pPr>
            <a:lvl6pPr lvl="5" rtl="0">
              <a:buNone/>
              <a:defRPr sz="1600">
                <a:solidFill>
                  <a:srgbClr val="494985"/>
                </a:solidFill>
                <a:latin typeface="Quicksand Light"/>
                <a:ea typeface="Quicksand Light"/>
                <a:cs typeface="Quicksand Light"/>
                <a:sym typeface="Quicksand Light"/>
              </a:defRPr>
            </a:lvl6pPr>
            <a:lvl7pPr lvl="6" rtl="0">
              <a:buNone/>
              <a:defRPr sz="1600">
                <a:solidFill>
                  <a:srgbClr val="494985"/>
                </a:solidFill>
                <a:latin typeface="Quicksand Light"/>
                <a:ea typeface="Quicksand Light"/>
                <a:cs typeface="Quicksand Light"/>
                <a:sym typeface="Quicksand Light"/>
              </a:defRPr>
            </a:lvl7pPr>
            <a:lvl8pPr lvl="7" rtl="0">
              <a:buNone/>
              <a:defRPr sz="1600">
                <a:solidFill>
                  <a:srgbClr val="494985"/>
                </a:solidFill>
                <a:latin typeface="Quicksand Light"/>
                <a:ea typeface="Quicksand Light"/>
                <a:cs typeface="Quicksand Light"/>
                <a:sym typeface="Quicksand Light"/>
              </a:defRPr>
            </a:lvl8pPr>
            <a:lvl9pPr lvl="8" rtl="0">
              <a:buNone/>
              <a:defRPr sz="1600">
                <a:solidFill>
                  <a:srgbClr val="494985"/>
                </a:solidFill>
                <a:latin typeface="Quicksand Light"/>
                <a:ea typeface="Quicksand Light"/>
                <a:cs typeface="Quicksand Light"/>
                <a:sym typeface="Quicksand Light"/>
              </a:defRPr>
            </a:lvl9pPr>
          </a:lstStyle>
          <a:p>
            <a:pPr indent="0" lvl="0" marL="0" rtl="0" algn="l">
              <a:spcBef>
                <a:spcPts val="0"/>
              </a:spcBef>
              <a:spcAft>
                <a:spcPts val="0"/>
              </a:spcAft>
              <a:buNone/>
            </a:pPr>
            <a:fld id="{00000000-1234-1234-1234-123412341234}" type="slidenum">
              <a:rPr lang="en-GB"/>
              <a:t>‹#›</a:t>
            </a:fld>
            <a:endParaRPr/>
          </a:p>
        </p:txBody>
      </p:sp>
      <p:sp>
        <p:nvSpPr>
          <p:cNvPr id="80" name="Google Shape;80;p14"/>
          <p:cNvSpPr txBox="1"/>
          <p:nvPr>
            <p:ph idx="2" type="body"/>
          </p:nvPr>
        </p:nvSpPr>
        <p:spPr>
          <a:xfrm>
            <a:off x="9473200" y="2340200"/>
            <a:ext cx="8193000" cy="7318200"/>
          </a:xfrm>
          <a:prstGeom prst="rect">
            <a:avLst/>
          </a:prstGeom>
          <a:ln>
            <a:noFill/>
          </a:ln>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81" name="Google Shape;81;p14"/>
          <p:cNvSpPr txBox="1"/>
          <p:nvPr>
            <p:ph idx="3" type="subTitle"/>
          </p:nvPr>
        </p:nvSpPr>
        <p:spPr>
          <a:xfrm>
            <a:off x="10515600" y="0"/>
            <a:ext cx="7129800" cy="628200"/>
          </a:xfrm>
          <a:prstGeom prst="rect">
            <a:avLst/>
          </a:prstGeom>
        </p:spPr>
        <p:txBody>
          <a:bodyPr anchorCtr="0" anchor="ctr" bIns="182850" lIns="182850" spcFirstLastPara="1" rIns="0" wrap="square" tIns="182850">
            <a:noAutofit/>
          </a:bodyPr>
          <a:lstStyle>
            <a:lvl1pPr lvl="0" rtl="0" algn="r">
              <a:lnSpc>
                <a:spcPct val="100000"/>
              </a:lnSpc>
              <a:spcBef>
                <a:spcPts val="0"/>
              </a:spcBef>
              <a:spcAft>
                <a:spcPts val="0"/>
              </a:spcAft>
              <a:buNone/>
              <a:defRPr b="1" sz="2400"/>
            </a:lvl1pPr>
            <a:lvl2pPr lvl="1" rtl="0">
              <a:spcBef>
                <a:spcPts val="0"/>
              </a:spcBef>
              <a:spcAft>
                <a:spcPts val="0"/>
              </a:spcAft>
              <a:buNone/>
              <a:defRPr/>
            </a:lvl2pPr>
            <a:lvl3pPr lvl="2" rtl="0">
              <a:spcBef>
                <a:spcPts val="2000"/>
              </a:spcBef>
              <a:spcAft>
                <a:spcPts val="0"/>
              </a:spcAft>
              <a:buNone/>
              <a:defRPr/>
            </a:lvl3pPr>
            <a:lvl4pPr lvl="3" rtl="0">
              <a:spcBef>
                <a:spcPts val="2000"/>
              </a:spcBef>
              <a:spcAft>
                <a:spcPts val="0"/>
              </a:spcAft>
              <a:buNone/>
              <a:defRPr/>
            </a:lvl4pPr>
            <a:lvl5pPr lvl="4" rtl="0">
              <a:spcBef>
                <a:spcPts val="2000"/>
              </a:spcBef>
              <a:spcAft>
                <a:spcPts val="0"/>
              </a:spcAft>
              <a:buNone/>
              <a:defRPr/>
            </a:lvl5pPr>
            <a:lvl6pPr lvl="5" rtl="0">
              <a:spcBef>
                <a:spcPts val="2000"/>
              </a:spcBef>
              <a:spcAft>
                <a:spcPts val="0"/>
              </a:spcAft>
              <a:buNone/>
              <a:defRPr/>
            </a:lvl6pPr>
            <a:lvl7pPr lvl="6" rtl="0">
              <a:spcBef>
                <a:spcPts val="2000"/>
              </a:spcBef>
              <a:spcAft>
                <a:spcPts val="0"/>
              </a:spcAft>
              <a:buNone/>
              <a:defRPr/>
            </a:lvl7pPr>
            <a:lvl8pPr lvl="7" rtl="0">
              <a:spcBef>
                <a:spcPts val="2000"/>
              </a:spcBef>
              <a:spcAft>
                <a:spcPts val="0"/>
              </a:spcAft>
              <a:buNone/>
              <a:defRPr/>
            </a:lvl8pPr>
            <a:lvl9pPr lvl="8" rtl="0">
              <a:spcBef>
                <a:spcPts val="2000"/>
              </a:spcBef>
              <a:spcAft>
                <a:spcPts val="2000"/>
              </a:spcAft>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7" name="Shape 87"/>
        <p:cNvGrpSpPr/>
        <p:nvPr/>
      </p:nvGrpSpPr>
      <p:grpSpPr>
        <a:xfrm>
          <a:off x="0" y="0"/>
          <a:ext cx="0" cy="0"/>
          <a:chOff x="0" y="0"/>
          <a:chExt cx="0" cy="0"/>
        </a:xfrm>
      </p:grpSpPr>
      <p:sp>
        <p:nvSpPr>
          <p:cNvPr id="88" name="Google Shape;88;p16"/>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89" name="Google Shape;89;p16"/>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0" name="Google Shape;90;p16"/>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sp>
        <p:nvSpPr>
          <p:cNvPr id="92" name="Google Shape;92;p17"/>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3" name="Google Shape;93;p17"/>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4" name="Google Shape;94;p17"/>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5" name="Google Shape;95;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96" name="Google Shape;96;p17"/>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7" name="Shape 97"/>
        <p:cNvGrpSpPr/>
        <p:nvPr/>
      </p:nvGrpSpPr>
      <p:grpSpPr>
        <a:xfrm>
          <a:off x="0" y="0"/>
          <a:ext cx="0" cy="0"/>
          <a:chOff x="0" y="0"/>
          <a:chExt cx="0" cy="0"/>
        </a:xfrm>
      </p:grpSpPr>
      <p:sp>
        <p:nvSpPr>
          <p:cNvPr id="98" name="Google Shape;98;p1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9" name="Google Shape;99;p18"/>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800"/>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00" name="Google Shape;100;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r Images side by side">
  <p:cSld name="TITLE_4_1_1_1_3_1_1_1">
    <p:spTree>
      <p:nvGrpSpPr>
        <p:cNvPr id="101" name="Shape 101"/>
        <p:cNvGrpSpPr/>
        <p:nvPr/>
      </p:nvGrpSpPr>
      <p:grpSpPr>
        <a:xfrm>
          <a:off x="0" y="0"/>
          <a:ext cx="0" cy="0"/>
          <a:chOff x="0" y="0"/>
          <a:chExt cx="0" cy="0"/>
        </a:xfrm>
      </p:grpSpPr>
      <p:sp>
        <p:nvSpPr>
          <p:cNvPr id="102" name="Google Shape;102;p19"/>
          <p:cNvSpPr txBox="1"/>
          <p:nvPr>
            <p:ph idx="1" type="body"/>
          </p:nvPr>
        </p:nvSpPr>
        <p:spPr>
          <a:xfrm>
            <a:off x="621800" y="2340248"/>
            <a:ext cx="8193000" cy="7318200"/>
          </a:xfrm>
          <a:prstGeom prst="rect">
            <a:avLst/>
          </a:prstGeom>
          <a:ln>
            <a:noFill/>
          </a:ln>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03" name="Google Shape;103;p19"/>
          <p:cNvSpPr txBox="1"/>
          <p:nvPr>
            <p:ph type="title"/>
          </p:nvPr>
        </p:nvSpPr>
        <p:spPr>
          <a:xfrm>
            <a:off x="621800" y="639200"/>
            <a:ext cx="17042400" cy="1396200"/>
          </a:xfrm>
          <a:prstGeom prst="rect">
            <a:avLst/>
          </a:prstGeom>
        </p:spPr>
        <p:txBody>
          <a:bodyPr anchorCtr="0" anchor="ctr" bIns="0" lIns="0" spcFirstLastPara="1" rIns="0" wrap="square" tIns="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4" name="Google Shape;104;p19"/>
          <p:cNvSpPr txBox="1"/>
          <p:nvPr>
            <p:ph idx="12" type="sldNum"/>
          </p:nvPr>
        </p:nvSpPr>
        <p:spPr>
          <a:xfrm>
            <a:off x="17664400" y="9658600"/>
            <a:ext cx="623400" cy="628200"/>
          </a:xfrm>
          <a:prstGeom prst="rect">
            <a:avLst/>
          </a:prstGeom>
        </p:spPr>
        <p:txBody>
          <a:bodyPr anchorCtr="0" anchor="t" bIns="0" lIns="0" spcFirstLastPara="1" rIns="0" wrap="square" tIns="0">
            <a:noAutofit/>
          </a:bodyPr>
          <a:lstStyle>
            <a:lvl1pPr lvl="0" rtl="0">
              <a:buNone/>
              <a:defRPr sz="1600">
                <a:solidFill>
                  <a:srgbClr val="494985"/>
                </a:solidFill>
                <a:latin typeface="Quicksand Light"/>
                <a:ea typeface="Quicksand Light"/>
                <a:cs typeface="Quicksand Light"/>
                <a:sym typeface="Quicksand Light"/>
              </a:defRPr>
            </a:lvl1pPr>
            <a:lvl2pPr lvl="1" rtl="0">
              <a:buNone/>
              <a:defRPr sz="1600">
                <a:solidFill>
                  <a:srgbClr val="494985"/>
                </a:solidFill>
                <a:latin typeface="Quicksand Light"/>
                <a:ea typeface="Quicksand Light"/>
                <a:cs typeface="Quicksand Light"/>
                <a:sym typeface="Quicksand Light"/>
              </a:defRPr>
            </a:lvl2pPr>
            <a:lvl3pPr lvl="2" rtl="0">
              <a:buNone/>
              <a:defRPr sz="1600">
                <a:solidFill>
                  <a:srgbClr val="494985"/>
                </a:solidFill>
                <a:latin typeface="Quicksand Light"/>
                <a:ea typeface="Quicksand Light"/>
                <a:cs typeface="Quicksand Light"/>
                <a:sym typeface="Quicksand Light"/>
              </a:defRPr>
            </a:lvl3pPr>
            <a:lvl4pPr lvl="3" rtl="0">
              <a:buNone/>
              <a:defRPr sz="1600">
                <a:solidFill>
                  <a:srgbClr val="494985"/>
                </a:solidFill>
                <a:latin typeface="Quicksand Light"/>
                <a:ea typeface="Quicksand Light"/>
                <a:cs typeface="Quicksand Light"/>
                <a:sym typeface="Quicksand Light"/>
              </a:defRPr>
            </a:lvl4pPr>
            <a:lvl5pPr lvl="4" rtl="0">
              <a:buNone/>
              <a:defRPr sz="1600">
                <a:solidFill>
                  <a:srgbClr val="494985"/>
                </a:solidFill>
                <a:latin typeface="Quicksand Light"/>
                <a:ea typeface="Quicksand Light"/>
                <a:cs typeface="Quicksand Light"/>
                <a:sym typeface="Quicksand Light"/>
              </a:defRPr>
            </a:lvl5pPr>
            <a:lvl6pPr lvl="5" rtl="0">
              <a:buNone/>
              <a:defRPr sz="1600">
                <a:solidFill>
                  <a:srgbClr val="494985"/>
                </a:solidFill>
                <a:latin typeface="Quicksand Light"/>
                <a:ea typeface="Quicksand Light"/>
                <a:cs typeface="Quicksand Light"/>
                <a:sym typeface="Quicksand Light"/>
              </a:defRPr>
            </a:lvl6pPr>
            <a:lvl7pPr lvl="6" rtl="0">
              <a:buNone/>
              <a:defRPr sz="1600">
                <a:solidFill>
                  <a:srgbClr val="494985"/>
                </a:solidFill>
                <a:latin typeface="Quicksand Light"/>
                <a:ea typeface="Quicksand Light"/>
                <a:cs typeface="Quicksand Light"/>
                <a:sym typeface="Quicksand Light"/>
              </a:defRPr>
            </a:lvl7pPr>
            <a:lvl8pPr lvl="7" rtl="0">
              <a:buNone/>
              <a:defRPr sz="1600">
                <a:solidFill>
                  <a:srgbClr val="494985"/>
                </a:solidFill>
                <a:latin typeface="Quicksand Light"/>
                <a:ea typeface="Quicksand Light"/>
                <a:cs typeface="Quicksand Light"/>
                <a:sym typeface="Quicksand Light"/>
              </a:defRPr>
            </a:lvl8pPr>
            <a:lvl9pPr lvl="8" rtl="0">
              <a:buNone/>
              <a:defRPr sz="1600">
                <a:solidFill>
                  <a:srgbClr val="494985"/>
                </a:solidFill>
                <a:latin typeface="Quicksand Light"/>
                <a:ea typeface="Quicksand Light"/>
                <a:cs typeface="Quicksand Light"/>
                <a:sym typeface="Quicksand Light"/>
              </a:defRPr>
            </a:lvl9pPr>
          </a:lstStyle>
          <a:p>
            <a:pPr indent="0" lvl="0" marL="0" rtl="0" algn="l">
              <a:spcBef>
                <a:spcPts val="0"/>
              </a:spcBef>
              <a:spcAft>
                <a:spcPts val="0"/>
              </a:spcAft>
              <a:buNone/>
            </a:pPr>
            <a:fld id="{00000000-1234-1234-1234-123412341234}" type="slidenum">
              <a:rPr lang="en-GB"/>
              <a:t>‹#›</a:t>
            </a:fld>
            <a:endParaRPr/>
          </a:p>
        </p:txBody>
      </p:sp>
      <p:sp>
        <p:nvSpPr>
          <p:cNvPr id="105" name="Google Shape;105;p19"/>
          <p:cNvSpPr txBox="1"/>
          <p:nvPr>
            <p:ph idx="2" type="body"/>
          </p:nvPr>
        </p:nvSpPr>
        <p:spPr>
          <a:xfrm>
            <a:off x="9473200" y="2340200"/>
            <a:ext cx="8193000" cy="7318200"/>
          </a:xfrm>
          <a:prstGeom prst="rect">
            <a:avLst/>
          </a:prstGeom>
          <a:ln>
            <a:noFill/>
          </a:ln>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06" name="Google Shape;106;p19"/>
          <p:cNvSpPr txBox="1"/>
          <p:nvPr>
            <p:ph idx="3" type="subTitle"/>
          </p:nvPr>
        </p:nvSpPr>
        <p:spPr>
          <a:xfrm>
            <a:off x="10515600" y="0"/>
            <a:ext cx="7129800" cy="628200"/>
          </a:xfrm>
          <a:prstGeom prst="rect">
            <a:avLst/>
          </a:prstGeom>
        </p:spPr>
        <p:txBody>
          <a:bodyPr anchorCtr="0" anchor="ctr" bIns="182850" lIns="182850" spcFirstLastPara="1" rIns="0" wrap="square" tIns="182850">
            <a:noAutofit/>
          </a:bodyPr>
          <a:lstStyle>
            <a:lvl1pPr lvl="0" rtl="0" algn="r">
              <a:lnSpc>
                <a:spcPct val="100000"/>
              </a:lnSpc>
              <a:spcBef>
                <a:spcPts val="0"/>
              </a:spcBef>
              <a:spcAft>
                <a:spcPts val="0"/>
              </a:spcAft>
              <a:buNone/>
              <a:defRPr b="1"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and text under (with heading)">
  <p:cSld name="TITLE_4_1_1_2_1">
    <p:spTree>
      <p:nvGrpSpPr>
        <p:cNvPr id="107" name="Shape 107"/>
        <p:cNvGrpSpPr/>
        <p:nvPr/>
      </p:nvGrpSpPr>
      <p:grpSpPr>
        <a:xfrm>
          <a:off x="0" y="0"/>
          <a:ext cx="0" cy="0"/>
          <a:chOff x="0" y="0"/>
          <a:chExt cx="0" cy="0"/>
        </a:xfrm>
      </p:grpSpPr>
      <p:sp>
        <p:nvSpPr>
          <p:cNvPr id="108" name="Google Shape;108;p20"/>
          <p:cNvSpPr txBox="1"/>
          <p:nvPr>
            <p:ph idx="1" type="body"/>
          </p:nvPr>
        </p:nvSpPr>
        <p:spPr>
          <a:xfrm>
            <a:off x="621800" y="2035450"/>
            <a:ext cx="17042400" cy="6194400"/>
          </a:xfrm>
          <a:prstGeom prst="rect">
            <a:avLst/>
          </a:prstGeom>
          <a:ln>
            <a:noFill/>
          </a:ln>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09" name="Google Shape;109;p20"/>
          <p:cNvSpPr txBox="1"/>
          <p:nvPr>
            <p:ph idx="2" type="body"/>
          </p:nvPr>
        </p:nvSpPr>
        <p:spPr>
          <a:xfrm>
            <a:off x="621800" y="8235198"/>
            <a:ext cx="17042400" cy="1396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10" name="Google Shape;110;p20"/>
          <p:cNvSpPr txBox="1"/>
          <p:nvPr>
            <p:ph type="title"/>
          </p:nvPr>
        </p:nvSpPr>
        <p:spPr>
          <a:xfrm>
            <a:off x="621800" y="639200"/>
            <a:ext cx="17042400" cy="1396200"/>
          </a:xfrm>
          <a:prstGeom prst="rect">
            <a:avLst/>
          </a:prstGeom>
        </p:spPr>
        <p:txBody>
          <a:bodyPr anchorCtr="0" anchor="ctr" bIns="0" lIns="0" spcFirstLastPara="1" rIns="0" wrap="square" tIns="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1" name="Google Shape;111;p20"/>
          <p:cNvSpPr txBox="1"/>
          <p:nvPr>
            <p:ph idx="12" type="sldNum"/>
          </p:nvPr>
        </p:nvSpPr>
        <p:spPr>
          <a:xfrm>
            <a:off x="17664400" y="9658600"/>
            <a:ext cx="623400" cy="628200"/>
          </a:xfrm>
          <a:prstGeom prst="rect">
            <a:avLst/>
          </a:prstGeom>
        </p:spPr>
        <p:txBody>
          <a:bodyPr anchorCtr="0" anchor="t" bIns="0" lIns="0" spcFirstLastPara="1" rIns="0" wrap="square" tIns="0">
            <a:noAutofit/>
          </a:bodyPr>
          <a:lstStyle>
            <a:lvl1pPr lvl="0" rtl="0">
              <a:buNone/>
              <a:defRPr sz="1600">
                <a:solidFill>
                  <a:srgbClr val="494985"/>
                </a:solidFill>
                <a:latin typeface="Quicksand Light"/>
                <a:ea typeface="Quicksand Light"/>
                <a:cs typeface="Quicksand Light"/>
                <a:sym typeface="Quicksand Light"/>
              </a:defRPr>
            </a:lvl1pPr>
            <a:lvl2pPr lvl="1" rtl="0">
              <a:buNone/>
              <a:defRPr sz="1600">
                <a:solidFill>
                  <a:srgbClr val="494985"/>
                </a:solidFill>
                <a:latin typeface="Quicksand Light"/>
                <a:ea typeface="Quicksand Light"/>
                <a:cs typeface="Quicksand Light"/>
                <a:sym typeface="Quicksand Light"/>
              </a:defRPr>
            </a:lvl2pPr>
            <a:lvl3pPr lvl="2" rtl="0">
              <a:buNone/>
              <a:defRPr sz="1600">
                <a:solidFill>
                  <a:srgbClr val="494985"/>
                </a:solidFill>
                <a:latin typeface="Quicksand Light"/>
                <a:ea typeface="Quicksand Light"/>
                <a:cs typeface="Quicksand Light"/>
                <a:sym typeface="Quicksand Light"/>
              </a:defRPr>
            </a:lvl3pPr>
            <a:lvl4pPr lvl="3" rtl="0">
              <a:buNone/>
              <a:defRPr sz="1600">
                <a:solidFill>
                  <a:srgbClr val="494985"/>
                </a:solidFill>
                <a:latin typeface="Quicksand Light"/>
                <a:ea typeface="Quicksand Light"/>
                <a:cs typeface="Quicksand Light"/>
                <a:sym typeface="Quicksand Light"/>
              </a:defRPr>
            </a:lvl4pPr>
            <a:lvl5pPr lvl="4" rtl="0">
              <a:buNone/>
              <a:defRPr sz="1600">
                <a:solidFill>
                  <a:srgbClr val="494985"/>
                </a:solidFill>
                <a:latin typeface="Quicksand Light"/>
                <a:ea typeface="Quicksand Light"/>
                <a:cs typeface="Quicksand Light"/>
                <a:sym typeface="Quicksand Light"/>
              </a:defRPr>
            </a:lvl5pPr>
            <a:lvl6pPr lvl="5" rtl="0">
              <a:buNone/>
              <a:defRPr sz="1600">
                <a:solidFill>
                  <a:srgbClr val="494985"/>
                </a:solidFill>
                <a:latin typeface="Quicksand Light"/>
                <a:ea typeface="Quicksand Light"/>
                <a:cs typeface="Quicksand Light"/>
                <a:sym typeface="Quicksand Light"/>
              </a:defRPr>
            </a:lvl6pPr>
            <a:lvl7pPr lvl="6" rtl="0">
              <a:buNone/>
              <a:defRPr sz="1600">
                <a:solidFill>
                  <a:srgbClr val="494985"/>
                </a:solidFill>
                <a:latin typeface="Quicksand Light"/>
                <a:ea typeface="Quicksand Light"/>
                <a:cs typeface="Quicksand Light"/>
                <a:sym typeface="Quicksand Light"/>
              </a:defRPr>
            </a:lvl7pPr>
            <a:lvl8pPr lvl="7" rtl="0">
              <a:buNone/>
              <a:defRPr sz="1600">
                <a:solidFill>
                  <a:srgbClr val="494985"/>
                </a:solidFill>
                <a:latin typeface="Quicksand Light"/>
                <a:ea typeface="Quicksand Light"/>
                <a:cs typeface="Quicksand Light"/>
                <a:sym typeface="Quicksand Light"/>
              </a:defRPr>
            </a:lvl8pPr>
            <a:lvl9pPr lvl="8" rtl="0">
              <a:buNone/>
              <a:defRPr sz="1600">
                <a:solidFill>
                  <a:srgbClr val="494985"/>
                </a:solidFill>
                <a:latin typeface="Quicksand Light"/>
                <a:ea typeface="Quicksand Light"/>
                <a:cs typeface="Quicksand Light"/>
                <a:sym typeface="Quicksand Light"/>
              </a:defRPr>
            </a:lvl9pPr>
          </a:lstStyle>
          <a:p>
            <a:pPr indent="0" lvl="0" marL="0" rtl="0" algn="l">
              <a:spcBef>
                <a:spcPts val="0"/>
              </a:spcBef>
              <a:spcAft>
                <a:spcPts val="0"/>
              </a:spcAft>
              <a:buNone/>
            </a:pPr>
            <a:fld id="{00000000-1234-1234-1234-123412341234}" type="slidenum">
              <a:rPr lang="en-GB"/>
              <a:t>‹#›</a:t>
            </a:fld>
            <a:endParaRPr/>
          </a:p>
        </p:txBody>
      </p:sp>
      <p:sp>
        <p:nvSpPr>
          <p:cNvPr id="112" name="Google Shape;112;p20"/>
          <p:cNvSpPr txBox="1"/>
          <p:nvPr>
            <p:ph idx="3" type="subTitle"/>
          </p:nvPr>
        </p:nvSpPr>
        <p:spPr>
          <a:xfrm>
            <a:off x="10515600" y="0"/>
            <a:ext cx="7129800" cy="628200"/>
          </a:xfrm>
          <a:prstGeom prst="rect">
            <a:avLst/>
          </a:prstGeom>
        </p:spPr>
        <p:txBody>
          <a:bodyPr anchorCtr="0" anchor="ctr" bIns="182850" lIns="182850" spcFirstLastPara="1" rIns="0" wrap="square" tIns="182850">
            <a:noAutofit/>
          </a:bodyPr>
          <a:lstStyle>
            <a:lvl1pPr lvl="0" rtl="0" algn="r">
              <a:lnSpc>
                <a:spcPct val="100000"/>
              </a:lnSpc>
              <a:spcBef>
                <a:spcPts val="0"/>
              </a:spcBef>
              <a:spcAft>
                <a:spcPts val="0"/>
              </a:spcAft>
              <a:buNone/>
              <a:defRPr b="1"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2" name="Shape 82"/>
        <p:cNvGrpSpPr/>
        <p:nvPr/>
      </p:nvGrpSpPr>
      <p:grpSpPr>
        <a:xfrm>
          <a:off x="0" y="0"/>
          <a:ext cx="0" cy="0"/>
          <a:chOff x="0" y="0"/>
          <a:chExt cx="0" cy="0"/>
        </a:xfrm>
      </p:grpSpPr>
      <p:sp>
        <p:nvSpPr>
          <p:cNvPr id="83" name="Google Shape;83;p15"/>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84" name="Google Shape;84;p15"/>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85" name="Google Shape;85;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6" name="Google Shape;86;p15"/>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21"/>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3: Binary Digits</a:t>
            </a:r>
            <a:br>
              <a:rPr lang="en-GB">
                <a:solidFill>
                  <a:srgbClr val="4B3241"/>
                </a:solidFill>
              </a:rPr>
            </a:br>
            <a:endParaRPr>
              <a:solidFill>
                <a:srgbClr val="4B3241"/>
              </a:solidFill>
            </a:endParaRPr>
          </a:p>
          <a:p>
            <a:pPr indent="0" lvl="0" marL="0" rtl="0" algn="l">
              <a:spcBef>
                <a:spcPts val="0"/>
              </a:spcBef>
              <a:spcAft>
                <a:spcPts val="0"/>
              </a:spcAft>
              <a:buNone/>
            </a:pPr>
            <a:r>
              <a:rPr lang="en-GB" sz="3000">
                <a:solidFill>
                  <a:srgbClr val="4B3241"/>
                </a:solidFill>
              </a:rPr>
              <a:t>Representations- from Clay to Silicon</a:t>
            </a:r>
            <a:endParaRPr sz="3000">
              <a:solidFill>
                <a:srgbClr val="4B3241"/>
              </a:solidFill>
            </a:endParaRPr>
          </a:p>
        </p:txBody>
      </p:sp>
      <p:sp>
        <p:nvSpPr>
          <p:cNvPr id="118" name="Google Shape;118;p21"/>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119" name="Google Shape;119;p21"/>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Sara Alade</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120" name="Google Shape;120;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1" name="Google Shape;121;p21"/>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5" name="Shape 125"/>
        <p:cNvGrpSpPr/>
        <p:nvPr/>
      </p:nvGrpSpPr>
      <p:grpSpPr>
        <a:xfrm>
          <a:off x="0" y="0"/>
          <a:ext cx="0" cy="0"/>
          <a:chOff x="0" y="0"/>
          <a:chExt cx="0" cy="0"/>
        </a:xfrm>
      </p:grpSpPr>
      <p:sp>
        <p:nvSpPr>
          <p:cNvPr id="126" name="Google Shape;126;p22"/>
          <p:cNvSpPr txBox="1"/>
          <p:nvPr>
            <p:ph idx="1" type="body"/>
          </p:nvPr>
        </p:nvSpPr>
        <p:spPr>
          <a:xfrm>
            <a:off x="621800" y="2340250"/>
            <a:ext cx="8193000" cy="199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What do we call these symbols?</a:t>
            </a:r>
            <a:endParaRPr/>
          </a:p>
          <a:p>
            <a:pPr indent="0" lvl="0" marL="0" rtl="0" algn="l">
              <a:spcBef>
                <a:spcPts val="0"/>
              </a:spcBef>
              <a:spcAft>
                <a:spcPts val="0"/>
              </a:spcAft>
              <a:buNone/>
            </a:pPr>
            <a:r>
              <a:rPr lang="en-GB"/>
              <a:t>How many of them are there?</a:t>
            </a:r>
            <a:endParaRPr/>
          </a:p>
        </p:txBody>
      </p:sp>
      <p:sp>
        <p:nvSpPr>
          <p:cNvPr id="127" name="Google Shape;127;p22"/>
          <p:cNvSpPr txBox="1"/>
          <p:nvPr>
            <p:ph type="title"/>
          </p:nvPr>
        </p:nvSpPr>
        <p:spPr>
          <a:xfrm>
            <a:off x="621800" y="639200"/>
            <a:ext cx="17042400" cy="1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t>Task 1 - Name the symbols</a:t>
            </a:r>
            <a:endParaRPr/>
          </a:p>
        </p:txBody>
      </p:sp>
      <p:sp>
        <p:nvSpPr>
          <p:cNvPr id="128" name="Google Shape;128;p22"/>
          <p:cNvSpPr txBox="1"/>
          <p:nvPr>
            <p:ph idx="2" type="body"/>
          </p:nvPr>
        </p:nvSpPr>
        <p:spPr>
          <a:xfrm>
            <a:off x="9473200" y="2340200"/>
            <a:ext cx="8193000" cy="235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a   b   c   d   e   f   g   h   i   j</a:t>
            </a:r>
            <a:endParaRPr/>
          </a:p>
          <a:p>
            <a:pPr indent="0" lvl="0" marL="0" rtl="0" algn="l">
              <a:spcBef>
                <a:spcPts val="0"/>
              </a:spcBef>
              <a:spcAft>
                <a:spcPts val="0"/>
              </a:spcAft>
              <a:buNone/>
            </a:pPr>
            <a:r>
              <a:rPr lang="en-GB"/>
              <a:t>k   l   m   n   o   p   q   r   s   t</a:t>
            </a:r>
            <a:endParaRPr/>
          </a:p>
          <a:p>
            <a:pPr indent="0" lvl="0" marL="0" rtl="0" algn="l">
              <a:spcBef>
                <a:spcPts val="0"/>
              </a:spcBef>
              <a:spcAft>
                <a:spcPts val="2000"/>
              </a:spcAft>
              <a:buNone/>
            </a:pPr>
            <a:r>
              <a:rPr lang="en-GB"/>
              <a:t>u   v   w   x   y   z</a:t>
            </a:r>
            <a:endParaRPr>
              <a:latin typeface="Roboto Mono"/>
              <a:ea typeface="Roboto Mono"/>
              <a:cs typeface="Roboto Mono"/>
              <a:sym typeface="Roboto Mono"/>
            </a:endParaRPr>
          </a:p>
        </p:txBody>
      </p:sp>
      <p:sp>
        <p:nvSpPr>
          <p:cNvPr id="129" name="Google Shape;129;p22"/>
          <p:cNvSpPr txBox="1"/>
          <p:nvPr>
            <p:ph idx="1" type="body"/>
          </p:nvPr>
        </p:nvSpPr>
        <p:spPr>
          <a:xfrm>
            <a:off x="917950" y="5423000"/>
            <a:ext cx="8193000" cy="199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a:t>Answer:-</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3" name="Shape 133"/>
        <p:cNvGrpSpPr/>
        <p:nvPr/>
      </p:nvGrpSpPr>
      <p:grpSpPr>
        <a:xfrm>
          <a:off x="0" y="0"/>
          <a:ext cx="0" cy="0"/>
          <a:chOff x="0" y="0"/>
          <a:chExt cx="0" cy="0"/>
        </a:xfrm>
      </p:grpSpPr>
      <p:sp>
        <p:nvSpPr>
          <p:cNvPr id="134" name="Google Shape;134;p23"/>
          <p:cNvSpPr txBox="1"/>
          <p:nvPr>
            <p:ph idx="1" type="body"/>
          </p:nvPr>
        </p:nvSpPr>
        <p:spPr>
          <a:xfrm>
            <a:off x="621800" y="4321450"/>
            <a:ext cx="8193000" cy="1396200"/>
          </a:xfrm>
          <a:prstGeom prst="rect">
            <a:avLst/>
          </a:prstGeom>
        </p:spPr>
        <p:txBody>
          <a:bodyPr anchorCtr="0" anchor="t" bIns="0" lIns="0" spcFirstLastPara="1" rIns="0" wrap="square" tIns="0">
            <a:noAutofit/>
          </a:bodyPr>
          <a:lstStyle/>
          <a:p>
            <a:pPr indent="-431800" lvl="0" marL="457200" rtl="0" algn="l">
              <a:spcBef>
                <a:spcPts val="0"/>
              </a:spcBef>
              <a:spcAft>
                <a:spcPts val="0"/>
              </a:spcAft>
              <a:buSzPts val="3200"/>
              <a:buAutoNum type="arabicPeriod"/>
            </a:pPr>
            <a:r>
              <a:rPr lang="en-GB"/>
              <a:t>What is the </a:t>
            </a:r>
            <a:r>
              <a:rPr b="1" lang="en-GB"/>
              <a:t>length</a:t>
            </a:r>
            <a:r>
              <a:rPr lang="en-GB"/>
              <a:t> of this word?</a:t>
            </a:r>
            <a:endParaRPr/>
          </a:p>
          <a:p>
            <a:pPr indent="0" lvl="0" marL="0" rtl="0" algn="l">
              <a:spcBef>
                <a:spcPts val="0"/>
              </a:spcBef>
              <a:spcAft>
                <a:spcPts val="0"/>
              </a:spcAft>
              <a:buNone/>
            </a:pPr>
            <a:r>
              <a:rPr lang="en-GB" sz="2800"/>
              <a:t>(How many symbols does it contain?)</a:t>
            </a:r>
            <a:endParaRPr sz="2800"/>
          </a:p>
        </p:txBody>
      </p:sp>
      <p:sp>
        <p:nvSpPr>
          <p:cNvPr id="135" name="Google Shape;135;p23"/>
          <p:cNvSpPr txBox="1"/>
          <p:nvPr>
            <p:ph type="title"/>
          </p:nvPr>
        </p:nvSpPr>
        <p:spPr>
          <a:xfrm>
            <a:off x="621800" y="639200"/>
            <a:ext cx="17042400" cy="1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solidFill>
                  <a:srgbClr val="000000"/>
                </a:solidFill>
              </a:rPr>
              <a:t>Task 2 - Count the text length</a:t>
            </a:r>
            <a:endParaRPr>
              <a:solidFill>
                <a:srgbClr val="000000"/>
              </a:solidFill>
            </a:endParaRPr>
          </a:p>
        </p:txBody>
      </p:sp>
      <p:sp>
        <p:nvSpPr>
          <p:cNvPr id="136" name="Google Shape;136;p23"/>
          <p:cNvSpPr txBox="1"/>
          <p:nvPr>
            <p:ph idx="2" type="body"/>
          </p:nvPr>
        </p:nvSpPr>
        <p:spPr>
          <a:xfrm>
            <a:off x="786400" y="2340200"/>
            <a:ext cx="4511400" cy="1125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6000"/>
              <a:t>cat</a:t>
            </a:r>
            <a:endParaRPr b="1" sz="6000">
              <a:latin typeface="Roboto Mono"/>
              <a:ea typeface="Roboto Mono"/>
              <a:cs typeface="Roboto Mono"/>
              <a:sym typeface="Roboto Mono"/>
            </a:endParaRPr>
          </a:p>
        </p:txBody>
      </p:sp>
      <p:sp>
        <p:nvSpPr>
          <p:cNvPr id="137" name="Google Shape;137;p23"/>
          <p:cNvSpPr txBox="1"/>
          <p:nvPr>
            <p:ph idx="1" type="body"/>
          </p:nvPr>
        </p:nvSpPr>
        <p:spPr>
          <a:xfrm>
            <a:off x="621800" y="6044727"/>
            <a:ext cx="8193000" cy="147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2.	</a:t>
            </a:r>
            <a:r>
              <a:rPr lang="en-GB"/>
              <a:t>Can you give another example of a 3-letter word?</a:t>
            </a:r>
            <a:endParaRPr sz="2800"/>
          </a:p>
        </p:txBody>
      </p:sp>
      <p:sp>
        <p:nvSpPr>
          <p:cNvPr id="138" name="Google Shape;138;p23"/>
          <p:cNvSpPr txBox="1"/>
          <p:nvPr>
            <p:ph idx="1" type="body"/>
          </p:nvPr>
        </p:nvSpPr>
        <p:spPr>
          <a:xfrm>
            <a:off x="9473200" y="4321450"/>
            <a:ext cx="8193000" cy="199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length:</a:t>
            </a:r>
            <a:endParaRPr b="1" sz="2800"/>
          </a:p>
        </p:txBody>
      </p:sp>
      <p:sp>
        <p:nvSpPr>
          <p:cNvPr id="139" name="Google Shape;139;p23"/>
          <p:cNvSpPr txBox="1"/>
          <p:nvPr>
            <p:ph idx="1" type="body"/>
          </p:nvPr>
        </p:nvSpPr>
        <p:spPr>
          <a:xfrm>
            <a:off x="9473200" y="6044727"/>
            <a:ext cx="8193000" cy="199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examples: </a:t>
            </a:r>
            <a:endParaRPr sz="2800"/>
          </a:p>
        </p:txBody>
      </p:sp>
      <p:sp>
        <p:nvSpPr>
          <p:cNvPr id="140" name="Google Shape;140;p23"/>
          <p:cNvSpPr txBox="1"/>
          <p:nvPr>
            <p:ph idx="1" type="body"/>
          </p:nvPr>
        </p:nvSpPr>
        <p:spPr>
          <a:xfrm>
            <a:off x="8843300" y="4422865"/>
            <a:ext cx="599400" cy="74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GB"/>
              <a:t>▹</a:t>
            </a:r>
            <a:endParaRPr sz="2800"/>
          </a:p>
        </p:txBody>
      </p:sp>
      <p:sp>
        <p:nvSpPr>
          <p:cNvPr id="141" name="Google Shape;141;p23"/>
          <p:cNvSpPr txBox="1"/>
          <p:nvPr>
            <p:ph idx="1" type="body"/>
          </p:nvPr>
        </p:nvSpPr>
        <p:spPr>
          <a:xfrm>
            <a:off x="8843300" y="6157362"/>
            <a:ext cx="599400" cy="74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GB"/>
              <a:t>▹</a:t>
            </a:r>
            <a:endParaRPr sz="2800"/>
          </a:p>
        </p:txBody>
      </p:sp>
      <p:sp>
        <p:nvSpPr>
          <p:cNvPr id="142" name="Google Shape;142;p23"/>
          <p:cNvSpPr txBox="1"/>
          <p:nvPr>
            <p:ph idx="1" type="body"/>
          </p:nvPr>
        </p:nvSpPr>
        <p:spPr>
          <a:xfrm>
            <a:off x="8863600" y="3178450"/>
            <a:ext cx="4511400" cy="82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a:t>Write answers below</a:t>
            </a:r>
            <a:endParaRPr b="1"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6" name="Shape 146"/>
        <p:cNvGrpSpPr/>
        <p:nvPr/>
      </p:nvGrpSpPr>
      <p:grpSpPr>
        <a:xfrm>
          <a:off x="0" y="0"/>
          <a:ext cx="0" cy="0"/>
          <a:chOff x="0" y="0"/>
          <a:chExt cx="0" cy="0"/>
        </a:xfrm>
      </p:grpSpPr>
      <p:sp>
        <p:nvSpPr>
          <p:cNvPr id="147" name="Google Shape;147;p24"/>
          <p:cNvSpPr txBox="1"/>
          <p:nvPr>
            <p:ph idx="1" type="body"/>
          </p:nvPr>
        </p:nvSpPr>
        <p:spPr>
          <a:xfrm>
            <a:off x="621800" y="2340250"/>
            <a:ext cx="8193000" cy="1997400"/>
          </a:xfrm>
          <a:prstGeom prst="rect">
            <a:avLst/>
          </a:prstGeom>
        </p:spPr>
        <p:txBody>
          <a:bodyPr anchorCtr="0" anchor="t" bIns="0" lIns="0" spcFirstLastPara="1" rIns="0" wrap="square" tIns="0">
            <a:noAutofit/>
          </a:bodyPr>
          <a:lstStyle/>
          <a:p>
            <a:pPr indent="-431800" lvl="0" marL="457200" rtl="0" algn="l">
              <a:spcBef>
                <a:spcPts val="0"/>
              </a:spcBef>
              <a:spcAft>
                <a:spcPts val="0"/>
              </a:spcAft>
              <a:buSzPts val="3200"/>
              <a:buAutoNum type="arabicPeriod"/>
            </a:pPr>
            <a:r>
              <a:rPr lang="en-GB"/>
              <a:t>What do we call these symbols?</a:t>
            </a:r>
            <a:endParaRPr/>
          </a:p>
          <a:p>
            <a:pPr indent="-431800" lvl="0" marL="457200" rtl="0" algn="l">
              <a:spcBef>
                <a:spcPts val="0"/>
              </a:spcBef>
              <a:spcAft>
                <a:spcPts val="0"/>
              </a:spcAft>
              <a:buSzPts val="3200"/>
              <a:buAutoNum type="arabicPeriod"/>
            </a:pPr>
            <a:r>
              <a:rPr lang="en-GB"/>
              <a:t>How many of them are there?</a:t>
            </a:r>
            <a:endParaRPr/>
          </a:p>
        </p:txBody>
      </p:sp>
      <p:sp>
        <p:nvSpPr>
          <p:cNvPr id="148" name="Google Shape;148;p24"/>
          <p:cNvSpPr txBox="1"/>
          <p:nvPr>
            <p:ph type="title"/>
          </p:nvPr>
        </p:nvSpPr>
        <p:spPr>
          <a:xfrm>
            <a:off x="621800" y="639200"/>
            <a:ext cx="17042400" cy="1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solidFill>
                  <a:srgbClr val="000000"/>
                </a:solidFill>
              </a:rPr>
              <a:t>Task 3 - What are these symbols?</a:t>
            </a:r>
            <a:endParaRPr>
              <a:solidFill>
                <a:srgbClr val="000000"/>
              </a:solidFill>
            </a:endParaRPr>
          </a:p>
        </p:txBody>
      </p:sp>
      <p:sp>
        <p:nvSpPr>
          <p:cNvPr id="149" name="Google Shape;149;p24"/>
          <p:cNvSpPr txBox="1"/>
          <p:nvPr>
            <p:ph idx="2" type="body"/>
          </p:nvPr>
        </p:nvSpPr>
        <p:spPr>
          <a:xfrm>
            <a:off x="8101600" y="2873600"/>
            <a:ext cx="5664900" cy="104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0   1   2   3   4   5   6   7   8   9</a:t>
            </a:r>
            <a:endParaRPr/>
          </a:p>
        </p:txBody>
      </p:sp>
      <p:sp>
        <p:nvSpPr>
          <p:cNvPr id="150" name="Google Shape;150;p24"/>
          <p:cNvSpPr txBox="1"/>
          <p:nvPr>
            <p:ph idx="1" type="body"/>
          </p:nvPr>
        </p:nvSpPr>
        <p:spPr>
          <a:xfrm>
            <a:off x="1015000" y="5649200"/>
            <a:ext cx="8193000" cy="299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a:t>Write answer below:</a:t>
            </a:r>
            <a:r>
              <a:rPr lang="en-GB"/>
              <a:t>.</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4" name="Shape 154"/>
        <p:cNvGrpSpPr/>
        <p:nvPr/>
      </p:nvGrpSpPr>
      <p:grpSpPr>
        <a:xfrm>
          <a:off x="0" y="0"/>
          <a:ext cx="0" cy="0"/>
          <a:chOff x="0" y="0"/>
          <a:chExt cx="0" cy="0"/>
        </a:xfrm>
      </p:grpSpPr>
      <p:sp>
        <p:nvSpPr>
          <p:cNvPr id="155" name="Google Shape;155;p25"/>
          <p:cNvSpPr txBox="1"/>
          <p:nvPr>
            <p:ph idx="1" type="body"/>
          </p:nvPr>
        </p:nvSpPr>
        <p:spPr>
          <a:xfrm>
            <a:off x="621800" y="3864250"/>
            <a:ext cx="8193000" cy="139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What is the </a:t>
            </a:r>
            <a:r>
              <a:rPr b="1" lang="en-GB"/>
              <a:t>length</a:t>
            </a:r>
            <a:r>
              <a:rPr lang="en-GB"/>
              <a:t> of this number?</a:t>
            </a:r>
            <a:endParaRPr/>
          </a:p>
          <a:p>
            <a:pPr indent="0" lvl="0" marL="0" rtl="0" algn="l">
              <a:spcBef>
                <a:spcPts val="0"/>
              </a:spcBef>
              <a:spcAft>
                <a:spcPts val="0"/>
              </a:spcAft>
              <a:buNone/>
            </a:pPr>
            <a:r>
              <a:rPr lang="en-GB" sz="2800"/>
              <a:t>(How many symbols does it contain?)</a:t>
            </a:r>
            <a:endParaRPr sz="2800"/>
          </a:p>
        </p:txBody>
      </p:sp>
      <p:sp>
        <p:nvSpPr>
          <p:cNvPr id="156" name="Google Shape;156;p25"/>
          <p:cNvSpPr txBox="1"/>
          <p:nvPr>
            <p:ph type="title"/>
          </p:nvPr>
        </p:nvSpPr>
        <p:spPr>
          <a:xfrm>
            <a:off x="621800" y="639200"/>
            <a:ext cx="12190800" cy="1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solidFill>
                  <a:srgbClr val="000000"/>
                </a:solidFill>
              </a:rPr>
              <a:t>Task 4 - Count the symbols </a:t>
            </a:r>
            <a:endParaRPr>
              <a:solidFill>
                <a:srgbClr val="000000"/>
              </a:solidFill>
            </a:endParaRPr>
          </a:p>
        </p:txBody>
      </p:sp>
      <p:sp>
        <p:nvSpPr>
          <p:cNvPr id="157" name="Google Shape;157;p25"/>
          <p:cNvSpPr txBox="1"/>
          <p:nvPr>
            <p:ph idx="2" type="body"/>
          </p:nvPr>
        </p:nvSpPr>
        <p:spPr>
          <a:xfrm>
            <a:off x="1091200" y="2340200"/>
            <a:ext cx="2585100" cy="139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6000"/>
              <a:t>314</a:t>
            </a:r>
            <a:endParaRPr b="1" sz="6000">
              <a:latin typeface="Roboto Mono"/>
              <a:ea typeface="Roboto Mono"/>
              <a:cs typeface="Roboto Mono"/>
              <a:sym typeface="Roboto Mono"/>
            </a:endParaRPr>
          </a:p>
        </p:txBody>
      </p:sp>
      <p:sp>
        <p:nvSpPr>
          <p:cNvPr id="158" name="Google Shape;158;p25"/>
          <p:cNvSpPr txBox="1"/>
          <p:nvPr>
            <p:ph idx="1" type="body"/>
          </p:nvPr>
        </p:nvSpPr>
        <p:spPr>
          <a:xfrm>
            <a:off x="621800" y="5663727"/>
            <a:ext cx="8193000" cy="147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Can you give another example of a 3-digit number?</a:t>
            </a:r>
            <a:endParaRPr sz="2800"/>
          </a:p>
        </p:txBody>
      </p:sp>
      <p:sp>
        <p:nvSpPr>
          <p:cNvPr id="159" name="Google Shape;159;p25"/>
          <p:cNvSpPr txBox="1"/>
          <p:nvPr>
            <p:ph idx="1" type="body"/>
          </p:nvPr>
        </p:nvSpPr>
        <p:spPr>
          <a:xfrm>
            <a:off x="9473200" y="4321450"/>
            <a:ext cx="5557200" cy="1256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length:</a:t>
            </a:r>
            <a:endParaRPr b="1" sz="2800"/>
          </a:p>
        </p:txBody>
      </p:sp>
      <p:sp>
        <p:nvSpPr>
          <p:cNvPr id="160" name="Google Shape;160;p25"/>
          <p:cNvSpPr txBox="1"/>
          <p:nvPr>
            <p:ph idx="1" type="body"/>
          </p:nvPr>
        </p:nvSpPr>
        <p:spPr>
          <a:xfrm>
            <a:off x="9473200" y="6044727"/>
            <a:ext cx="8193000" cy="199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examples:-</a:t>
            </a:r>
            <a:endParaRPr sz="2800"/>
          </a:p>
        </p:txBody>
      </p:sp>
      <p:sp>
        <p:nvSpPr>
          <p:cNvPr id="161" name="Google Shape;161;p25"/>
          <p:cNvSpPr txBox="1"/>
          <p:nvPr>
            <p:ph idx="1" type="body"/>
          </p:nvPr>
        </p:nvSpPr>
        <p:spPr>
          <a:xfrm>
            <a:off x="621800" y="7546604"/>
            <a:ext cx="8193000" cy="147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How many 3-digit numbers can there possibly be?</a:t>
            </a:r>
            <a:endParaRPr sz="2800"/>
          </a:p>
        </p:txBody>
      </p:sp>
      <p:sp>
        <p:nvSpPr>
          <p:cNvPr id="162" name="Google Shape;162;p25"/>
          <p:cNvSpPr txBox="1"/>
          <p:nvPr>
            <p:ph idx="1" type="body"/>
          </p:nvPr>
        </p:nvSpPr>
        <p:spPr>
          <a:xfrm>
            <a:off x="9473200" y="7851397"/>
            <a:ext cx="8193000" cy="186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3-digit numbers:</a:t>
            </a:r>
            <a:endParaRPr/>
          </a:p>
        </p:txBody>
      </p:sp>
      <p:sp>
        <p:nvSpPr>
          <p:cNvPr id="163" name="Google Shape;163;p25"/>
          <p:cNvSpPr txBox="1"/>
          <p:nvPr>
            <p:ph idx="1" type="body"/>
          </p:nvPr>
        </p:nvSpPr>
        <p:spPr>
          <a:xfrm>
            <a:off x="8843300" y="4422865"/>
            <a:ext cx="599400" cy="74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GB"/>
              <a:t>▹</a:t>
            </a:r>
            <a:endParaRPr sz="2800"/>
          </a:p>
        </p:txBody>
      </p:sp>
      <p:sp>
        <p:nvSpPr>
          <p:cNvPr id="164" name="Google Shape;164;p25"/>
          <p:cNvSpPr txBox="1"/>
          <p:nvPr>
            <p:ph idx="1" type="body"/>
          </p:nvPr>
        </p:nvSpPr>
        <p:spPr>
          <a:xfrm>
            <a:off x="8843300" y="6157362"/>
            <a:ext cx="599400" cy="74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GB"/>
              <a:t>▹</a:t>
            </a:r>
            <a:endParaRPr sz="2800"/>
          </a:p>
        </p:txBody>
      </p:sp>
      <p:sp>
        <p:nvSpPr>
          <p:cNvPr id="165" name="Google Shape;165;p25"/>
          <p:cNvSpPr txBox="1"/>
          <p:nvPr>
            <p:ph idx="1" type="body"/>
          </p:nvPr>
        </p:nvSpPr>
        <p:spPr>
          <a:xfrm>
            <a:off x="8843300" y="7960229"/>
            <a:ext cx="599400" cy="74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GB"/>
              <a:t>▹</a:t>
            </a:r>
            <a:endParaRPr sz="2800"/>
          </a:p>
        </p:txBody>
      </p:sp>
      <p:sp>
        <p:nvSpPr>
          <p:cNvPr id="166" name="Google Shape;166;p25"/>
          <p:cNvSpPr txBox="1"/>
          <p:nvPr/>
        </p:nvSpPr>
        <p:spPr>
          <a:xfrm>
            <a:off x="9224625" y="2033150"/>
            <a:ext cx="5636400" cy="1155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GB" sz="3200">
                <a:solidFill>
                  <a:schemeClr val="dk2"/>
                </a:solidFill>
                <a:latin typeface="Montserrat"/>
                <a:ea typeface="Montserrat"/>
                <a:cs typeface="Montserrat"/>
                <a:sym typeface="Montserrat"/>
              </a:rPr>
              <a:t>Answers below:</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621800" y="639200"/>
            <a:ext cx="17042400" cy="1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solidFill>
                  <a:srgbClr val="000000"/>
                </a:solidFill>
              </a:rPr>
              <a:t>Task 5 - Counting the bits</a:t>
            </a:r>
            <a:endParaRPr>
              <a:solidFill>
                <a:srgbClr val="000000"/>
              </a:solidFill>
            </a:endParaRPr>
          </a:p>
        </p:txBody>
      </p:sp>
      <p:sp>
        <p:nvSpPr>
          <p:cNvPr id="172" name="Google Shape;172;p26"/>
          <p:cNvSpPr txBox="1"/>
          <p:nvPr>
            <p:ph idx="1" type="body"/>
          </p:nvPr>
        </p:nvSpPr>
        <p:spPr>
          <a:xfrm>
            <a:off x="621800" y="2035450"/>
            <a:ext cx="15146100" cy="2714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3600">
                <a:solidFill>
                  <a:srgbClr val="000000"/>
                </a:solidFill>
                <a:highlight>
                  <a:srgbClr val="FFFFFF"/>
                </a:highlight>
              </a:rPr>
              <a:t>How many binary digits does it take to represent the message:</a:t>
            </a:r>
            <a:endParaRPr sz="3600">
              <a:solidFill>
                <a:srgbClr val="000000"/>
              </a:solidFill>
              <a:highlight>
                <a:srgbClr val="FFFFFF"/>
              </a:highlight>
            </a:endParaRPr>
          </a:p>
          <a:p>
            <a:pPr indent="0" lvl="0" marL="0" rtl="0" algn="l">
              <a:lnSpc>
                <a:spcPct val="100000"/>
              </a:lnSpc>
              <a:spcBef>
                <a:spcPts val="0"/>
              </a:spcBef>
              <a:spcAft>
                <a:spcPts val="0"/>
              </a:spcAft>
              <a:buNone/>
            </a:pPr>
            <a:r>
              <a:t/>
            </a:r>
            <a:endParaRPr sz="3600">
              <a:solidFill>
                <a:srgbClr val="000000"/>
              </a:solidFill>
              <a:highlight>
                <a:srgbClr val="FFFFFF"/>
              </a:highlight>
            </a:endParaRPr>
          </a:p>
          <a:p>
            <a:pPr indent="457200" lvl="0" marL="914400" rtl="0" algn="l">
              <a:lnSpc>
                <a:spcPct val="100000"/>
              </a:lnSpc>
              <a:spcBef>
                <a:spcPts val="1000"/>
              </a:spcBef>
              <a:spcAft>
                <a:spcPts val="0"/>
              </a:spcAft>
              <a:buNone/>
            </a:pPr>
            <a:r>
              <a:rPr b="1" lang="en-GB" sz="3600">
                <a:solidFill>
                  <a:srgbClr val="000000"/>
                </a:solidFill>
                <a:highlight>
                  <a:srgbClr val="FFFFFF"/>
                </a:highlight>
              </a:rPr>
              <a:t>See you tonight? </a:t>
            </a:r>
            <a:endParaRPr b="1" sz="3600">
              <a:solidFill>
                <a:srgbClr val="000000"/>
              </a:solidFill>
              <a:highlight>
                <a:srgbClr val="FFFFFF"/>
              </a:highlight>
            </a:endParaRPr>
          </a:p>
          <a:p>
            <a:pPr indent="0" lvl="0" marL="0" rtl="0" algn="l">
              <a:lnSpc>
                <a:spcPct val="100000"/>
              </a:lnSpc>
              <a:spcBef>
                <a:spcPts val="1000"/>
              </a:spcBef>
              <a:spcAft>
                <a:spcPts val="0"/>
              </a:spcAft>
              <a:buNone/>
            </a:pPr>
            <a:r>
              <a:t/>
            </a:r>
            <a:endParaRPr sz="3600">
              <a:solidFill>
                <a:srgbClr val="000000"/>
              </a:solidFill>
              <a:highlight>
                <a:srgbClr val="FFFFFF"/>
              </a:highlight>
            </a:endParaRPr>
          </a:p>
          <a:p>
            <a:pPr indent="0" lvl="0" marL="0" rtl="0" algn="l">
              <a:lnSpc>
                <a:spcPct val="100000"/>
              </a:lnSpc>
              <a:spcBef>
                <a:spcPts val="1000"/>
              </a:spcBef>
              <a:spcAft>
                <a:spcPts val="0"/>
              </a:spcAft>
              <a:buNone/>
            </a:pPr>
            <a:r>
              <a:t/>
            </a:r>
            <a:endParaRPr sz="3600"/>
          </a:p>
        </p:txBody>
      </p:sp>
      <p:sp>
        <p:nvSpPr>
          <p:cNvPr id="173" name="Google Shape;173;p26"/>
          <p:cNvSpPr txBox="1"/>
          <p:nvPr>
            <p:ph idx="12" type="sldNum"/>
          </p:nvPr>
        </p:nvSpPr>
        <p:spPr>
          <a:xfrm>
            <a:off x="17664400" y="9658600"/>
            <a:ext cx="623400" cy="62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4" name="Google Shape;174;p26"/>
          <p:cNvSpPr txBox="1"/>
          <p:nvPr>
            <p:ph idx="1" type="body"/>
          </p:nvPr>
        </p:nvSpPr>
        <p:spPr>
          <a:xfrm>
            <a:off x="621800" y="4750200"/>
            <a:ext cx="8193000" cy="1124100"/>
          </a:xfrm>
          <a:prstGeom prst="rect">
            <a:avLst/>
          </a:prstGeom>
          <a:solidFill>
            <a:srgbClr val="FFFFFF"/>
          </a:solidFill>
        </p:spPr>
        <p:txBody>
          <a:bodyPr anchorCtr="0" anchor="t" bIns="0" lIns="0" spcFirstLastPara="1" rIns="0" wrap="square" tIns="0">
            <a:noAutofit/>
          </a:bodyPr>
          <a:lstStyle/>
          <a:p>
            <a:pPr indent="0" lvl="0" marL="0" rtl="0" algn="l">
              <a:spcBef>
                <a:spcPts val="0"/>
              </a:spcBef>
              <a:spcAft>
                <a:spcPts val="0"/>
              </a:spcAft>
              <a:buNone/>
            </a:pPr>
            <a:r>
              <a:rPr b="1" lang="en-GB" sz="3500">
                <a:solidFill>
                  <a:srgbClr val="000000"/>
                </a:solidFill>
              </a:rPr>
              <a:t>Hint: Spaces are characters too!</a:t>
            </a:r>
            <a:endParaRPr b="1" sz="35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621800" y="639200"/>
            <a:ext cx="17042400" cy="1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solidFill>
                  <a:srgbClr val="000000"/>
                </a:solidFill>
              </a:rPr>
              <a:t>Task 6 - Counting the bits (Solution)</a:t>
            </a:r>
            <a:endParaRPr>
              <a:solidFill>
                <a:srgbClr val="000000"/>
              </a:solidFill>
            </a:endParaRPr>
          </a:p>
        </p:txBody>
      </p:sp>
      <p:sp>
        <p:nvSpPr>
          <p:cNvPr id="180" name="Google Shape;180;p27"/>
          <p:cNvSpPr txBox="1"/>
          <p:nvPr>
            <p:ph idx="1" type="body"/>
          </p:nvPr>
        </p:nvSpPr>
        <p:spPr>
          <a:xfrm>
            <a:off x="621800" y="2873650"/>
            <a:ext cx="14499600" cy="2714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3600">
                <a:solidFill>
                  <a:srgbClr val="000000"/>
                </a:solidFill>
                <a:highlight>
                  <a:srgbClr val="FFFFFF"/>
                </a:highlight>
              </a:rPr>
              <a:t>A single text message is restricted to contain at most 1120 bits. </a:t>
            </a:r>
            <a:endParaRPr sz="3600">
              <a:solidFill>
                <a:srgbClr val="000000"/>
              </a:solidFill>
              <a:highlight>
                <a:srgbClr val="FFFFFF"/>
              </a:highlight>
            </a:endParaRPr>
          </a:p>
          <a:p>
            <a:pPr indent="0" lvl="0" marL="0" rtl="0" algn="l">
              <a:lnSpc>
                <a:spcPct val="100000"/>
              </a:lnSpc>
              <a:spcBef>
                <a:spcPts val="0"/>
              </a:spcBef>
              <a:spcAft>
                <a:spcPts val="0"/>
              </a:spcAft>
              <a:buNone/>
            </a:pPr>
            <a:r>
              <a:t/>
            </a:r>
            <a:endParaRPr sz="3600">
              <a:solidFill>
                <a:srgbClr val="000000"/>
              </a:solidFill>
              <a:highlight>
                <a:srgbClr val="FFFFFF"/>
              </a:highlight>
            </a:endParaRPr>
          </a:p>
          <a:p>
            <a:pPr indent="0" lvl="0" marL="0" rtl="0" algn="l">
              <a:lnSpc>
                <a:spcPct val="100000"/>
              </a:lnSpc>
              <a:spcBef>
                <a:spcPts val="1000"/>
              </a:spcBef>
              <a:spcAft>
                <a:spcPts val="0"/>
              </a:spcAft>
              <a:buNone/>
            </a:pPr>
            <a:r>
              <a:rPr lang="en-GB" sz="3600">
                <a:solidFill>
                  <a:srgbClr val="000000"/>
                </a:solidFill>
                <a:highlight>
                  <a:srgbClr val="FFFFFF"/>
                </a:highlight>
              </a:rPr>
              <a:t>What is the </a:t>
            </a:r>
            <a:r>
              <a:rPr b="1" lang="en-GB" sz="3600">
                <a:solidFill>
                  <a:srgbClr val="000000"/>
                </a:solidFill>
                <a:highlight>
                  <a:srgbClr val="FFFFFF"/>
                </a:highlight>
              </a:rPr>
              <a:t>maximum number of characters</a:t>
            </a:r>
            <a:r>
              <a:rPr lang="en-GB" sz="3600">
                <a:solidFill>
                  <a:srgbClr val="000000"/>
                </a:solidFill>
                <a:highlight>
                  <a:srgbClr val="FFFFFF"/>
                </a:highlight>
              </a:rPr>
              <a:t> in a single text message?</a:t>
            </a:r>
            <a:endParaRPr sz="3600">
              <a:solidFill>
                <a:srgbClr val="000000"/>
              </a:solidFill>
              <a:highlight>
                <a:srgbClr val="FFFFFF"/>
              </a:highlight>
            </a:endParaRPr>
          </a:p>
          <a:p>
            <a:pPr indent="0" lvl="0" marL="0" rtl="0" algn="l">
              <a:lnSpc>
                <a:spcPct val="100000"/>
              </a:lnSpc>
              <a:spcBef>
                <a:spcPts val="1000"/>
              </a:spcBef>
              <a:spcAft>
                <a:spcPts val="0"/>
              </a:spcAft>
              <a:buNone/>
            </a:pPr>
            <a:r>
              <a:t/>
            </a:r>
            <a:endParaRPr sz="3600">
              <a:solidFill>
                <a:srgbClr val="000000"/>
              </a:solidFill>
              <a:highlight>
                <a:srgbClr val="FFFFFF"/>
              </a:highlight>
            </a:endParaRPr>
          </a:p>
          <a:p>
            <a:pPr indent="0" lvl="0" marL="0" rtl="0" algn="l">
              <a:lnSpc>
                <a:spcPct val="100000"/>
              </a:lnSpc>
              <a:spcBef>
                <a:spcPts val="1000"/>
              </a:spcBef>
              <a:spcAft>
                <a:spcPts val="0"/>
              </a:spcAft>
              <a:buNone/>
            </a:pPr>
            <a:r>
              <a:t/>
            </a:r>
            <a:endParaRPr sz="3600">
              <a:solidFill>
                <a:srgbClr val="000000"/>
              </a:solidFill>
              <a:highlight>
                <a:srgbClr val="FFFFFF"/>
              </a:highlight>
            </a:endParaRPr>
          </a:p>
          <a:p>
            <a:pPr indent="0" lvl="0" marL="0" rtl="0" algn="l">
              <a:spcBef>
                <a:spcPts val="0"/>
              </a:spcBef>
              <a:spcAft>
                <a:spcPts val="0"/>
              </a:spcAft>
              <a:buNone/>
            </a:pPr>
            <a:r>
              <a:rPr b="1" lang="en-GB" sz="3500">
                <a:solidFill>
                  <a:srgbClr val="FFFFFF"/>
                </a:solidFill>
              </a:rPr>
              <a:t>HinHint: Spaces are characters too!</a:t>
            </a:r>
            <a:endParaRPr b="1" sz="3500">
              <a:solidFill>
                <a:srgbClr val="FFFFFF"/>
              </a:solidFill>
            </a:endParaRPr>
          </a:p>
          <a:p>
            <a:pPr indent="0" lvl="0" marL="0" rtl="0" algn="l">
              <a:spcBef>
                <a:spcPts val="0"/>
              </a:spcBef>
              <a:spcAft>
                <a:spcPts val="0"/>
              </a:spcAft>
              <a:buNone/>
            </a:pPr>
            <a:r>
              <a:rPr b="1" lang="en-GB" sz="3500">
                <a:solidFill>
                  <a:srgbClr val="FFFFFF"/>
                </a:solidFill>
              </a:rPr>
              <a:t>t: Spaces are characters too!</a:t>
            </a:r>
            <a:endParaRPr b="1" sz="3500">
              <a:solidFill>
                <a:srgbClr val="FFFFFF"/>
              </a:solidFill>
            </a:endParaRPr>
          </a:p>
          <a:p>
            <a:pPr indent="0" lvl="0" marL="0" rtl="0" algn="l">
              <a:lnSpc>
                <a:spcPct val="100000"/>
              </a:lnSpc>
              <a:spcBef>
                <a:spcPts val="1000"/>
              </a:spcBef>
              <a:spcAft>
                <a:spcPts val="0"/>
              </a:spcAft>
              <a:buNone/>
            </a:pPr>
            <a:r>
              <a:t/>
            </a:r>
            <a:endParaRPr sz="3600"/>
          </a:p>
        </p:txBody>
      </p:sp>
      <p:sp>
        <p:nvSpPr>
          <p:cNvPr id="181" name="Google Shape;181;p27"/>
          <p:cNvSpPr txBox="1"/>
          <p:nvPr>
            <p:ph idx="12" type="sldNum"/>
          </p:nvPr>
        </p:nvSpPr>
        <p:spPr>
          <a:xfrm>
            <a:off x="17664400" y="9658600"/>
            <a:ext cx="623400" cy="62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2" name="Google Shape;182;p27"/>
          <p:cNvSpPr txBox="1"/>
          <p:nvPr>
            <p:ph idx="1" type="body"/>
          </p:nvPr>
        </p:nvSpPr>
        <p:spPr>
          <a:xfrm>
            <a:off x="621800" y="6455050"/>
            <a:ext cx="8193000" cy="1637400"/>
          </a:xfrm>
          <a:prstGeom prst="rect">
            <a:avLst/>
          </a:prstGeom>
          <a:solidFill>
            <a:srgbClr val="FFFFFF"/>
          </a:solidFill>
        </p:spPr>
        <p:txBody>
          <a:bodyPr anchorCtr="0" anchor="t" bIns="0" lIns="0" spcFirstLastPara="1" rIns="0" wrap="square" tIns="0">
            <a:noAutofit/>
          </a:bodyPr>
          <a:lstStyle/>
          <a:p>
            <a:pPr indent="0" lvl="0" marL="0" rtl="0" algn="l">
              <a:spcBef>
                <a:spcPts val="0"/>
              </a:spcBef>
              <a:spcAft>
                <a:spcPts val="0"/>
              </a:spcAft>
              <a:buNone/>
            </a:pPr>
            <a:r>
              <a:rPr b="1" lang="en-GB" sz="3500">
                <a:solidFill>
                  <a:srgbClr val="000000"/>
                </a:solidFill>
              </a:rPr>
              <a:t>Hint: How many 7-bit sequences can fit into 1120 bits?</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6" name="Shape 186"/>
        <p:cNvGrpSpPr/>
        <p:nvPr/>
      </p:nvGrpSpPr>
      <p:grpSpPr>
        <a:xfrm>
          <a:off x="0" y="0"/>
          <a:ext cx="0" cy="0"/>
          <a:chOff x="0" y="0"/>
          <a:chExt cx="0" cy="0"/>
        </a:xfrm>
      </p:grpSpPr>
      <p:sp>
        <p:nvSpPr>
          <p:cNvPr id="187" name="Google Shape;187;p28"/>
          <p:cNvSpPr txBox="1"/>
          <p:nvPr>
            <p:ph type="title"/>
          </p:nvPr>
        </p:nvSpPr>
        <p:spPr>
          <a:xfrm>
            <a:off x="621800" y="639200"/>
            <a:ext cx="14555700" cy="1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solidFill>
                  <a:srgbClr val="000000"/>
                </a:solidFill>
              </a:rPr>
              <a:t>Task 7: Counting 7-bit sequences</a:t>
            </a:r>
            <a:endParaRPr>
              <a:solidFill>
                <a:srgbClr val="000000"/>
              </a:solidFill>
            </a:endParaRPr>
          </a:p>
        </p:txBody>
      </p:sp>
      <p:sp>
        <p:nvSpPr>
          <p:cNvPr id="188" name="Google Shape;188;p28"/>
          <p:cNvSpPr txBox="1"/>
          <p:nvPr>
            <p:ph idx="1" type="body"/>
          </p:nvPr>
        </p:nvSpPr>
        <p:spPr>
          <a:xfrm>
            <a:off x="836650" y="5067825"/>
            <a:ext cx="8193000" cy="1829700"/>
          </a:xfrm>
          <a:prstGeom prst="rect">
            <a:avLst/>
          </a:prstGeom>
        </p:spPr>
        <p:txBody>
          <a:bodyPr anchorCtr="0" anchor="t" bIns="0" lIns="0" spcFirstLastPara="1" rIns="0" wrap="square" tIns="0">
            <a:noAutofit/>
          </a:bodyPr>
          <a:lstStyle/>
          <a:p>
            <a:pPr indent="0" lvl="0" marL="0" rtl="0" algn="l">
              <a:lnSpc>
                <a:spcPct val="114000"/>
              </a:lnSpc>
              <a:spcBef>
                <a:spcPts val="0"/>
              </a:spcBef>
              <a:spcAft>
                <a:spcPts val="2000"/>
              </a:spcAft>
              <a:buNone/>
            </a:pPr>
            <a:r>
              <a:rPr lang="en-GB">
                <a:solidFill>
                  <a:srgbClr val="000000"/>
                </a:solidFill>
              </a:rPr>
              <a:t>Are these maximum possible characters </a:t>
            </a:r>
            <a:r>
              <a:rPr b="1" lang="en-GB">
                <a:solidFill>
                  <a:srgbClr val="000000"/>
                </a:solidFill>
              </a:rPr>
              <a:t>enough to encode letters, digits, and symbols?</a:t>
            </a:r>
            <a:endParaRPr b="1">
              <a:solidFill>
                <a:srgbClr val="000000"/>
              </a:solidFill>
            </a:endParaRPr>
          </a:p>
        </p:txBody>
      </p:sp>
      <p:sp>
        <p:nvSpPr>
          <p:cNvPr id="189" name="Google Shape;189;p28"/>
          <p:cNvSpPr txBox="1"/>
          <p:nvPr>
            <p:ph idx="2" type="body"/>
          </p:nvPr>
        </p:nvSpPr>
        <p:spPr>
          <a:xfrm>
            <a:off x="710200" y="3330800"/>
            <a:ext cx="8193000" cy="16374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3600">
                <a:solidFill>
                  <a:srgbClr val="000000"/>
                </a:solidFill>
                <a:highlight>
                  <a:srgbClr val="FFFFFF"/>
                </a:highlight>
              </a:rPr>
              <a:t>How many </a:t>
            </a:r>
            <a:r>
              <a:rPr b="1" lang="en-GB" sz="3600">
                <a:solidFill>
                  <a:srgbClr val="000000"/>
                </a:solidFill>
                <a:highlight>
                  <a:srgbClr val="FFFFFF"/>
                </a:highlight>
              </a:rPr>
              <a:t>different characters</a:t>
            </a:r>
            <a:r>
              <a:rPr lang="en-GB" sz="3600">
                <a:solidFill>
                  <a:srgbClr val="000000"/>
                </a:solidFill>
                <a:highlight>
                  <a:srgbClr val="FFFFFF"/>
                </a:highlight>
              </a:rPr>
              <a:t> can be encoded using 7 bits?</a:t>
            </a:r>
            <a:endParaRPr sz="3600">
              <a:solidFill>
                <a:srgbClr val="000000"/>
              </a:solidFill>
              <a:highlight>
                <a:srgbClr val="FFFFFF"/>
              </a:highlight>
            </a:endParaRPr>
          </a:p>
          <a:p>
            <a:pPr indent="0" lvl="0" marL="0" rtl="0" algn="l">
              <a:lnSpc>
                <a:spcPct val="100000"/>
              </a:lnSpc>
              <a:spcBef>
                <a:spcPts val="1000"/>
              </a:spcBef>
              <a:spcAft>
                <a:spcPts val="0"/>
              </a:spcAft>
              <a:buNone/>
            </a:pPr>
            <a:r>
              <a:t/>
            </a:r>
            <a:endParaRPr sz="3600"/>
          </a:p>
        </p:txBody>
      </p:sp>
      <p:sp>
        <p:nvSpPr>
          <p:cNvPr id="190" name="Google Shape;190;p28"/>
          <p:cNvSpPr txBox="1"/>
          <p:nvPr>
            <p:ph idx="1" type="body"/>
          </p:nvPr>
        </p:nvSpPr>
        <p:spPr>
          <a:xfrm>
            <a:off x="621800" y="2031075"/>
            <a:ext cx="11126700" cy="791400"/>
          </a:xfrm>
          <a:prstGeom prst="rect">
            <a:avLst/>
          </a:prstGeom>
        </p:spPr>
        <p:txBody>
          <a:bodyPr anchorCtr="0" anchor="t" bIns="0" lIns="0" spcFirstLastPara="1" rIns="0" wrap="square" tIns="0">
            <a:noAutofit/>
          </a:bodyPr>
          <a:lstStyle/>
          <a:p>
            <a:pPr indent="0" lvl="0" marL="0" rtl="0" algn="l">
              <a:lnSpc>
                <a:spcPct val="114000"/>
              </a:lnSpc>
              <a:spcBef>
                <a:spcPts val="0"/>
              </a:spcBef>
              <a:spcAft>
                <a:spcPts val="0"/>
              </a:spcAft>
              <a:buNone/>
            </a:pPr>
            <a:r>
              <a:rPr lang="en-GB"/>
              <a:t>ASCII uses sequences of 7 bits to represent characters. </a:t>
            </a:r>
            <a:endParaRPr/>
          </a:p>
          <a:p>
            <a:pPr indent="0" lvl="0" marL="0" rtl="0" algn="l">
              <a:lnSpc>
                <a:spcPct val="114000"/>
              </a:lnSpc>
              <a:spcBef>
                <a:spcPts val="2000"/>
              </a:spcBef>
              <a:spcAft>
                <a:spcPts val="2000"/>
              </a:spcAft>
              <a:buNone/>
            </a:pPr>
            <a:r>
              <a:t/>
            </a:r>
            <a:endParaRPr/>
          </a:p>
        </p:txBody>
      </p:sp>
      <p:sp>
        <p:nvSpPr>
          <p:cNvPr id="191" name="Google Shape;191;p28"/>
          <p:cNvSpPr txBox="1"/>
          <p:nvPr>
            <p:ph idx="1" type="body"/>
          </p:nvPr>
        </p:nvSpPr>
        <p:spPr>
          <a:xfrm>
            <a:off x="1002800" y="7293250"/>
            <a:ext cx="8193000" cy="1637400"/>
          </a:xfrm>
          <a:prstGeom prst="rect">
            <a:avLst/>
          </a:prstGeom>
          <a:solidFill>
            <a:srgbClr val="FFFFFF"/>
          </a:solidFill>
        </p:spPr>
        <p:txBody>
          <a:bodyPr anchorCtr="0" anchor="t" bIns="0" lIns="0" spcFirstLastPara="1" rIns="0" wrap="square" tIns="0">
            <a:noAutofit/>
          </a:bodyPr>
          <a:lstStyle/>
          <a:p>
            <a:pPr indent="0" lvl="0" marL="0" rtl="0" algn="l">
              <a:spcBef>
                <a:spcPts val="0"/>
              </a:spcBef>
              <a:spcAft>
                <a:spcPts val="0"/>
              </a:spcAft>
              <a:buNone/>
            </a:pPr>
            <a:r>
              <a:rPr b="1" lang="en-GB" sz="3500">
                <a:solidFill>
                  <a:srgbClr val="000000"/>
                </a:solidFill>
              </a:rPr>
              <a:t>Hint: How many 7-bit sequences are possible?</a:t>
            </a:r>
            <a:r>
              <a:rPr lang="en-GB">
                <a:solidFill>
                  <a:srgbClr val="000000"/>
                </a:solidFill>
              </a:rPr>
              <a:t> </a:t>
            </a:r>
            <a:endParaRPr>
              <a:solidFill>
                <a:srgbClr val="000000"/>
              </a:solidFill>
            </a:endParaRPr>
          </a:p>
        </p:txBody>
      </p:sp>
      <p:sp>
        <p:nvSpPr>
          <p:cNvPr id="192" name="Google Shape;192;p28"/>
          <p:cNvSpPr txBox="1"/>
          <p:nvPr/>
        </p:nvSpPr>
        <p:spPr>
          <a:xfrm>
            <a:off x="10095875" y="3330800"/>
            <a:ext cx="5902500" cy="13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500">
                <a:latin typeface="Montserrat"/>
                <a:ea typeface="Montserrat"/>
                <a:cs typeface="Montserrat"/>
                <a:sym typeface="Montserrat"/>
              </a:rPr>
              <a:t>Answer</a:t>
            </a:r>
            <a:r>
              <a:rPr lang="en-GB" sz="3600">
                <a:latin typeface="Montserrat"/>
                <a:ea typeface="Montserrat"/>
                <a:cs typeface="Montserrat"/>
                <a:sym typeface="Montserrat"/>
              </a:rPr>
              <a:t>:</a:t>
            </a:r>
            <a:endParaRPr sz="3600">
              <a:latin typeface="Montserrat"/>
              <a:ea typeface="Montserrat"/>
              <a:cs typeface="Montserrat"/>
              <a:sym typeface="Montserrat"/>
            </a:endParaRPr>
          </a:p>
        </p:txBody>
      </p:sp>
      <p:sp>
        <p:nvSpPr>
          <p:cNvPr id="193" name="Google Shape;193;p28"/>
          <p:cNvSpPr txBox="1"/>
          <p:nvPr/>
        </p:nvSpPr>
        <p:spPr>
          <a:xfrm>
            <a:off x="10248275" y="5083400"/>
            <a:ext cx="6774600" cy="34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500">
                <a:latin typeface="Montserrat"/>
                <a:ea typeface="Montserrat"/>
                <a:cs typeface="Montserrat"/>
                <a:sym typeface="Montserrat"/>
              </a:rPr>
              <a:t>Answer</a:t>
            </a:r>
            <a:r>
              <a:rPr lang="en-GB" sz="3600">
                <a:latin typeface="Montserrat"/>
                <a:ea typeface="Montserrat"/>
                <a:cs typeface="Montserrat"/>
                <a:sym typeface="Montserrat"/>
              </a:rPr>
              <a:t>:</a:t>
            </a:r>
            <a:endParaRPr sz="36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7" name="Shape 197"/>
        <p:cNvGrpSpPr/>
        <p:nvPr/>
      </p:nvGrpSpPr>
      <p:grpSpPr>
        <a:xfrm>
          <a:off x="0" y="0"/>
          <a:ext cx="0" cy="0"/>
          <a:chOff x="0" y="0"/>
          <a:chExt cx="0" cy="0"/>
        </a:xfrm>
      </p:grpSpPr>
      <p:sp>
        <p:nvSpPr>
          <p:cNvPr id="198" name="Google Shape;198;p29"/>
          <p:cNvSpPr txBox="1"/>
          <p:nvPr>
            <p:ph type="title"/>
          </p:nvPr>
        </p:nvSpPr>
        <p:spPr>
          <a:xfrm>
            <a:off x="621800" y="639200"/>
            <a:ext cx="14555700" cy="1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solidFill>
                  <a:srgbClr val="000000"/>
                </a:solidFill>
              </a:rPr>
              <a:t>Task 8: Counting 8-bit sequences</a:t>
            </a:r>
            <a:endParaRPr>
              <a:solidFill>
                <a:srgbClr val="000000"/>
              </a:solidFill>
            </a:endParaRPr>
          </a:p>
        </p:txBody>
      </p:sp>
      <p:sp>
        <p:nvSpPr>
          <p:cNvPr id="199" name="Google Shape;199;p29"/>
          <p:cNvSpPr txBox="1"/>
          <p:nvPr>
            <p:ph idx="1" type="body"/>
          </p:nvPr>
        </p:nvSpPr>
        <p:spPr>
          <a:xfrm>
            <a:off x="836650" y="6058425"/>
            <a:ext cx="8485500" cy="1829700"/>
          </a:xfrm>
          <a:prstGeom prst="rect">
            <a:avLst/>
          </a:prstGeom>
        </p:spPr>
        <p:txBody>
          <a:bodyPr anchorCtr="0" anchor="t" bIns="0" lIns="0" spcFirstLastPara="1" rIns="0" wrap="square" tIns="0">
            <a:noAutofit/>
          </a:bodyPr>
          <a:lstStyle/>
          <a:p>
            <a:pPr indent="0" lvl="0" marL="0" rtl="0" algn="l">
              <a:lnSpc>
                <a:spcPct val="100000"/>
              </a:lnSpc>
              <a:spcBef>
                <a:spcPts val="1000"/>
              </a:spcBef>
              <a:spcAft>
                <a:spcPts val="0"/>
              </a:spcAft>
              <a:buNone/>
            </a:pPr>
            <a:r>
              <a:rPr b="1" lang="en-GB" sz="3400">
                <a:solidFill>
                  <a:srgbClr val="000000"/>
                </a:solidFill>
                <a:highlight>
                  <a:srgbClr val="FFFFFF"/>
                </a:highlight>
              </a:rPr>
              <a:t>Why</a:t>
            </a:r>
            <a:r>
              <a:rPr lang="en-GB" sz="3400">
                <a:solidFill>
                  <a:srgbClr val="000000"/>
                </a:solidFill>
                <a:highlight>
                  <a:srgbClr val="FFFFFF"/>
                </a:highlight>
              </a:rPr>
              <a:t> do you think it was necessary to </a:t>
            </a:r>
            <a:r>
              <a:rPr b="1" lang="en-GB" sz="3400">
                <a:solidFill>
                  <a:srgbClr val="000000"/>
                </a:solidFill>
                <a:highlight>
                  <a:srgbClr val="FFFFFF"/>
                </a:highlight>
              </a:rPr>
              <a:t>extend</a:t>
            </a:r>
            <a:r>
              <a:rPr lang="en-GB" sz="3400">
                <a:solidFill>
                  <a:srgbClr val="000000"/>
                </a:solidFill>
                <a:highlight>
                  <a:srgbClr val="FFFFFF"/>
                </a:highlight>
              </a:rPr>
              <a:t> the original 7-bit code with an additional binary digit?</a:t>
            </a:r>
            <a:endParaRPr b="1" sz="3400">
              <a:solidFill>
                <a:srgbClr val="000000"/>
              </a:solidFill>
            </a:endParaRPr>
          </a:p>
        </p:txBody>
      </p:sp>
      <p:sp>
        <p:nvSpPr>
          <p:cNvPr id="200" name="Google Shape;200;p29"/>
          <p:cNvSpPr txBox="1"/>
          <p:nvPr>
            <p:ph idx="2" type="body"/>
          </p:nvPr>
        </p:nvSpPr>
        <p:spPr>
          <a:xfrm>
            <a:off x="710200" y="3330800"/>
            <a:ext cx="8485500" cy="2271300"/>
          </a:xfrm>
          <a:prstGeom prst="rect">
            <a:avLst/>
          </a:prstGeom>
        </p:spPr>
        <p:txBody>
          <a:bodyPr anchorCtr="0" anchor="t" bIns="0" lIns="0" spcFirstLastPara="1" rIns="0" wrap="square" tIns="0">
            <a:noAutofit/>
          </a:bodyPr>
          <a:lstStyle/>
          <a:p>
            <a:pPr indent="0" lvl="0" marL="0" rtl="0" algn="l">
              <a:lnSpc>
                <a:spcPct val="100000"/>
              </a:lnSpc>
              <a:spcBef>
                <a:spcPts val="1000"/>
              </a:spcBef>
              <a:spcAft>
                <a:spcPts val="0"/>
              </a:spcAft>
              <a:buNone/>
            </a:pPr>
            <a:r>
              <a:rPr lang="en-GB" sz="3600">
                <a:solidFill>
                  <a:srgbClr val="000000"/>
                </a:solidFill>
              </a:rPr>
              <a:t>Using an additional bit </a:t>
            </a:r>
            <a:r>
              <a:rPr b="1" lang="en-GB" sz="3600">
                <a:solidFill>
                  <a:srgbClr val="000000"/>
                </a:solidFill>
              </a:rPr>
              <a:t>doubles</a:t>
            </a:r>
            <a:r>
              <a:rPr lang="en-GB" sz="3600">
                <a:solidFill>
                  <a:srgbClr val="000000"/>
                </a:solidFill>
              </a:rPr>
              <a:t> the number of possible characters from 128 (7-bit) to 256 (8-bit).</a:t>
            </a:r>
            <a:endParaRPr sz="3600"/>
          </a:p>
        </p:txBody>
      </p:sp>
      <p:sp>
        <p:nvSpPr>
          <p:cNvPr id="201" name="Google Shape;201;p29"/>
          <p:cNvSpPr txBox="1"/>
          <p:nvPr>
            <p:ph idx="1" type="body"/>
          </p:nvPr>
        </p:nvSpPr>
        <p:spPr>
          <a:xfrm>
            <a:off x="621800" y="2031075"/>
            <a:ext cx="12652800" cy="7914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3600">
                <a:solidFill>
                  <a:srgbClr val="000000"/>
                </a:solidFill>
              </a:rPr>
              <a:t>Many 8-bit coding schemes are based on 7-bit ASCII</a:t>
            </a:r>
            <a:endParaRPr sz="3600"/>
          </a:p>
          <a:p>
            <a:pPr indent="0" lvl="0" marL="0" rtl="0" algn="l">
              <a:lnSpc>
                <a:spcPct val="114000"/>
              </a:lnSpc>
              <a:spcBef>
                <a:spcPts val="0"/>
              </a:spcBef>
              <a:spcAft>
                <a:spcPts val="2000"/>
              </a:spcAft>
              <a:buNone/>
            </a:pPr>
            <a:r>
              <a:t/>
            </a:r>
            <a:endParaRPr/>
          </a:p>
        </p:txBody>
      </p:sp>
      <p:sp>
        <p:nvSpPr>
          <p:cNvPr id="202" name="Google Shape;202;p29"/>
          <p:cNvSpPr txBox="1"/>
          <p:nvPr/>
        </p:nvSpPr>
        <p:spPr>
          <a:xfrm>
            <a:off x="10095875" y="3330800"/>
            <a:ext cx="5902500" cy="50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500">
                <a:latin typeface="Montserrat"/>
                <a:ea typeface="Montserrat"/>
                <a:cs typeface="Montserrat"/>
                <a:sym typeface="Montserrat"/>
              </a:rPr>
              <a:t>Answer</a:t>
            </a:r>
            <a:r>
              <a:rPr lang="en-GB" sz="3600">
                <a:latin typeface="Montserrat"/>
                <a:ea typeface="Montserrat"/>
                <a:cs typeface="Montserrat"/>
                <a:sym typeface="Montserrat"/>
              </a:rPr>
              <a:t>: </a:t>
            </a:r>
            <a:endParaRPr sz="36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