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10287000" cx="18288000"/>
  <p:notesSz cx="6858000" cy="9144000"/>
  <p:embeddedFontLst>
    <p:embeddedFont>
      <p:font typeface="Montserrat SemiBold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  <p:embeddedFont>
      <p:font typeface="Montserrat Medium"/>
      <p:regular r:id="rId57"/>
      <p:bold r:id="rId58"/>
      <p:italic r:id="rId59"/>
      <p:boldItalic r:id="rId60"/>
    </p:embeddedFont>
    <p:embeddedFont>
      <p:font typeface="Century Gothic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6FB6BA-03FA-4910-B94C-93A6117B2911}">
  <a:tblStyle styleId="{9E6FB6BA-03FA-4910-B94C-93A6117B29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59128E5-C8A8-4C9E-8E85-1D95C4F2CB9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enturyGothic-bold.fntdata"/><Relationship Id="rId61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64" Type="http://schemas.openxmlformats.org/officeDocument/2006/relationships/font" Target="fonts/CenturyGothic-boldItalic.fntdata"/><Relationship Id="rId63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Medium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SemiBold-italic.fntdata"/><Relationship Id="rId50" Type="http://schemas.openxmlformats.org/officeDocument/2006/relationships/font" Target="fonts/MontserratSemiBold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57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e0bbeae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ee0bbeae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e0bbeaeb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e0bbeaeb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e0bbeaeb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e0bbeaeb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e0bbeaeb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e0bbeaeb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e0bbeaeb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e0bbeaeb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e0bbeaeb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e0bbeaeb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e0bbeaeb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e0bbeaeb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e0bbeaeb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e0bbeaeb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e0bbeaeb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e0bbeaeb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e0bbeaeb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e0bbeaeb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e0bbeaeb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e0bbeaeb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e0bbeaeb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e0bbeae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e0bbeaeb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ee0bbeaeb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e0bbeaeb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e0bbeaeb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e0bbeaeb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e0bbeaeb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e0bbeaeb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e0bbeaeb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e0bbeaeb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e0bbeaeb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e0bbeaeb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e0bbeaeb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e0bbeaeb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e0bbeaeb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e0bbeaeb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e0bbeaeb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e0bbeaeb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ee0bbeaeb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e0bbeaeb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e0bbeaeb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e0bbeae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e0bbeae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e0bbeaeb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e0bbeaeb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e0bbeaeb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e0bbeaeb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e0bbeaeb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e0bbeaeb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e0bbeaeb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e0bbeaeb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e0bbeaeb5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e0bbeaeb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e0bbeaeb5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e0bbeaeb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e0bbeaeb5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e0bbeaeb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e0bbeaeb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ee0bbeaeb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e0bbeaeb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e0bbeaeb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e0bbeaeb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e0bbeaeb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0bbeaeb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0bbeaeb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e0bbeaeb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e0bbeaeb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e0bbeaeb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e0bbeaeb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e0bbeaeb5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e0bbeaeb5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e0bbeaeb5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ee0bbeaeb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e0bbeae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e0bbeae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e0bbeaeb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e0bbeaeb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e0bbeaeb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e0bbeae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0bbeaeb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e0bbeaeb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0bbeaeb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e0bbeaeb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oaknat.uk/spa-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oaknat.uk/spa-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oaknat.uk/spa-9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aknat.uk/spa-1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http://oaknat.uk/spa-2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://oaknat.uk/spa-3" TargetMode="External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hyperlink" Target="http://oaknat.uk/spa-4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://oaknat.uk/spa-5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hyperlink" Target="http://oaknat.uk/spa-6" TargetMode="External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33775" y="3783099"/>
            <a:ext cx="79809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4800"/>
              <a:buFont typeface="Twentieth Century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388668" y="8447868"/>
            <a:ext cx="11955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i="1" lang="en-GB" sz="1600">
                <a:solidFill>
                  <a:srgbClr val="4B3241"/>
                </a:solidFill>
              </a:rPr>
              <a:t>Resources by NCELP/University of York. Content has had superficial branding changes from NCELP/University of York (CC BY-NC-SA)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85488" y="2547708"/>
            <a:ext cx="176679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Year 7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Term 2 assessments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2860" y="9347007"/>
            <a:ext cx="2473737" cy="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88655" y="533997"/>
            <a:ext cx="8019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SemiBold"/>
              <a:buNone/>
            </a:pPr>
            <a:r>
              <a:rPr b="1" lang="en-GB" sz="4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Spanish</a:t>
            </a:r>
            <a:endParaRPr b="0" i="0" sz="4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Listening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10 words.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Put a tick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under the type of word you hear. </a:t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each word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You have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2 minutes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24"/>
          <p:cNvGraphicFramePr/>
          <p:nvPr/>
        </p:nvGraphicFramePr>
        <p:xfrm>
          <a:off x="211238" y="10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144925"/>
                <a:gridCol w="4018150"/>
                <a:gridCol w="4018150"/>
                <a:gridCol w="4018150"/>
                <a:gridCol w="4018150"/>
              </a:tblGrid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transport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family member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 animal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number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feeling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colour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greeting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0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clothes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place or direction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technology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9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with a pencil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with a ball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with a glass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with a bicycle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8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farewell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number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colour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1" name="Google Shape;181;p24"/>
          <p:cNvSpPr txBox="1"/>
          <p:nvPr/>
        </p:nvSpPr>
        <p:spPr>
          <a:xfrm>
            <a:off x="1130000" y="136375"/>
            <a:ext cx="8104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This word is a good example of …</a:t>
            </a: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oaknat.uk/spa-7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25"/>
          <p:cNvGraphicFramePr/>
          <p:nvPr/>
        </p:nvGraphicFramePr>
        <p:xfrm>
          <a:off x="211238" y="10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144925"/>
                <a:gridCol w="4018150"/>
                <a:gridCol w="4018150"/>
                <a:gridCol w="4018150"/>
                <a:gridCol w="4018150"/>
              </a:tblGrid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weather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clothes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family member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furniture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on holiday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at work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in a church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on the bus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0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5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number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greeting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colour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feeling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9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 building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food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family member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transport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8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something I would do in a clothes shop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in a church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at work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something I would do in my free time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]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5"/>
          <p:cNvSpPr txBox="1"/>
          <p:nvPr/>
        </p:nvSpPr>
        <p:spPr>
          <a:xfrm>
            <a:off x="1130000" y="136375"/>
            <a:ext cx="81048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This word is a good example of 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oaknat.uk/spa-8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Grammar: Listening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1 minute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ten sentences. You will hear each sentence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Decide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who the verb is referring to. Circle your answer.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  	I                 	you	       	he/she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	I                 	you	       	he/she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  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	I                 	you	       	he/she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4 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	I                 	you	       	he/she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5 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	I                 	you	       	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7559550" y="4552900"/>
            <a:ext cx="10115100" cy="3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  	I                 	you	       	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7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	I                 	you	       	she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 	I                 	you	       	he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9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  	I                 	you	       	he/she                	we            	they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10  </a:t>
            </a:r>
            <a:r>
              <a:rPr lang="en-GB" sz="26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	I                 	you	       	he/she                	we            	they</a:t>
            </a:r>
            <a:endParaRPr sz="26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oaknat.uk/spa-9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Reading &amp; Writing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Translate the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underlined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words on the following slides to complete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English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sentence.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1½ minutes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La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naturaleza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es hermosa.	       	_____________ is beautiful.      	       	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Queremos la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comida.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	       	We want the _____________.         		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3) Tengo un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equipo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    	                 	 I have a _____________ .           	       		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El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barco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es blanco. 	                 	The _____________ is white. 	       		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5) Oscar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camina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con Gabriel.          	Oscar _____________ with Gabriel. 	       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6) Julián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descansa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mucho.   	       	Julián _____________ a lot.      	       	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7) Gabriela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lleva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una camisa.        	 	Gabriela _____________ a shirt.        		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8) José es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bastante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guapo.	          	José is _____________ good-looking. 	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9) Escribe la frase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otra vez</a:t>
            </a:r>
            <a:r>
              <a:rPr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	       	Write the sentence _____________.         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10) Es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David. 	                       	 	It’s _____________ David.   	       	       	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Reading &amp; Writing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Translate the </a:t>
            </a:r>
            <a:r>
              <a:rPr b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underlined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words to complete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sentence.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 ½ minutes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/>
        </p:nvSpPr>
        <p:spPr>
          <a:xfrm>
            <a:off x="308550" y="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sentence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is correct.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	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_____ __________ es correcta.     	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2) We have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task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today.			Tenemos _____ __________ hoy.  	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3) John is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friend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				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John es _____ __________.             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4) We need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film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	       	        	Necesitamos  _____ __________. 	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	                                                                             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5) I want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be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in Italy.				Quiero __________ en Italia.               	  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308550" y="0"/>
            <a:ext cx="17979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6) She wants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be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 calm person.   	        	Quiere _________ una persona tranquila.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7)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book is at school.     	     	          	_____ libro está en la escuela.    	       	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8) The author gives the               				El autor da el periódico                  	         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newspaper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Sarah.               	        		_____ Sara.    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9) Nicholas prepares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three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pizzas.	        	Nicholas prepara ______ pizzas. 	          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10) It has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seven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pages.        	   	        			Tiene  __________ páginas.          	          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737400" y="890050"/>
            <a:ext cx="16813200" cy="8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Phonics: Listening &amp; Writing (Spanish)</a:t>
            </a:r>
            <a:endParaRPr b="1" sz="47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the 15 Spanish words listed on the next slide. You will hear each word twice.  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Complete the spelling of each word by filling in the missing letters. Each dash (_) represents one missing letter. 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some of the words you hear, there may be more than one way of spelling them.  Just type in any one possible spelling for each word. </a:t>
            </a:r>
            <a:endParaRPr sz="30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won’t know these words. Don’t worry – just do your best! </a:t>
            </a:r>
            <a:endParaRPr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 3 minutes to complete this part of the test.  </a:t>
            </a:r>
            <a:r>
              <a:rPr b="1" lang="en-GB" sz="3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1" sz="3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5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789940" lvl="0" marL="1260475" rtl="0" algn="l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ts val="1100"/>
              <a:buFont typeface="Montserrat"/>
              <a:buAutoNum type="arabicPeriod"/>
            </a:pPr>
            <a:r>
              <a:t/>
            </a:r>
            <a:endParaRPr b="1" sz="3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Reading &amp; Writing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C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Circle two different words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that can fill the gap to make sensible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Spanish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sentences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2 minutes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3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185125"/>
                <a:gridCol w="7960450"/>
                <a:gridCol w="7960450"/>
              </a:tblGrid>
              <a:tr h="146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Choices (circle </a:t>
                      </a:r>
                      <a:r>
                        <a:rPr b="1" lang="en-GB" sz="2800" u="sng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</a:t>
                      </a: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Trabajo en __ _______ . 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cámara / la ciudad / la palabra / la botella / la casa / el zapato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Compramos __ _______ interesante.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 revista / el caballo / la tienda / el libro / el pueblo / la ciudad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¿Dónde está el pueblo _________?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famoso / antiguo / falso / mucho / verdad / bastante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 inglés y español.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estudio / hablo / cambio / estoy / descanso / llego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actor y yo ___________ una bicicleta. 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pasamos / buscamos / caminamos / necesitamos / participamos / hablamos</a:t>
                      </a:r>
                      <a:endParaRPr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Reading &amp; Writing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Translate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English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words in brackets to complete the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Spanish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sentence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2 ½ minutes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617100" y="890050"/>
            <a:ext cx="1767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1) Podemos ___________ deporte. (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do, doing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                           	       	       		(write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2) ___   ____________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una persona tranquila.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(the grandmother)           	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3) Puedes ___________ la película de horror a Daria.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give, giving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      	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4) El animal ___________ está nervioso.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strange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            	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5) ¿Estudiamos ciencias en ___________?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England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		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/>
        </p:nvSpPr>
        <p:spPr>
          <a:xfrm>
            <a:off x="634150" y="818250"/>
            <a:ext cx="167358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6) Los zapatos son bonitos, ___________ muy pequeños.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  	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	 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	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7) ____ ____________ de José pasa tiempo con la familia.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(the sister)      	     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words)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8) Escuchamos ________ alegre.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music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	    	   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9) ___________ tarde a la escuela no es bueno.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arrive, arriving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               	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10) Queremos la camisa ______ el bolígrafo. (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	 		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(write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word)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Grammar: Reading &amp; Writing (Spanish)</a:t>
            </a: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12 minutes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Read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sentences on the following slide.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Choose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who the verb is referring to. Circle your answer.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/>
        </p:nvSpPr>
        <p:spPr>
          <a:xfrm>
            <a:off x="457200" y="685800"/>
            <a:ext cx="17370000" cy="5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Uso un teléfono.                  	       	i                 	you           	he/she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Lleva unos zapatos rojos.            	i                 	you           	he/she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Caminas en el pueblo.                 	i                 	you           	he/she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Escucha música.                           	i                 	you           	he/she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	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 Está tranquilo.           	       	       	i                 	you           	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6. Das dinero.                                     	i                 	you           	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7. Soy alto.                               	       	i                 	you           	she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8. Quieres una casa.                         	i                 	you           	he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9. Tengo cinco hermanos.               	i       	       	you           	he/she     	they                 	we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10. Tenemos una bolsa.         	       	i       	       	you           	he/she     	they                 	we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In the next four sentences, one word is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underlined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Choose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which word could replace the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underlined word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Circle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your answer.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1. Compra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una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casa.						el		la		los		las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2. Quiero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bolígrafo.					un		una		unos		unas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3. Necesitas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unos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periódicos.		el		la		los		las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4. Tiene </a:t>
            </a:r>
            <a:r>
              <a:rPr b="1" lang="en-GB" sz="2800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cosas.							un		una		unos		unas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C</a:t>
            </a:r>
            <a:b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Write 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the words in each box in the correct order.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72" name="Google Shape;272;p41"/>
          <p:cNvGraphicFramePr/>
          <p:nvPr/>
        </p:nvGraphicFramePr>
        <p:xfrm>
          <a:off x="1009650" y="24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027400"/>
                <a:gridCol w="5628950"/>
                <a:gridCol w="8955150"/>
              </a:tblGrid>
              <a:tr h="847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moderna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casa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lugar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tranquilo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baratos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productos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antiguo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mercado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Correct order:________________________________</a:t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D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is a gap in these sentences.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Choose either </a:t>
            </a:r>
            <a:r>
              <a:rPr b="1"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or </a:t>
            </a:r>
            <a:r>
              <a:rPr b="1"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tiene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complete the sentence.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Circle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your answer.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En la casa _________ una persona.						hay		  tiene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La iglesia _________ unas ventanas bonitas.		hay		  tiene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En el equipo _________ una persona famosa.		hay		  tiene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El centro _________ unas tiendas baratas.			hay		  tiene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69850" y="8011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oaknat.uk/spa-1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1511650" y="211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{9E6FB6BA-03FA-4910-B94C-93A6117B2911}</a:tableStyleId>
              </a:tblPr>
              <a:tblGrid>
                <a:gridCol w="7736675"/>
                <a:gridCol w="7736675"/>
              </a:tblGrid>
              <a:tr h="1013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	   _ mbral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 	_ _ ser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	   _ _ ma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	_ anja</a:t>
                      </a:r>
                      <a:endParaRPr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	   _ _ mba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	   apa_a_</a:t>
                      </a:r>
                      <a:endParaRPr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	   _ _ rafa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	   _ enchir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	   _ _ na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	   _o_o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	   a _ _ oba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	_ _ mir</a:t>
                      </a:r>
                      <a:endParaRPr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7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	   _ s _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	   _ _ _á</a:t>
                      </a:r>
                      <a:endParaRPr sz="30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	   _ _ orón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E 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Decide what these sentences mean in English.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Circle your answer.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		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Estudio inglés.				I study English.				I do not study English.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No tienes un gato.			You have a cat.				You do not have a cat.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No habla español.			She speaks Spanish.		She does not speak Spanish.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Hago un dibujo.			I do a drawing.				I do not do a drawing.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Writing section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Complete the Spanish sentences using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correct form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of the word in brackets.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___________ en clase. (he asks)    	                 	       			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preguntar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ask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___________ en un museo.  (you work)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            	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trabajar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work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¿ ___________ bien?  (do I dance)                    	       		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bailar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dance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 ___________ un teléfono? (do you use)       	       	    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usar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use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 ¿ ___________ la radio?  (does she listen to)             		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escuchar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listen to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6. ___________ tiempo con un amigo.  (I spend)     	       	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pasar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i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spend</a:t>
            </a:r>
            <a:endParaRPr i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B 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Complete these sentences with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word for the word in brackets.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___________ en un teatro raro.   (I am)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___________ el chico bajo.   (you are)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___________ unos caballos nerviosos.  (they have)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___________ unas cosas tontas.  (he does)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/>
        </p:nvSpPr>
        <p:spPr>
          <a:xfrm>
            <a:off x="917950" y="880200"/>
            <a:ext cx="157032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PART C </a:t>
            </a:r>
            <a:endParaRPr b="1"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Complete these sentences with the </a:t>
            </a:r>
            <a:r>
              <a:rPr b="1"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word for the word in brackets.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Doy ___________ libro (m) famoso.  (a)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Tienen ___________ iglesias (f) antiguas.  (the)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Tienes unos gatos (m) ___________.  (white)			blanco = white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Eres una persona (f) ___________.  (beautiful)			hermoso = beautiful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Phonics: Speaking (Spanish)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want to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record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your speaking.  Your teacher may have given you instructions already.  If not, use the instructions below: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Before you start this section of the test, please go to this website: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vocaroo.com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It will open in a new tab. Click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red record button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then come back to this test.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Phonics: Speaking (Spanish)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Read the list of Spanish words on the following slide aloud.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won't know these words. Just say them as you think they should sound in Spanish.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will get marks for pronouncing the </a:t>
            </a:r>
            <a:r>
              <a:rPr b="1" lang="en-GB" sz="2800" u="sng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bold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800" u="sng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underlined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parts of each word.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you’re not sure, don’t worry – just have a go and do your best.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minutes 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9"/>
          <p:cNvSpPr txBox="1"/>
          <p:nvPr/>
        </p:nvSpPr>
        <p:spPr>
          <a:xfrm>
            <a:off x="1706525" y="890050"/>
            <a:ext cx="55737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                       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ampa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 sz="2800" u="sng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inete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qui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lar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alla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rner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jón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nt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800" u="sng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5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9"/>
          <p:cNvSpPr txBox="1"/>
          <p:nvPr/>
        </p:nvSpPr>
        <p:spPr>
          <a:xfrm>
            <a:off x="7159200" y="890050"/>
            <a:ext cx="8797500" cy="6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negar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nflar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go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sal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ll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acsa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6.                         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gu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57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7.                         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lang="en-GB" sz="2800" u="sng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alar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953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Speaking (Spanish)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Say the </a:t>
            </a:r>
            <a:r>
              <a:rPr b="1"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Spanish 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the words on the following slides. 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 to say the word for </a:t>
            </a:r>
            <a:r>
              <a:rPr b="1"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if needed!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minutes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 complete this part of the test.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1. the plant							(two Spanish words)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2. to use, using		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3. serious (m.)		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4. well					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5. yellow (f.)			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6. the bottle							(two Spanish words)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7. the square							(two Spanish words)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8. very					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9. to want, wanting				(one Spanish word)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C4587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10. the family						(two Spanish words)</a:t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C458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11. late							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12. today						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13. ugly (m.)					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14. the newspaper						(two Spanish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15. ten							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16. the bank									(two Spanish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17. to prepare, preparing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18. to participate, participating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19. to ask for, asking for					(one Spanish word)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20. the father								(two Spanish words)</a:t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917950" y="10326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Vocabulary: Listening (Spanish)</a:t>
            </a:r>
            <a:endParaRPr b="1" sz="4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10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words. </a:t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Over the following slides,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put a tick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under the picture or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English word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that best matches what you hear.</a:t>
            </a:r>
            <a:b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b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will hear each word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twice.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 minute and 50 seconds </a:t>
            </a:r>
            <a:r>
              <a:rPr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complete this part of the test.</a:t>
            </a:r>
            <a:endParaRPr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Grammar: Speaking (Spanish)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 have </a:t>
            </a:r>
            <a:r>
              <a:rPr b="1"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4 minutes </a:t>
            </a:r>
            <a:r>
              <a:rPr lang="en-GB" sz="2800">
                <a:solidFill>
                  <a:srgbClr val="2F549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complete this part of the test.   </a:t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Read each sentence, then </a:t>
            </a: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say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it in Spanish. The hint tells you which </a:t>
            </a:r>
            <a:r>
              <a:rPr b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to use.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1. I study science.				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to study = estudiar</a:t>
            </a:r>
            <a:endParaRPr i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2. Do you need a chair?	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to need = necesitar </a:t>
            </a:r>
            <a:endParaRPr i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3. She dances a lot.		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	to dance = bailar</a:t>
            </a:r>
            <a:endParaRPr i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4. Do I prepare the food?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	to prepare = prepara</a:t>
            </a: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r </a:t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5. Does she arrive early?	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to arrive = llegar </a:t>
            </a:r>
            <a:endParaRPr i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6. You listen to music.					</a:t>
            </a:r>
            <a:r>
              <a:rPr i="1" lang="en-GB" sz="28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to listen = escuchar</a:t>
            </a:r>
            <a:endParaRPr i="1"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/>
          <p:nvPr/>
        </p:nvSpPr>
        <p:spPr>
          <a:xfrm>
            <a:off x="917950" y="804000"/>
            <a:ext cx="167568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PART B</a:t>
            </a:r>
            <a:endParaRPr b="1"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Read each sentence, then </a:t>
            </a:r>
            <a:r>
              <a:rPr b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say </a:t>
            </a: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it in </a:t>
            </a:r>
            <a:r>
              <a:rPr b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Spanish</a:t>
            </a: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The hint tells you which </a:t>
            </a:r>
            <a:r>
              <a:rPr b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noun </a:t>
            </a: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and which </a:t>
            </a:r>
            <a:r>
              <a:rPr b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adjective </a:t>
            </a: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to use.</a:t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1. I have a red house.									</a:t>
            </a:r>
            <a:r>
              <a:rPr i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house = casa (f.); red = rojo</a:t>
            </a: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2. We have some expensive presents.		</a:t>
            </a:r>
            <a:r>
              <a:rPr i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expensive = caro; present = regalo (m.) </a:t>
            </a:r>
            <a:endParaRPr i="1"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3. They have the white pen.						</a:t>
            </a:r>
            <a:r>
              <a:rPr i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white = blanco; pen = bolígrafo (m.)</a:t>
            </a:r>
            <a:endParaRPr i="1"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4. She wants the small bags.					</a:t>
            </a:r>
            <a:r>
              <a:rPr i="1" lang="en-GB" sz="3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	bag = bolsa (f.) small = pequeño</a:t>
            </a:r>
            <a:endParaRPr i="1"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3000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/>
        </p:nvSpPr>
        <p:spPr>
          <a:xfrm>
            <a:off x="917950" y="804000"/>
            <a:ext cx="167568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PART C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Read each sentence, then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say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it in Spanish.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hint tells you which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to use.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 You do not work.                           	       		to work =</a:t>
            </a: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trabajar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 I do not wear shoes.                      	       	to wear = </a:t>
            </a: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llevar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 He does not listen to music.          	       	to listen = </a:t>
            </a: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escuchar 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Now go back to the Vocaroo window.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Click on the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red button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Click on </a:t>
            </a: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"Save &amp; Share"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Copy &amp; paste / write the URL for your Vocaroo recording here:</a:t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END OF ASSESSMENT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6"/>
          <p:cNvSpPr/>
          <p:nvPr/>
        </p:nvSpPr>
        <p:spPr>
          <a:xfrm>
            <a:off x="974150" y="4071950"/>
            <a:ext cx="14885100" cy="10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8"/>
          <p:cNvGraphicFramePr/>
          <p:nvPr/>
        </p:nvGraphicFramePr>
        <p:xfrm>
          <a:off x="469700" y="825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353375"/>
                <a:gridCol w="3448350"/>
                <a:gridCol w="3448350"/>
                <a:gridCol w="3448350"/>
                <a:gridCol w="3448350"/>
              </a:tblGrid>
              <a:tr h="30065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phrase, sentence</a:t>
                      </a:r>
                      <a:endParaRPr b="1" sz="2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2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3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3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Google Shape;106;p18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353375"/>
                <a:gridCol w="3245775"/>
                <a:gridCol w="3515875"/>
                <a:gridCol w="3515875"/>
                <a:gridCol w="3515875"/>
              </a:tblGrid>
              <a:tr h="2281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750" y="1568775"/>
            <a:ext cx="1710925" cy="20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044" y="1795606"/>
            <a:ext cx="1829475" cy="14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63900" y="1761300"/>
            <a:ext cx="2262525" cy="15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5750" y="5456950"/>
            <a:ext cx="1588950" cy="15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750" y="5410050"/>
            <a:ext cx="2262525" cy="168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68000" y="5456950"/>
            <a:ext cx="1393096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12550" y="5628775"/>
            <a:ext cx="1588950" cy="15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oaknat.uk/spa-2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9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19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060325"/>
                <a:gridCol w="3592500"/>
                <a:gridCol w="3556900"/>
                <a:gridCol w="3556900"/>
                <a:gridCol w="3556900"/>
              </a:tblGrid>
              <a:tr h="23891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62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275" y="1589850"/>
            <a:ext cx="1828850" cy="18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525" y="1433088"/>
            <a:ext cx="1672100" cy="19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9000" y="1666925"/>
            <a:ext cx="2400275" cy="15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75800" y="1647000"/>
            <a:ext cx="1672100" cy="15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08350" y="5607300"/>
            <a:ext cx="1577710" cy="15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0525" y="5607300"/>
            <a:ext cx="1828850" cy="13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03088" y="5565922"/>
            <a:ext cx="1672100" cy="134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88925" y="5662481"/>
            <a:ext cx="2400275" cy="14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oaknat.uk/spa-3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20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Google Shape;135;p20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059575"/>
                <a:gridCol w="3589975"/>
                <a:gridCol w="3554400"/>
                <a:gridCol w="3554400"/>
                <a:gridCol w="3554400"/>
              </a:tblGrid>
              <a:tr h="23891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62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025" y="1354000"/>
            <a:ext cx="1802975" cy="1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800" y="1654650"/>
            <a:ext cx="2527535" cy="1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79100" y="1610357"/>
            <a:ext cx="1962687" cy="18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7025" y="5478425"/>
            <a:ext cx="1962675" cy="16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5575" y="5478425"/>
            <a:ext cx="1538990" cy="16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06800" y="5354838"/>
            <a:ext cx="1308198" cy="18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77225" y="5458375"/>
            <a:ext cx="1668704" cy="180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oaknat.uk/spa-4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1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21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052150"/>
                <a:gridCol w="3564800"/>
                <a:gridCol w="3529475"/>
                <a:gridCol w="3529475"/>
                <a:gridCol w="3529475"/>
              </a:tblGrid>
              <a:tr h="23634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quite</a:t>
                      </a:r>
                      <a:endParaRPr b="1" sz="28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1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203" y="1611550"/>
            <a:ext cx="1616000" cy="1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079" y="1611550"/>
            <a:ext cx="1650400" cy="16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68006" y="1631256"/>
            <a:ext cx="1616000" cy="163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2806" y="1542588"/>
            <a:ext cx="1409400" cy="18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8200" y="5371075"/>
            <a:ext cx="1748044" cy="19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3250" y="5365850"/>
            <a:ext cx="1748050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80200" y="5342988"/>
            <a:ext cx="941225" cy="18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oaknat.uk/spa-5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2"/>
          <p:cNvGraphicFramePr/>
          <p:nvPr/>
        </p:nvGraphicFramePr>
        <p:xfrm>
          <a:off x="528300" y="79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989500"/>
                <a:gridCol w="3596400"/>
                <a:gridCol w="3520300"/>
                <a:gridCol w="3520300"/>
                <a:gridCol w="3520300"/>
              </a:tblGrid>
              <a:tr h="311195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old, ancient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3" name="Google Shape;163;p22"/>
          <p:cNvGraphicFramePr/>
          <p:nvPr/>
        </p:nvGraphicFramePr>
        <p:xfrm>
          <a:off x="469700" y="50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{159128E5-C8A8-4C9E-8E85-1D95C4F2CB92}</a:tableStyleId>
              </a:tblPr>
              <a:tblGrid>
                <a:gridCol w="1052150"/>
                <a:gridCol w="3564800"/>
                <a:gridCol w="3529475"/>
                <a:gridCol w="3529475"/>
                <a:gridCol w="3529475"/>
              </a:tblGrid>
              <a:tr h="2111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important</a:t>
                      </a:r>
                      <a:endParaRPr b="1" sz="27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8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2F549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   ]</a:t>
                      </a:r>
                      <a:endParaRPr b="1" sz="2800">
                        <a:solidFill>
                          <a:srgbClr val="2F549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135" y="1794660"/>
            <a:ext cx="2865551" cy="14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283" y="1433550"/>
            <a:ext cx="1486300" cy="218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6724" y="1337475"/>
            <a:ext cx="1756851" cy="22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8775" y="5506225"/>
            <a:ext cx="1870088" cy="14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5500" y="5496725"/>
            <a:ext cx="1486300" cy="1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36725" y="5496725"/>
            <a:ext cx="1507533" cy="14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412650" y="9106975"/>
            <a:ext cx="16548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Assessment Audio - go to </a:t>
            </a:r>
            <a:r>
              <a:rPr b="1" lang="en-GB" sz="34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oaknat.uk/spa-6</a:t>
            </a:r>
            <a:r>
              <a:rPr b="1" lang="en-GB" sz="3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when you are ready to start</a:t>
            </a:r>
            <a:endParaRPr b="1" sz="3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