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1" r:id="rId3"/>
  </p:sldMasterIdLst>
  <p:notesMasterIdLst>
    <p:notesMasterId r:id="rId4"/>
  </p:notesMasterIdLst>
  <p:sldIdLst>
    <p:sldId id="256" r:id="rId5"/>
    <p:sldId id="257" r:id="rId6"/>
    <p:sldId id="258" r:id="rId7"/>
    <p:sldId id="259" r:id="rId8"/>
    <p:sldId id="260" r:id="rId9"/>
  </p:sldIdLst>
  <p:sldSz cy="10287000" cx="18288000"/>
  <p:notesSz cx="6858000" cy="9144000"/>
  <p:embeddedFontLst>
    <p:embeddedFont>
      <p:font typeface="Montserrat SemiBold"/>
      <p:regular r:id="rId10"/>
      <p:bold r:id="rId11"/>
      <p:italic r:id="rId12"/>
      <p:boldItalic r:id="rId13"/>
    </p:embeddedFont>
    <p:embeddedFont>
      <p:font typeface="Montserrat"/>
      <p:regular r:id="rId14"/>
      <p:bold r:id="rId15"/>
      <p:italic r:id="rId16"/>
      <p:boldItalic r:id="rId17"/>
    </p:embeddedFont>
    <p:embeddedFont>
      <p:font typeface="Montserrat Medium"/>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Medium-italic.fntdata"/><Relationship Id="rId11" Type="http://schemas.openxmlformats.org/officeDocument/2006/relationships/font" Target="fonts/MontserratSemiBold-bold.fntdata"/><Relationship Id="rId10" Type="http://schemas.openxmlformats.org/officeDocument/2006/relationships/font" Target="fonts/MontserratSemiBold-regular.fntdata"/><Relationship Id="rId21" Type="http://schemas.openxmlformats.org/officeDocument/2006/relationships/font" Target="fonts/MontserratMedium-boldItalic.fntdata"/><Relationship Id="rId13" Type="http://schemas.openxmlformats.org/officeDocument/2006/relationships/font" Target="fonts/MontserratSemiBold-boldItalic.fntdata"/><Relationship Id="rId12" Type="http://schemas.openxmlformats.org/officeDocument/2006/relationships/font" Target="fonts/MontserratSemi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ontserrat-bold.fntdata"/><Relationship Id="rId14" Type="http://schemas.openxmlformats.org/officeDocument/2006/relationships/font" Target="fonts/Montserrat-regular.fntdata"/><Relationship Id="rId17" Type="http://schemas.openxmlformats.org/officeDocument/2006/relationships/font" Target="fonts/Montserrat-boldItalic.fntdata"/><Relationship Id="rId16" Type="http://schemas.openxmlformats.org/officeDocument/2006/relationships/font" Target="fonts/Montserrat-italic.fntdata"/><Relationship Id="rId5" Type="http://schemas.openxmlformats.org/officeDocument/2006/relationships/slide" Target="slides/slide1.xml"/><Relationship Id="rId19" Type="http://schemas.openxmlformats.org/officeDocument/2006/relationships/font" Target="fonts/MontserratMedium-bold.fntdata"/><Relationship Id="rId6" Type="http://schemas.openxmlformats.org/officeDocument/2006/relationships/slide" Target="slides/slide2.xml"/><Relationship Id="rId18" Type="http://schemas.openxmlformats.org/officeDocument/2006/relationships/font" Target="fonts/MontserratMedium-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g8c7f596fb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 name="Google Shape;24;g8c7f596fb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 name="Google Shape;3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1" cy="3723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000000"/>
              </a:buClr>
              <a:buSzPts val="10400"/>
              <a:buNone/>
              <a:defRPr sz="10400">
                <a:solidFill>
                  <a:srgbClr val="000000"/>
                </a:solidFill>
              </a:defRPr>
            </a:lvl2pPr>
            <a:lvl3pPr lvl="2" algn="ctr">
              <a:lnSpc>
                <a:spcPct val="100000"/>
              </a:lnSpc>
              <a:spcBef>
                <a:spcPts val="0"/>
              </a:spcBef>
              <a:spcAft>
                <a:spcPts val="0"/>
              </a:spcAft>
              <a:buClr>
                <a:srgbClr val="000000"/>
              </a:buClr>
              <a:buSzPts val="10400"/>
              <a:buNone/>
              <a:defRPr sz="10400">
                <a:solidFill>
                  <a:srgbClr val="000000"/>
                </a:solidFill>
              </a:defRPr>
            </a:lvl3pPr>
            <a:lvl4pPr lvl="3" algn="ctr">
              <a:lnSpc>
                <a:spcPct val="100000"/>
              </a:lnSpc>
              <a:spcBef>
                <a:spcPts val="0"/>
              </a:spcBef>
              <a:spcAft>
                <a:spcPts val="0"/>
              </a:spcAft>
              <a:buClr>
                <a:srgbClr val="000000"/>
              </a:buClr>
              <a:buSzPts val="10400"/>
              <a:buNone/>
              <a:defRPr sz="10400">
                <a:solidFill>
                  <a:srgbClr val="000000"/>
                </a:solidFill>
              </a:defRPr>
            </a:lvl4pPr>
            <a:lvl5pPr lvl="4" algn="ctr">
              <a:lnSpc>
                <a:spcPct val="100000"/>
              </a:lnSpc>
              <a:spcBef>
                <a:spcPts val="0"/>
              </a:spcBef>
              <a:spcAft>
                <a:spcPts val="0"/>
              </a:spcAft>
              <a:buClr>
                <a:srgbClr val="000000"/>
              </a:buClr>
              <a:buSzPts val="10400"/>
              <a:buNone/>
              <a:defRPr sz="10400">
                <a:solidFill>
                  <a:srgbClr val="000000"/>
                </a:solidFill>
              </a:defRPr>
            </a:lvl5pPr>
            <a:lvl6pPr lvl="5" algn="ctr">
              <a:lnSpc>
                <a:spcPct val="100000"/>
              </a:lnSpc>
              <a:spcBef>
                <a:spcPts val="0"/>
              </a:spcBef>
              <a:spcAft>
                <a:spcPts val="0"/>
              </a:spcAft>
              <a:buClr>
                <a:srgbClr val="000000"/>
              </a:buClr>
              <a:buSzPts val="10400"/>
              <a:buNone/>
              <a:defRPr sz="10400">
                <a:solidFill>
                  <a:srgbClr val="000000"/>
                </a:solidFill>
              </a:defRPr>
            </a:lvl6pPr>
            <a:lvl7pPr lvl="6" algn="ctr">
              <a:lnSpc>
                <a:spcPct val="100000"/>
              </a:lnSpc>
              <a:spcBef>
                <a:spcPts val="0"/>
              </a:spcBef>
              <a:spcAft>
                <a:spcPts val="0"/>
              </a:spcAft>
              <a:buClr>
                <a:srgbClr val="000000"/>
              </a:buClr>
              <a:buSzPts val="10400"/>
              <a:buNone/>
              <a:defRPr sz="10400">
                <a:solidFill>
                  <a:srgbClr val="000000"/>
                </a:solidFill>
              </a:defRPr>
            </a:lvl7pPr>
            <a:lvl8pPr lvl="7" algn="ctr">
              <a:lnSpc>
                <a:spcPct val="100000"/>
              </a:lnSpc>
              <a:spcBef>
                <a:spcPts val="0"/>
              </a:spcBef>
              <a:spcAft>
                <a:spcPts val="0"/>
              </a:spcAft>
              <a:buClr>
                <a:srgbClr val="000000"/>
              </a:buClr>
              <a:buSzPts val="10400"/>
              <a:buNone/>
              <a:defRPr sz="10400">
                <a:solidFill>
                  <a:srgbClr val="000000"/>
                </a:solidFill>
              </a:defRPr>
            </a:lvl8pPr>
            <a:lvl9pPr lvl="8" algn="ctr">
              <a:lnSpc>
                <a:spcPct val="100000"/>
              </a:lnSpc>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1" cy="1585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a:noFill/>
          <a:ln>
            <a:noFill/>
          </a:ln>
        </p:spPr>
        <p:txBody>
          <a:bodyPr anchorCtr="0" anchor="b" bIns="0" lIns="0" spcFirstLastPara="1" rIns="0" wrap="square" tIns="0">
            <a:noAutofit/>
          </a:bodyPr>
          <a:lstStyle>
            <a:lvl1pPr lvl="0" algn="l">
              <a:lnSpc>
                <a:spcPct val="130000"/>
              </a:lnSpc>
              <a:spcBef>
                <a:spcPts val="2000"/>
              </a:spcBef>
              <a:spcAft>
                <a:spcPts val="0"/>
              </a:spcAft>
              <a:buSzPts val="3200"/>
              <a:buNone/>
              <a:defRPr sz="2800">
                <a:solidFill>
                  <a:srgbClr val="000000"/>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solidFill>
                  <a:srgbClr val="000000"/>
                </a:solidFill>
              </a:defRPr>
            </a:lvl2pPr>
            <a:lvl3pPr lvl="2" algn="l">
              <a:lnSpc>
                <a:spcPct val="130000"/>
              </a:lnSpc>
              <a:spcBef>
                <a:spcPts val="2000"/>
              </a:spcBef>
              <a:spcAft>
                <a:spcPts val="0"/>
              </a:spcAft>
              <a:buSzPts val="2800"/>
              <a:buNone/>
              <a:defRPr>
                <a:solidFill>
                  <a:srgbClr val="000000"/>
                </a:solidFill>
              </a:defRPr>
            </a:lvl3pPr>
            <a:lvl4pPr lvl="3" algn="l">
              <a:lnSpc>
                <a:spcPct val="130000"/>
              </a:lnSpc>
              <a:spcBef>
                <a:spcPts val="2000"/>
              </a:spcBef>
              <a:spcAft>
                <a:spcPts val="0"/>
              </a:spcAft>
              <a:buSzPts val="2800"/>
              <a:buNone/>
              <a:defRPr>
                <a:solidFill>
                  <a:srgbClr val="000000"/>
                </a:solidFill>
              </a:defRPr>
            </a:lvl4pPr>
            <a:lvl5pPr lvl="4" algn="l">
              <a:lnSpc>
                <a:spcPct val="130000"/>
              </a:lnSpc>
              <a:spcBef>
                <a:spcPts val="2000"/>
              </a:spcBef>
              <a:spcAft>
                <a:spcPts val="0"/>
              </a:spcAft>
              <a:buSzPts val="2400"/>
              <a:buNone/>
              <a:defRPr>
                <a:solidFill>
                  <a:srgbClr val="000000"/>
                </a:solidFill>
              </a:defRPr>
            </a:lvl5pPr>
            <a:lvl6pPr lvl="5" algn="l">
              <a:lnSpc>
                <a:spcPct val="130000"/>
              </a:lnSpc>
              <a:spcBef>
                <a:spcPts val="2000"/>
              </a:spcBef>
              <a:spcAft>
                <a:spcPts val="0"/>
              </a:spcAft>
              <a:buSzPts val="2400"/>
              <a:buNone/>
              <a:defRPr>
                <a:solidFill>
                  <a:srgbClr val="000000"/>
                </a:solidFill>
              </a:defRPr>
            </a:lvl6pPr>
            <a:lvl7pPr lvl="6" algn="l">
              <a:lnSpc>
                <a:spcPct val="130000"/>
              </a:lnSpc>
              <a:spcBef>
                <a:spcPts val="2000"/>
              </a:spcBef>
              <a:spcAft>
                <a:spcPts val="0"/>
              </a:spcAft>
              <a:buSzPts val="2000"/>
              <a:buNone/>
              <a:defRPr>
                <a:solidFill>
                  <a:srgbClr val="000000"/>
                </a:solidFill>
              </a:defRPr>
            </a:lvl7pPr>
            <a:lvl8pPr lvl="7" algn="l">
              <a:lnSpc>
                <a:spcPct val="130000"/>
              </a:lnSpc>
              <a:spcBef>
                <a:spcPts val="2000"/>
              </a:spcBef>
              <a:spcAft>
                <a:spcPts val="0"/>
              </a:spcAft>
              <a:buSzPts val="2000"/>
              <a:buNone/>
              <a:defRPr>
                <a:solidFill>
                  <a:srgbClr val="000000"/>
                </a:solidFill>
              </a:defRPr>
            </a:lvl8pPr>
            <a:lvl9pPr lvl="8" algn="l">
              <a:lnSpc>
                <a:spcPct val="130000"/>
              </a:lnSpc>
              <a:spcBef>
                <a:spcPts val="2000"/>
              </a:spcBef>
              <a:spcAft>
                <a:spcPts val="2000"/>
              </a:spcAft>
              <a:buSzPts val="1600"/>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18" name="Google Shape;18;p3"/>
          <p:cNvSpPr txBox="1"/>
          <p:nvPr>
            <p:ph idx="1" type="body"/>
          </p:nvPr>
        </p:nvSpPr>
        <p:spPr>
          <a:xfrm>
            <a:off x="917950" y="2876300"/>
            <a:ext cx="16452001"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381000" lvl="4" marL="2286000" algn="l">
              <a:lnSpc>
                <a:spcPct val="130000"/>
              </a:lnSpc>
              <a:spcBef>
                <a:spcPts val="1600"/>
              </a:spcBef>
              <a:spcAft>
                <a:spcPts val="0"/>
              </a:spcAft>
              <a:buSzPts val="2400"/>
              <a:buChar char="–"/>
              <a:defRPr/>
            </a:lvl5pPr>
            <a:lvl6pPr indent="-381000" lvl="5" marL="2743200" algn="l">
              <a:lnSpc>
                <a:spcPct val="130000"/>
              </a:lnSpc>
              <a:spcBef>
                <a:spcPts val="1200"/>
              </a:spcBef>
              <a:spcAft>
                <a:spcPts val="0"/>
              </a:spcAft>
              <a:buSzPts val="2400"/>
              <a:buChar char="–"/>
              <a:defRPr/>
            </a:lvl6pPr>
            <a:lvl7pPr indent="-355600" lvl="6" marL="3200400" algn="l">
              <a:lnSpc>
                <a:spcPct val="130000"/>
              </a:lnSpc>
              <a:spcBef>
                <a:spcPts val="1200"/>
              </a:spcBef>
              <a:spcAft>
                <a:spcPts val="0"/>
              </a:spcAft>
              <a:buSzPts val="2000"/>
              <a:buChar char="–"/>
              <a:defRPr/>
            </a:lvl7pPr>
            <a:lvl8pPr indent="-355600" lvl="7" marL="3657600" algn="l">
              <a:lnSpc>
                <a:spcPct val="130000"/>
              </a:lnSpc>
              <a:spcBef>
                <a:spcPts val="800"/>
              </a:spcBef>
              <a:spcAft>
                <a:spcPts val="0"/>
              </a:spcAft>
              <a:buSzPts val="2000"/>
              <a:buChar char="–"/>
              <a:defRPr/>
            </a:lvl8pPr>
            <a:lvl9pPr indent="-330200" lvl="8" marL="4114800" algn="l">
              <a:lnSpc>
                <a:spcPct val="130000"/>
              </a:lnSpc>
              <a:spcBef>
                <a:spcPts val="800"/>
              </a:spcBef>
              <a:spcAft>
                <a:spcPts val="400"/>
              </a:spcAft>
              <a:buSzPts val="1600"/>
              <a:buChar char="–"/>
              <a:defRPr/>
            </a:lvl9pPr>
          </a:lstStyle>
          <a:p/>
        </p:txBody>
      </p:sp>
      <p:sp>
        <p:nvSpPr>
          <p:cNvPr id="19" name="Google Shape;19;p3"/>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0" name="Shape 20"/>
        <p:cNvGrpSpPr/>
        <p:nvPr/>
      </p:nvGrpSpPr>
      <p:grpSpPr>
        <a:xfrm>
          <a:off x="0" y="0"/>
          <a:ext cx="0" cy="0"/>
          <a:chOff x="0" y="0"/>
          <a:chExt cx="0" cy="0"/>
        </a:xfrm>
      </p:grpSpPr>
      <p:sp>
        <p:nvSpPr>
          <p:cNvPr id="21" name="Google Shape;21;p4"/>
          <p:cNvSpPr txBox="1"/>
          <p:nvPr>
            <p:ph idx="1" type="body"/>
          </p:nvPr>
        </p:nvSpPr>
        <p:spPr>
          <a:xfrm>
            <a:off x="936000" y="9252000"/>
            <a:ext cx="7884000" cy="640800"/>
          </a:xfrm>
          <a:prstGeom prst="rect">
            <a:avLst/>
          </a:prstGeom>
          <a:noFill/>
          <a:ln>
            <a:noFill/>
          </a:ln>
        </p:spPr>
        <p:txBody>
          <a:bodyPr anchorCtr="0" anchor="b" bIns="0" lIns="0" spcFirstLastPara="1" rIns="0" wrap="square" tIns="0">
            <a:noAutofit/>
          </a:bodyPr>
          <a:lstStyle>
            <a:lvl1pPr indent="-228600" lvl="0" marL="457200" algn="l">
              <a:lnSpc>
                <a:spcPct val="130000"/>
              </a:lnSpc>
              <a:spcBef>
                <a:spcPts val="0"/>
              </a:spcBef>
              <a:spcAft>
                <a:spcPts val="0"/>
              </a:spcAft>
              <a:buSzPts val="1600"/>
              <a:buNone/>
              <a:defRPr sz="1600"/>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4400"/>
              <a:buFont typeface="Montserrat"/>
              <a:buNone/>
              <a:defRPr b="1" i="0" sz="44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876300"/>
            <a:ext cx="16452001" cy="59622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381000" lvl="4" marL="2286000" marR="0" rtl="0" algn="l">
              <a:lnSpc>
                <a:spcPct val="130000"/>
              </a:lnSpc>
              <a:spcBef>
                <a:spcPts val="16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5pPr>
            <a:lvl6pPr indent="-381000" lvl="5" marL="2743200" marR="0" rtl="0" algn="l">
              <a:lnSpc>
                <a:spcPct val="130000"/>
              </a:lnSpc>
              <a:spcBef>
                <a:spcPts val="12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6pPr>
            <a:lvl7pPr indent="-355600" lvl="6" marL="3200400" marR="0" rtl="0" algn="l">
              <a:lnSpc>
                <a:spcPct val="130000"/>
              </a:lnSpc>
              <a:spcBef>
                <a:spcPts val="12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7pPr>
            <a:lvl8pPr indent="-355600" lvl="7" marL="3657600" marR="0" rtl="0" algn="l">
              <a:lnSpc>
                <a:spcPct val="130000"/>
              </a:lnSpc>
              <a:spcBef>
                <a:spcPts val="8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8pPr>
            <a:lvl9pPr indent="-330200" lvl="8" marL="4114800" marR="0" rtl="0" algn="l">
              <a:lnSpc>
                <a:spcPct val="130000"/>
              </a:lnSpc>
              <a:spcBef>
                <a:spcPts val="800"/>
              </a:spcBef>
              <a:spcAft>
                <a:spcPts val="40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 name="Shape 25"/>
        <p:cNvGrpSpPr/>
        <p:nvPr/>
      </p:nvGrpSpPr>
      <p:grpSpPr>
        <a:xfrm>
          <a:off x="0" y="0"/>
          <a:ext cx="0" cy="0"/>
          <a:chOff x="0" y="0"/>
          <a:chExt cx="0" cy="0"/>
        </a:xfrm>
      </p:grpSpPr>
      <p:sp>
        <p:nvSpPr>
          <p:cNvPr id="26" name="Google Shape;26;p5"/>
          <p:cNvSpPr txBox="1"/>
          <p:nvPr>
            <p:ph type="title"/>
          </p:nvPr>
        </p:nvSpPr>
        <p:spPr>
          <a:xfrm>
            <a:off x="917575" y="2876550"/>
            <a:ext cx="13201200" cy="1629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SzPts val="6000"/>
              <a:buNone/>
            </a:pPr>
            <a:r>
              <a:rPr lang="en-GB" sz="6000">
                <a:solidFill>
                  <a:srgbClr val="4B3241"/>
                </a:solidFill>
              </a:rPr>
              <a:t>Angles in Polygons</a:t>
            </a:r>
            <a:endParaRPr sz="6000">
              <a:solidFill>
                <a:srgbClr val="4B3241"/>
              </a:solidFill>
            </a:endParaRPr>
          </a:p>
          <a:p>
            <a:pPr indent="0" lvl="0" marL="0" marR="0" rtl="0" algn="l">
              <a:lnSpc>
                <a:spcPct val="115000"/>
              </a:lnSpc>
              <a:spcBef>
                <a:spcPts val="0"/>
              </a:spcBef>
              <a:spcAft>
                <a:spcPts val="0"/>
              </a:spcAft>
              <a:buSzPts val="6000"/>
              <a:buNone/>
            </a:pPr>
            <a:r>
              <a:rPr b="0" lang="en-GB" sz="6000">
                <a:solidFill>
                  <a:srgbClr val="4B3241"/>
                </a:solidFill>
              </a:rPr>
              <a:t>Downloadable Resource –</a:t>
            </a:r>
            <a:endParaRPr b="0" sz="6000">
              <a:solidFill>
                <a:srgbClr val="4B3241"/>
              </a:solidFill>
            </a:endParaRPr>
          </a:p>
          <a:p>
            <a:pPr indent="0" lvl="0" marL="0" marR="0" rtl="0" algn="l">
              <a:lnSpc>
                <a:spcPct val="115000"/>
              </a:lnSpc>
              <a:spcBef>
                <a:spcPts val="0"/>
              </a:spcBef>
              <a:spcAft>
                <a:spcPts val="0"/>
              </a:spcAft>
              <a:buSzPts val="6000"/>
              <a:buNone/>
            </a:pPr>
            <a:r>
              <a:rPr b="0" lang="en-GB" sz="6000">
                <a:solidFill>
                  <a:srgbClr val="4B3241"/>
                </a:solidFill>
              </a:rPr>
              <a:t>Building shapes from triangles (Part I)</a:t>
            </a:r>
            <a:endParaRPr b="0" sz="6000">
              <a:solidFill>
                <a:srgbClr val="4B3241"/>
              </a:solidFill>
            </a:endParaRPr>
          </a:p>
          <a:p>
            <a:pPr indent="0" lvl="0" marL="0" marR="0" rtl="0" algn="l">
              <a:lnSpc>
                <a:spcPct val="115000"/>
              </a:lnSpc>
              <a:spcBef>
                <a:spcPts val="0"/>
              </a:spcBef>
              <a:spcAft>
                <a:spcPts val="0"/>
              </a:spcAft>
              <a:buSzPts val="6000"/>
              <a:buNone/>
            </a:pPr>
            <a:r>
              <a:t/>
            </a:r>
            <a:endParaRPr b="0" sz="6000">
              <a:solidFill>
                <a:srgbClr val="4B3241"/>
              </a:solidFill>
            </a:endParaRPr>
          </a:p>
        </p:txBody>
      </p:sp>
      <p:sp>
        <p:nvSpPr>
          <p:cNvPr id="27" name="Google Shape;27;p5"/>
          <p:cNvSpPr txBox="1"/>
          <p:nvPr>
            <p:ph idx="1" type="body"/>
          </p:nvPr>
        </p:nvSpPr>
        <p:spPr>
          <a:xfrm>
            <a:off x="918000" y="526250"/>
            <a:ext cx="16452000" cy="759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600"/>
              <a:buNone/>
            </a:pPr>
            <a:r>
              <a:rPr lang="en-GB">
                <a:solidFill>
                  <a:srgbClr val="4B3241"/>
                </a:solidFill>
              </a:rPr>
              <a:t>Mathematics</a:t>
            </a:r>
            <a:endParaRPr>
              <a:solidFill>
                <a:srgbClr val="4B3241"/>
              </a:solidFill>
            </a:endParaRPr>
          </a:p>
        </p:txBody>
      </p:sp>
      <p:sp>
        <p:nvSpPr>
          <p:cNvPr id="28" name="Google Shape;28;p5"/>
          <p:cNvSpPr txBox="1"/>
          <p:nvPr>
            <p:ph idx="4294967295" type="subTitle"/>
          </p:nvPr>
        </p:nvSpPr>
        <p:spPr>
          <a:xfrm>
            <a:off x="917950" y="8210950"/>
            <a:ext cx="7902000" cy="12390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SzPts val="3200"/>
              <a:buNone/>
            </a:pPr>
            <a:r>
              <a:rPr lang="en-GB">
                <a:solidFill>
                  <a:srgbClr val="4B3241"/>
                </a:solidFill>
              </a:rPr>
              <a:t>Mr. Thomas</a:t>
            </a:r>
            <a:endParaRPr>
              <a:solidFill>
                <a:srgbClr val="4B3241"/>
              </a:solidFill>
            </a:endParaRPr>
          </a:p>
        </p:txBody>
      </p:sp>
      <p:sp>
        <p:nvSpPr>
          <p:cNvPr id="29" name="Google Shape;29;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1600"/>
              <a:buFont typeface="Arial"/>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sp>
        <p:nvSpPr>
          <p:cNvPr id="34" name="Google Shape;34;p6"/>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35" name="Google Shape;35;p6"/>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Try this</a:t>
            </a:r>
            <a:endParaRPr>
              <a:solidFill>
                <a:schemeClr val="dk2"/>
              </a:solidFill>
            </a:endParaRPr>
          </a:p>
        </p:txBody>
      </p:sp>
      <p:sp>
        <p:nvSpPr>
          <p:cNvPr id="36" name="Google Shape;36;p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37" name="Google Shape;37;p6"/>
          <p:cNvSpPr/>
          <p:nvPr/>
        </p:nvSpPr>
        <p:spPr>
          <a:xfrm>
            <a:off x="7214568" y="3165761"/>
            <a:ext cx="1204310" cy="1038199"/>
          </a:xfrm>
          <a:prstGeom prst="triangle">
            <a:avLst>
              <a:gd fmla="val 50000" name="adj"/>
            </a:avLst>
          </a:prstGeom>
          <a:solidFill>
            <a:schemeClr val="dk1"/>
          </a:solidFill>
          <a:ln cap="rnd" cmpd="sng" w="381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sp>
        <p:nvSpPr>
          <p:cNvPr id="38" name="Google Shape;38;p6"/>
          <p:cNvSpPr txBox="1"/>
          <p:nvPr/>
        </p:nvSpPr>
        <p:spPr>
          <a:xfrm>
            <a:off x="917940" y="1834452"/>
            <a:ext cx="16452109" cy="728405"/>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b="0" i="0" lang="en-GB" sz="3500" u="none" cap="none" strike="noStrike">
                <a:solidFill>
                  <a:schemeClr val="dk2"/>
                </a:solidFill>
                <a:latin typeface="Montserrat"/>
                <a:ea typeface="Montserrat"/>
                <a:cs typeface="Montserrat"/>
                <a:sym typeface="Montserrat"/>
              </a:rPr>
              <a:t>Cala makes shapes by combining congruent equilateral triangles </a:t>
            </a:r>
            <a:endParaRPr/>
          </a:p>
        </p:txBody>
      </p:sp>
      <p:grpSp>
        <p:nvGrpSpPr>
          <p:cNvPr id="39" name="Google Shape;39;p6"/>
          <p:cNvGrpSpPr/>
          <p:nvPr/>
        </p:nvGrpSpPr>
        <p:grpSpPr>
          <a:xfrm>
            <a:off x="510399" y="2762221"/>
            <a:ext cx="1846892" cy="3693780"/>
            <a:chOff x="2476076" y="1815215"/>
            <a:chExt cx="1155547" cy="2311092"/>
          </a:xfrm>
        </p:grpSpPr>
        <p:pic>
          <p:nvPicPr>
            <p:cNvPr id="40" name="Google Shape;40;p6"/>
            <p:cNvPicPr preferRelativeResize="0"/>
            <p:nvPr/>
          </p:nvPicPr>
          <p:blipFill rotWithShape="1">
            <a:blip r:embed="rId3">
              <a:alphaModFix/>
            </a:blip>
            <a:srcRect b="34412" l="69126" r="8245" t="33589"/>
            <a:stretch/>
          </p:blipFill>
          <p:spPr>
            <a:xfrm>
              <a:off x="2476076" y="1815215"/>
              <a:ext cx="1155547" cy="2311092"/>
            </a:xfrm>
            <a:prstGeom prst="rect">
              <a:avLst/>
            </a:prstGeom>
            <a:noFill/>
            <a:ln>
              <a:noFill/>
            </a:ln>
          </p:spPr>
        </p:pic>
        <p:sp>
          <p:nvSpPr>
            <p:cNvPr id="41" name="Google Shape;41;p6"/>
            <p:cNvSpPr/>
            <p:nvPr/>
          </p:nvSpPr>
          <p:spPr>
            <a:xfrm>
              <a:off x="3125585" y="2793076"/>
              <a:ext cx="166255" cy="232757"/>
            </a:xfrm>
            <a:prstGeom prst="rect">
              <a:avLst/>
            </a:prstGeom>
            <a:solidFill>
              <a:srgbClr val="7344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42" name="Google Shape;42;p6"/>
          <p:cNvSpPr/>
          <p:nvPr/>
        </p:nvSpPr>
        <p:spPr>
          <a:xfrm rot="3600000">
            <a:off x="7377331" y="3961080"/>
            <a:ext cx="1204310" cy="1038199"/>
          </a:xfrm>
          <a:prstGeom prst="triangle">
            <a:avLst>
              <a:gd fmla="val 50000" name="adj"/>
            </a:avLst>
          </a:prstGeom>
          <a:solidFill>
            <a:schemeClr val="dk1"/>
          </a:solidFill>
          <a:ln cap="rnd" cmpd="sng" w="381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sp>
        <p:nvSpPr>
          <p:cNvPr id="43" name="Google Shape;43;p6"/>
          <p:cNvSpPr/>
          <p:nvPr/>
        </p:nvSpPr>
        <p:spPr>
          <a:xfrm>
            <a:off x="8715830" y="3729375"/>
            <a:ext cx="1204310" cy="1038199"/>
          </a:xfrm>
          <a:prstGeom prst="triangle">
            <a:avLst>
              <a:gd fmla="val 50000" name="adj"/>
            </a:avLst>
          </a:prstGeom>
          <a:solidFill>
            <a:schemeClr val="dk1"/>
          </a:solidFill>
          <a:ln cap="rnd" cmpd="sng" w="381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sp>
        <p:nvSpPr>
          <p:cNvPr id="44" name="Google Shape;44;p6"/>
          <p:cNvSpPr/>
          <p:nvPr/>
        </p:nvSpPr>
        <p:spPr>
          <a:xfrm rot="3600000">
            <a:off x="9466461" y="3466001"/>
            <a:ext cx="1204310" cy="1038199"/>
          </a:xfrm>
          <a:prstGeom prst="triangle">
            <a:avLst>
              <a:gd fmla="val 50000" name="adj"/>
            </a:avLst>
          </a:prstGeom>
          <a:solidFill>
            <a:schemeClr val="dk1"/>
          </a:solidFill>
          <a:ln cap="rnd" cmpd="sng" w="381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sp>
        <p:nvSpPr>
          <p:cNvPr id="45" name="Google Shape;45;p6"/>
          <p:cNvSpPr/>
          <p:nvPr/>
        </p:nvSpPr>
        <p:spPr>
          <a:xfrm>
            <a:off x="12150602" y="3328661"/>
            <a:ext cx="1204310" cy="1038199"/>
          </a:xfrm>
          <a:prstGeom prst="triangle">
            <a:avLst>
              <a:gd fmla="val 50000" name="adj"/>
            </a:avLst>
          </a:prstGeom>
          <a:solidFill>
            <a:schemeClr val="dk1"/>
          </a:solidFill>
          <a:ln cap="rnd" cmpd="sng" w="381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sp>
        <p:nvSpPr>
          <p:cNvPr id="46" name="Google Shape;46;p6"/>
          <p:cNvSpPr/>
          <p:nvPr/>
        </p:nvSpPr>
        <p:spPr>
          <a:xfrm rot="3600000">
            <a:off x="12313365" y="4123980"/>
            <a:ext cx="1204310" cy="1038199"/>
          </a:xfrm>
          <a:prstGeom prst="triangle">
            <a:avLst>
              <a:gd fmla="val 50000" name="adj"/>
            </a:avLst>
          </a:prstGeom>
          <a:solidFill>
            <a:schemeClr val="dk1"/>
          </a:solidFill>
          <a:ln cap="rnd" cmpd="sng" w="381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sp>
        <p:nvSpPr>
          <p:cNvPr id="47" name="Google Shape;47;p6"/>
          <p:cNvSpPr/>
          <p:nvPr/>
        </p:nvSpPr>
        <p:spPr>
          <a:xfrm>
            <a:off x="13651864" y="3892275"/>
            <a:ext cx="1204310" cy="1038199"/>
          </a:xfrm>
          <a:prstGeom prst="triangle">
            <a:avLst>
              <a:gd fmla="val 50000" name="adj"/>
            </a:avLst>
          </a:prstGeom>
          <a:solidFill>
            <a:schemeClr val="dk1"/>
          </a:solidFill>
          <a:ln cap="rnd" cmpd="sng" w="381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sp>
        <p:nvSpPr>
          <p:cNvPr id="48" name="Google Shape;48;p6"/>
          <p:cNvSpPr/>
          <p:nvPr/>
        </p:nvSpPr>
        <p:spPr>
          <a:xfrm rot="3600000">
            <a:off x="11696922" y="3070992"/>
            <a:ext cx="1204310" cy="1038199"/>
          </a:xfrm>
          <a:prstGeom prst="triangle">
            <a:avLst>
              <a:gd fmla="val 50000" name="adj"/>
            </a:avLst>
          </a:prstGeom>
          <a:solidFill>
            <a:schemeClr val="dk1"/>
          </a:solidFill>
          <a:ln cap="rnd" cmpd="sng" w="381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sp>
        <p:nvSpPr>
          <p:cNvPr id="49" name="Google Shape;49;p6"/>
          <p:cNvSpPr/>
          <p:nvPr/>
        </p:nvSpPr>
        <p:spPr>
          <a:xfrm>
            <a:off x="14856173" y="3890148"/>
            <a:ext cx="1204310" cy="1038199"/>
          </a:xfrm>
          <a:prstGeom prst="triangle">
            <a:avLst>
              <a:gd fmla="val 50000" name="adj"/>
            </a:avLst>
          </a:prstGeom>
          <a:solidFill>
            <a:schemeClr val="dk1"/>
          </a:solidFill>
          <a:ln cap="rnd" cmpd="sng" w="381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sp>
        <p:nvSpPr>
          <p:cNvPr id="50" name="Google Shape;50;p6"/>
          <p:cNvSpPr/>
          <p:nvPr/>
        </p:nvSpPr>
        <p:spPr>
          <a:xfrm rot="3600000">
            <a:off x="14402493" y="3632479"/>
            <a:ext cx="1204310" cy="1038199"/>
          </a:xfrm>
          <a:prstGeom prst="triangle">
            <a:avLst>
              <a:gd fmla="val 50000" name="adj"/>
            </a:avLst>
          </a:prstGeom>
          <a:solidFill>
            <a:schemeClr val="dk1"/>
          </a:solidFill>
          <a:ln cap="rnd" cmpd="sng" w="381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sp>
        <p:nvSpPr>
          <p:cNvPr id="51" name="Google Shape;51;p6"/>
          <p:cNvSpPr/>
          <p:nvPr/>
        </p:nvSpPr>
        <p:spPr>
          <a:xfrm rot="3600000">
            <a:off x="8560549" y="7410438"/>
            <a:ext cx="1204310" cy="1038199"/>
          </a:xfrm>
          <a:prstGeom prst="triangle">
            <a:avLst>
              <a:gd fmla="val 50000" name="adj"/>
            </a:avLst>
          </a:prstGeom>
          <a:solidFill>
            <a:schemeClr val="dk1"/>
          </a:solidFill>
          <a:ln cap="rnd" cmpd="sng" w="381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sp>
        <p:nvSpPr>
          <p:cNvPr id="52" name="Google Shape;52;p6"/>
          <p:cNvSpPr/>
          <p:nvPr/>
        </p:nvSpPr>
        <p:spPr>
          <a:xfrm>
            <a:off x="9059356" y="6433774"/>
            <a:ext cx="1204310" cy="1038199"/>
          </a:xfrm>
          <a:prstGeom prst="triangle">
            <a:avLst>
              <a:gd fmla="val 50000" name="adj"/>
            </a:avLst>
          </a:prstGeom>
          <a:solidFill>
            <a:schemeClr val="dk1"/>
          </a:solidFill>
          <a:ln cap="rnd" cmpd="sng" w="381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sp>
        <p:nvSpPr>
          <p:cNvPr id="53" name="Google Shape;53;p6"/>
          <p:cNvSpPr/>
          <p:nvPr/>
        </p:nvSpPr>
        <p:spPr>
          <a:xfrm rot="3600000">
            <a:off x="10308795" y="6164354"/>
            <a:ext cx="1204310" cy="1038199"/>
          </a:xfrm>
          <a:prstGeom prst="triangle">
            <a:avLst>
              <a:gd fmla="val 50000" name="adj"/>
            </a:avLst>
          </a:prstGeom>
          <a:solidFill>
            <a:schemeClr val="dk1"/>
          </a:solidFill>
          <a:ln cap="rnd" cmpd="sng" w="381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sp>
        <p:nvSpPr>
          <p:cNvPr id="54" name="Google Shape;54;p6"/>
          <p:cNvSpPr/>
          <p:nvPr/>
        </p:nvSpPr>
        <p:spPr>
          <a:xfrm rot="3600000">
            <a:off x="10047128" y="7410437"/>
            <a:ext cx="1204310" cy="1038199"/>
          </a:xfrm>
          <a:prstGeom prst="triangle">
            <a:avLst>
              <a:gd fmla="val 50000" name="adj"/>
            </a:avLst>
          </a:prstGeom>
          <a:solidFill>
            <a:schemeClr val="dk1"/>
          </a:solidFill>
          <a:ln cap="rnd" cmpd="sng" w="381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sp>
        <p:nvSpPr>
          <p:cNvPr id="55" name="Google Shape;55;p6"/>
          <p:cNvSpPr/>
          <p:nvPr/>
        </p:nvSpPr>
        <p:spPr>
          <a:xfrm rot="3600000">
            <a:off x="13163069" y="7423652"/>
            <a:ext cx="1204310" cy="1038199"/>
          </a:xfrm>
          <a:prstGeom prst="triangle">
            <a:avLst>
              <a:gd fmla="val 50000" name="adj"/>
            </a:avLst>
          </a:prstGeom>
          <a:solidFill>
            <a:schemeClr val="dk1"/>
          </a:solidFill>
          <a:ln cap="rnd" cmpd="sng" w="381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sp>
        <p:nvSpPr>
          <p:cNvPr id="56" name="Google Shape;56;p6"/>
          <p:cNvSpPr/>
          <p:nvPr/>
        </p:nvSpPr>
        <p:spPr>
          <a:xfrm>
            <a:off x="12907754" y="6380409"/>
            <a:ext cx="1204310" cy="1038199"/>
          </a:xfrm>
          <a:prstGeom prst="triangle">
            <a:avLst>
              <a:gd fmla="val 50000" name="adj"/>
            </a:avLst>
          </a:prstGeom>
          <a:solidFill>
            <a:schemeClr val="dk1"/>
          </a:solidFill>
          <a:ln cap="rnd" cmpd="sng" w="381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sp>
        <p:nvSpPr>
          <p:cNvPr id="57" name="Google Shape;57;p6"/>
          <p:cNvSpPr/>
          <p:nvPr/>
        </p:nvSpPr>
        <p:spPr>
          <a:xfrm rot="3600000">
            <a:off x="14014658" y="6244619"/>
            <a:ext cx="1204310" cy="1038199"/>
          </a:xfrm>
          <a:prstGeom prst="triangle">
            <a:avLst>
              <a:gd fmla="val 50000" name="adj"/>
            </a:avLst>
          </a:prstGeom>
          <a:solidFill>
            <a:schemeClr val="dk1"/>
          </a:solidFill>
          <a:ln cap="rnd" cmpd="sng" w="381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sp>
        <p:nvSpPr>
          <p:cNvPr id="58" name="Google Shape;58;p6"/>
          <p:cNvSpPr/>
          <p:nvPr/>
        </p:nvSpPr>
        <p:spPr>
          <a:xfrm rot="3600000">
            <a:off x="15136327" y="6899509"/>
            <a:ext cx="1204310" cy="1038199"/>
          </a:xfrm>
          <a:prstGeom prst="triangle">
            <a:avLst>
              <a:gd fmla="val 50000" name="adj"/>
            </a:avLst>
          </a:prstGeom>
          <a:solidFill>
            <a:schemeClr val="dk1"/>
          </a:solidFill>
          <a:ln cap="rnd" cmpd="sng" w="381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sp>
        <p:nvSpPr>
          <p:cNvPr id="59" name="Google Shape;59;p6"/>
          <p:cNvSpPr/>
          <p:nvPr/>
        </p:nvSpPr>
        <p:spPr>
          <a:xfrm>
            <a:off x="14202953" y="7544750"/>
            <a:ext cx="1204310" cy="1038199"/>
          </a:xfrm>
          <a:prstGeom prst="triangle">
            <a:avLst>
              <a:gd fmla="val 50000" name="adj"/>
            </a:avLst>
          </a:prstGeom>
          <a:solidFill>
            <a:schemeClr val="dk1"/>
          </a:solidFill>
          <a:ln cap="rnd" cmpd="sng" w="381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sp>
        <p:nvSpPr>
          <p:cNvPr id="60" name="Google Shape;60;p6"/>
          <p:cNvSpPr/>
          <p:nvPr/>
        </p:nvSpPr>
        <p:spPr>
          <a:xfrm>
            <a:off x="2566803" y="2867601"/>
            <a:ext cx="4160805" cy="2997648"/>
          </a:xfrm>
          <a:prstGeom prst="wedgeRoundRectCallout">
            <a:avLst>
              <a:gd fmla="val -62726" name="adj1"/>
              <a:gd fmla="val -17150" name="adj2"/>
              <a:gd fmla="val 16667" name="adj3"/>
            </a:avLst>
          </a:prstGeom>
          <a:noFill/>
          <a:ln cap="flat" cmpd="sng" w="25400">
            <a:solidFill>
              <a:srgbClr val="005E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2800" u="none" cap="none" strike="noStrike">
                <a:solidFill>
                  <a:schemeClr val="dk2"/>
                </a:solidFill>
                <a:latin typeface="Montserrat"/>
                <a:ea typeface="Montserrat"/>
                <a:cs typeface="Montserrat"/>
                <a:sym typeface="Montserrat"/>
              </a:rPr>
              <a:t>With 2 triangles I can make a rhombus. With 3 triangles I can make an isosceles trapezium</a:t>
            </a:r>
            <a:endParaRPr/>
          </a:p>
        </p:txBody>
      </p:sp>
      <p:sp>
        <p:nvSpPr>
          <p:cNvPr id="61" name="Google Shape;61;p6"/>
          <p:cNvSpPr txBox="1"/>
          <p:nvPr/>
        </p:nvSpPr>
        <p:spPr>
          <a:xfrm>
            <a:off x="940135" y="6952873"/>
            <a:ext cx="7400988" cy="1428596"/>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b="0" i="0" lang="en-GB" sz="3500" u="none" cap="none" strike="noStrike">
                <a:solidFill>
                  <a:schemeClr val="dk2"/>
                </a:solidFill>
                <a:latin typeface="Montserrat"/>
                <a:ea typeface="Montserrat"/>
                <a:cs typeface="Montserrat"/>
                <a:sym typeface="Montserrat"/>
              </a:rPr>
              <a:t>What shapes can she make with 4 triangles? Or 5 triangles?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67" name="Google Shape;67;p7"/>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Connect</a:t>
            </a:r>
            <a:endParaRPr>
              <a:solidFill>
                <a:schemeClr val="dk2"/>
              </a:solidFill>
            </a:endParaRPr>
          </a:p>
        </p:txBody>
      </p:sp>
      <p:sp>
        <p:nvSpPr>
          <p:cNvPr id="68" name="Google Shape;68;p7"/>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69" name="Google Shape;69;p7"/>
          <p:cNvSpPr/>
          <p:nvPr/>
        </p:nvSpPr>
        <p:spPr>
          <a:xfrm>
            <a:off x="3286580" y="3515634"/>
            <a:ext cx="2602068" cy="2243164"/>
          </a:xfrm>
          <a:prstGeom prst="triangle">
            <a:avLst>
              <a:gd fmla="val 50000" name="adj"/>
            </a:avLst>
          </a:prstGeom>
          <a:solidFill>
            <a:schemeClr val="dk1"/>
          </a:solidFill>
          <a:ln cap="rnd" cmpd="sng" w="381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sp>
        <p:nvSpPr>
          <p:cNvPr id="70" name="Google Shape;70;p7"/>
          <p:cNvSpPr/>
          <p:nvPr/>
        </p:nvSpPr>
        <p:spPr>
          <a:xfrm rot="3600000">
            <a:off x="4908416" y="2949696"/>
            <a:ext cx="2602068" cy="2243164"/>
          </a:xfrm>
          <a:prstGeom prst="triangle">
            <a:avLst>
              <a:gd fmla="val 50000" name="adj"/>
            </a:avLst>
          </a:prstGeom>
          <a:solidFill>
            <a:schemeClr val="dk1"/>
          </a:solidFill>
          <a:ln cap="rnd" cmpd="sng" w="381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sp>
        <p:nvSpPr>
          <p:cNvPr id="71" name="Google Shape;71;p7"/>
          <p:cNvSpPr txBox="1"/>
          <p:nvPr/>
        </p:nvSpPr>
        <p:spPr>
          <a:xfrm>
            <a:off x="936800" y="1889948"/>
            <a:ext cx="14912800" cy="728405"/>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b="0" i="0" lang="en-GB" sz="3500" u="none" cap="none" strike="noStrike">
                <a:solidFill>
                  <a:schemeClr val="dk2"/>
                </a:solidFill>
                <a:latin typeface="Montserrat"/>
                <a:ea typeface="Montserrat"/>
                <a:cs typeface="Montserrat"/>
                <a:sym typeface="Montserrat"/>
              </a:rPr>
              <a:t>Let</a:t>
            </a:r>
            <a:r>
              <a:rPr lang="en-GB" sz="3500">
                <a:solidFill>
                  <a:schemeClr val="dk2"/>
                </a:solidFill>
                <a:latin typeface="Montserrat"/>
                <a:ea typeface="Montserrat"/>
                <a:cs typeface="Montserrat"/>
                <a:sym typeface="Montserrat"/>
              </a:rPr>
              <a:t>’</a:t>
            </a:r>
            <a:r>
              <a:rPr b="0" i="0" lang="en-GB" sz="3500" u="none" cap="none" strike="noStrike">
                <a:solidFill>
                  <a:schemeClr val="dk2"/>
                </a:solidFill>
                <a:latin typeface="Montserrat"/>
                <a:ea typeface="Montserrat"/>
                <a:cs typeface="Montserrat"/>
                <a:sym typeface="Montserrat"/>
              </a:rPr>
              <a:t>s work out the internal angles of this rhombus…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8"/>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77" name="Google Shape;77;p8"/>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Independent Task</a:t>
            </a:r>
            <a:endParaRPr>
              <a:solidFill>
                <a:schemeClr val="dk2"/>
              </a:solidFill>
            </a:endParaRPr>
          </a:p>
        </p:txBody>
      </p:sp>
      <p:sp>
        <p:nvSpPr>
          <p:cNvPr id="78" name="Google Shape;78;p8"/>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79" name="Google Shape;79;p8"/>
          <p:cNvSpPr/>
          <p:nvPr/>
        </p:nvSpPr>
        <p:spPr>
          <a:xfrm rot="5847489">
            <a:off x="2066775" y="4987005"/>
            <a:ext cx="2602068" cy="2243164"/>
          </a:xfrm>
          <a:prstGeom prst="triangle">
            <a:avLst>
              <a:gd fmla="val 50000" name="adj"/>
            </a:avLst>
          </a:prstGeom>
          <a:solidFill>
            <a:schemeClr val="dk1"/>
          </a:solidFill>
          <a:ln cap="rnd" cmpd="sng" w="381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sp>
        <p:nvSpPr>
          <p:cNvPr id="80" name="Google Shape;80;p8"/>
          <p:cNvSpPr/>
          <p:nvPr/>
        </p:nvSpPr>
        <p:spPr>
          <a:xfrm rot="-8523858">
            <a:off x="3517739" y="6838596"/>
            <a:ext cx="2602068" cy="2243164"/>
          </a:xfrm>
          <a:prstGeom prst="triangle">
            <a:avLst>
              <a:gd fmla="val 50000" name="adj"/>
            </a:avLst>
          </a:prstGeom>
          <a:solidFill>
            <a:schemeClr val="dk1"/>
          </a:solidFill>
          <a:ln cap="rnd" cmpd="sng" w="381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sp>
        <p:nvSpPr>
          <p:cNvPr id="81" name="Google Shape;81;p8"/>
          <p:cNvSpPr/>
          <p:nvPr/>
        </p:nvSpPr>
        <p:spPr>
          <a:xfrm>
            <a:off x="11971849" y="4373431"/>
            <a:ext cx="2602068" cy="2243164"/>
          </a:xfrm>
          <a:prstGeom prst="triangle">
            <a:avLst>
              <a:gd fmla="val 50000" name="adj"/>
            </a:avLst>
          </a:prstGeom>
          <a:solidFill>
            <a:schemeClr val="dk1"/>
          </a:solidFill>
          <a:ln cap="rnd" cmpd="sng" w="381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sp>
        <p:nvSpPr>
          <p:cNvPr id="82" name="Google Shape;82;p8"/>
          <p:cNvSpPr/>
          <p:nvPr/>
        </p:nvSpPr>
        <p:spPr>
          <a:xfrm rot="9447489">
            <a:off x="2399772" y="6688813"/>
            <a:ext cx="2602068" cy="2243164"/>
          </a:xfrm>
          <a:prstGeom prst="triangle">
            <a:avLst>
              <a:gd fmla="val 50000" name="adj"/>
            </a:avLst>
          </a:prstGeom>
          <a:solidFill>
            <a:schemeClr val="dk1"/>
          </a:solidFill>
          <a:ln cap="rnd" cmpd="sng" w="381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sp>
        <p:nvSpPr>
          <p:cNvPr id="83" name="Google Shape;83;p8"/>
          <p:cNvSpPr/>
          <p:nvPr/>
        </p:nvSpPr>
        <p:spPr>
          <a:xfrm>
            <a:off x="13272883" y="6616595"/>
            <a:ext cx="2602068" cy="2243164"/>
          </a:xfrm>
          <a:prstGeom prst="triangle">
            <a:avLst>
              <a:gd fmla="val 50000" name="adj"/>
            </a:avLst>
          </a:prstGeom>
          <a:solidFill>
            <a:schemeClr val="dk1"/>
          </a:solidFill>
          <a:ln cap="rnd" cmpd="sng" w="381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sp>
        <p:nvSpPr>
          <p:cNvPr id="84" name="Google Shape;84;p8"/>
          <p:cNvSpPr/>
          <p:nvPr/>
        </p:nvSpPr>
        <p:spPr>
          <a:xfrm>
            <a:off x="10670815" y="6616595"/>
            <a:ext cx="2602068" cy="2243164"/>
          </a:xfrm>
          <a:prstGeom prst="triangle">
            <a:avLst>
              <a:gd fmla="val 50000" name="adj"/>
            </a:avLst>
          </a:prstGeom>
          <a:solidFill>
            <a:schemeClr val="dk1"/>
          </a:solidFill>
          <a:ln cap="rnd" cmpd="sng" w="381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sp>
        <p:nvSpPr>
          <p:cNvPr id="85" name="Google Shape;85;p8"/>
          <p:cNvSpPr/>
          <p:nvPr/>
        </p:nvSpPr>
        <p:spPr>
          <a:xfrm rot="3600000">
            <a:off x="12292650" y="6060950"/>
            <a:ext cx="2602068" cy="2243164"/>
          </a:xfrm>
          <a:prstGeom prst="triangle">
            <a:avLst>
              <a:gd fmla="val 50000" name="adj"/>
            </a:avLst>
          </a:prstGeom>
          <a:solidFill>
            <a:schemeClr val="dk1"/>
          </a:solidFill>
          <a:ln cap="rnd" cmpd="sng" w="381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sp>
        <p:nvSpPr>
          <p:cNvPr id="86" name="Google Shape;86;p8"/>
          <p:cNvSpPr txBox="1"/>
          <p:nvPr/>
        </p:nvSpPr>
        <p:spPr>
          <a:xfrm>
            <a:off x="936800" y="1889948"/>
            <a:ext cx="14912800" cy="2128788"/>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b="0" i="0" lang="en-GB" sz="3500" u="none" cap="none" strike="noStrike">
                <a:solidFill>
                  <a:schemeClr val="dk2"/>
                </a:solidFill>
                <a:latin typeface="Montserrat"/>
                <a:ea typeface="Montserrat"/>
                <a:cs typeface="Montserrat"/>
                <a:sym typeface="Montserrat"/>
              </a:rPr>
              <a:t>Find all the angles in the triangles below. </a:t>
            </a:r>
            <a:br>
              <a:rPr b="0" i="0" lang="en-GB" sz="3500" u="none" cap="none" strike="noStrike">
                <a:solidFill>
                  <a:schemeClr val="dk2"/>
                </a:solidFill>
                <a:latin typeface="Montserrat"/>
                <a:ea typeface="Montserrat"/>
                <a:cs typeface="Montserrat"/>
                <a:sym typeface="Montserrat"/>
              </a:rPr>
            </a:br>
            <a:r>
              <a:rPr b="0" i="0" lang="en-GB" sz="3500" u="none" cap="none" strike="noStrike">
                <a:solidFill>
                  <a:schemeClr val="dk2"/>
                </a:solidFill>
                <a:latin typeface="Montserrat"/>
                <a:ea typeface="Montserrat"/>
                <a:cs typeface="Montserrat"/>
                <a:sym typeface="Montserrat"/>
              </a:rPr>
              <a:t>Comment on the total interior angles using the notation given (e.g: Quadrilateral ABCD has interior angles that sum to …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9"/>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92" name="Google Shape;92;p9"/>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Explore</a:t>
            </a:r>
            <a:endParaRPr>
              <a:solidFill>
                <a:schemeClr val="dk2"/>
              </a:solidFill>
            </a:endParaRPr>
          </a:p>
        </p:txBody>
      </p:sp>
      <p:sp>
        <p:nvSpPr>
          <p:cNvPr id="93" name="Google Shape;93;p9"/>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grpSp>
        <p:nvGrpSpPr>
          <p:cNvPr id="94" name="Google Shape;94;p9"/>
          <p:cNvGrpSpPr/>
          <p:nvPr/>
        </p:nvGrpSpPr>
        <p:grpSpPr>
          <a:xfrm rot="8939739">
            <a:off x="6658889" y="5166346"/>
            <a:ext cx="5528030" cy="4280320"/>
            <a:chOff x="2917265" y="2900336"/>
            <a:chExt cx="5845741" cy="4526321"/>
          </a:xfrm>
        </p:grpSpPr>
        <p:sp>
          <p:nvSpPr>
            <p:cNvPr id="95" name="Google Shape;95;p9"/>
            <p:cNvSpPr/>
            <p:nvPr/>
          </p:nvSpPr>
          <p:spPr>
            <a:xfrm>
              <a:off x="2917266" y="2900336"/>
              <a:ext cx="2602068" cy="2243164"/>
            </a:xfrm>
            <a:prstGeom prst="triangle">
              <a:avLst>
                <a:gd fmla="val 50000" name="adj"/>
              </a:avLst>
            </a:prstGeom>
            <a:solidFill>
              <a:schemeClr val="dk1"/>
            </a:solidFill>
            <a:ln cap="rnd" cmpd="sng" w="762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sp>
          <p:nvSpPr>
            <p:cNvPr id="96" name="Google Shape;96;p9"/>
            <p:cNvSpPr/>
            <p:nvPr/>
          </p:nvSpPr>
          <p:spPr>
            <a:xfrm>
              <a:off x="4218300" y="5143500"/>
              <a:ext cx="2602068" cy="2243164"/>
            </a:xfrm>
            <a:prstGeom prst="triangle">
              <a:avLst>
                <a:gd fmla="val 50000" name="adj"/>
              </a:avLst>
            </a:prstGeom>
            <a:solidFill>
              <a:schemeClr val="dk1"/>
            </a:solidFill>
            <a:ln cap="rnd" cmpd="sng" w="762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sp>
          <p:nvSpPr>
            <p:cNvPr id="97" name="Google Shape;97;p9"/>
            <p:cNvSpPr/>
            <p:nvPr/>
          </p:nvSpPr>
          <p:spPr>
            <a:xfrm rot="3600000">
              <a:off x="3238067" y="4587855"/>
              <a:ext cx="2602068" cy="2243164"/>
            </a:xfrm>
            <a:prstGeom prst="triangle">
              <a:avLst>
                <a:gd fmla="val 50000" name="adj"/>
              </a:avLst>
            </a:prstGeom>
            <a:solidFill>
              <a:schemeClr val="dk1"/>
            </a:solidFill>
            <a:ln cap="rnd" cmpd="sng" w="762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sp>
          <p:nvSpPr>
            <p:cNvPr id="98" name="Google Shape;98;p9"/>
            <p:cNvSpPr/>
            <p:nvPr/>
          </p:nvSpPr>
          <p:spPr>
            <a:xfrm rot="3600000">
              <a:off x="5840136" y="4617555"/>
              <a:ext cx="2602068" cy="2243164"/>
            </a:xfrm>
            <a:prstGeom prst="triangle">
              <a:avLst>
                <a:gd fmla="val 50000" name="adj"/>
              </a:avLst>
            </a:prstGeom>
            <a:solidFill>
              <a:schemeClr val="dk1"/>
            </a:solidFill>
            <a:ln cap="rnd" cmpd="sng" w="762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grpSp>
      <p:grpSp>
        <p:nvGrpSpPr>
          <p:cNvPr id="99" name="Google Shape;99;p9"/>
          <p:cNvGrpSpPr/>
          <p:nvPr/>
        </p:nvGrpSpPr>
        <p:grpSpPr>
          <a:xfrm rot="2042965">
            <a:off x="10878012" y="1784409"/>
            <a:ext cx="6758354" cy="6373484"/>
            <a:chOff x="8528481" y="1594419"/>
            <a:chExt cx="7754166" cy="7312588"/>
          </a:xfrm>
        </p:grpSpPr>
        <p:sp>
          <p:nvSpPr>
            <p:cNvPr id="100" name="Google Shape;100;p9"/>
            <p:cNvSpPr/>
            <p:nvPr/>
          </p:nvSpPr>
          <p:spPr>
            <a:xfrm>
              <a:off x="12763304" y="4028225"/>
              <a:ext cx="2823213" cy="2433807"/>
            </a:xfrm>
            <a:prstGeom prst="triangle">
              <a:avLst>
                <a:gd fmla="val 50000" name="adj"/>
              </a:avLst>
            </a:prstGeom>
            <a:solidFill>
              <a:schemeClr val="dk1"/>
            </a:solidFill>
            <a:ln cap="rnd" cmpd="sng" w="762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grpSp>
          <p:nvGrpSpPr>
            <p:cNvPr id="101" name="Google Shape;101;p9"/>
            <p:cNvGrpSpPr/>
            <p:nvPr/>
          </p:nvGrpSpPr>
          <p:grpSpPr>
            <a:xfrm>
              <a:off x="8528481" y="1594419"/>
              <a:ext cx="6342561" cy="4911006"/>
              <a:chOff x="2917265" y="2900336"/>
              <a:chExt cx="5845741" cy="4526321"/>
            </a:xfrm>
          </p:grpSpPr>
          <p:sp>
            <p:nvSpPr>
              <p:cNvPr id="102" name="Google Shape;102;p9"/>
              <p:cNvSpPr/>
              <p:nvPr/>
            </p:nvSpPr>
            <p:spPr>
              <a:xfrm>
                <a:off x="2917266" y="2900336"/>
                <a:ext cx="2602068" cy="2243164"/>
              </a:xfrm>
              <a:prstGeom prst="triangle">
                <a:avLst>
                  <a:gd fmla="val 50000" name="adj"/>
                </a:avLst>
              </a:prstGeom>
              <a:solidFill>
                <a:schemeClr val="dk1"/>
              </a:solidFill>
              <a:ln cap="rnd" cmpd="sng" w="762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sp>
            <p:nvSpPr>
              <p:cNvPr id="103" name="Google Shape;103;p9"/>
              <p:cNvSpPr/>
              <p:nvPr/>
            </p:nvSpPr>
            <p:spPr>
              <a:xfrm>
                <a:off x="4218300" y="5143500"/>
                <a:ext cx="2602068" cy="2243164"/>
              </a:xfrm>
              <a:prstGeom prst="triangle">
                <a:avLst>
                  <a:gd fmla="val 50000" name="adj"/>
                </a:avLst>
              </a:prstGeom>
              <a:solidFill>
                <a:schemeClr val="dk1"/>
              </a:solidFill>
              <a:ln cap="rnd" cmpd="sng" w="762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sp>
            <p:nvSpPr>
              <p:cNvPr id="104" name="Google Shape;104;p9"/>
              <p:cNvSpPr/>
              <p:nvPr/>
            </p:nvSpPr>
            <p:spPr>
              <a:xfrm rot="3600000">
                <a:off x="3238067" y="4587855"/>
                <a:ext cx="2602068" cy="2243164"/>
              </a:xfrm>
              <a:prstGeom prst="triangle">
                <a:avLst>
                  <a:gd fmla="val 50000" name="adj"/>
                </a:avLst>
              </a:prstGeom>
              <a:solidFill>
                <a:schemeClr val="dk1"/>
              </a:solidFill>
              <a:ln cap="rnd" cmpd="sng" w="762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sp>
            <p:nvSpPr>
              <p:cNvPr id="105" name="Google Shape;105;p9"/>
              <p:cNvSpPr/>
              <p:nvPr/>
            </p:nvSpPr>
            <p:spPr>
              <a:xfrm rot="3600000">
                <a:off x="5840136" y="4617555"/>
                <a:ext cx="2602068" cy="2243164"/>
              </a:xfrm>
              <a:prstGeom prst="triangle">
                <a:avLst>
                  <a:gd fmla="val 50000" name="adj"/>
                </a:avLst>
              </a:prstGeom>
              <a:solidFill>
                <a:schemeClr val="dk1"/>
              </a:solidFill>
              <a:ln cap="rnd" cmpd="sng" w="762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grpSp>
        <p:sp>
          <p:nvSpPr>
            <p:cNvPr id="106" name="Google Shape;106;p9"/>
            <p:cNvSpPr/>
            <p:nvPr/>
          </p:nvSpPr>
          <p:spPr>
            <a:xfrm rot="3600000">
              <a:off x="13111368" y="5859164"/>
              <a:ext cx="2823214" cy="2433807"/>
            </a:xfrm>
            <a:prstGeom prst="triangle">
              <a:avLst>
                <a:gd fmla="val 50000" name="adj"/>
              </a:avLst>
            </a:prstGeom>
            <a:solidFill>
              <a:schemeClr val="dk1"/>
            </a:solidFill>
            <a:ln cap="rnd" cmpd="sng" w="762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chemeClr val="dk2"/>
                </a:solidFill>
                <a:latin typeface="Montserrat"/>
                <a:ea typeface="Montserrat"/>
                <a:cs typeface="Montserrat"/>
                <a:sym typeface="Montserrat"/>
              </a:endParaRPr>
            </a:p>
          </p:txBody>
        </p:sp>
      </p:grpSp>
      <p:sp>
        <p:nvSpPr>
          <p:cNvPr id="107" name="Google Shape;107;p9"/>
          <p:cNvSpPr txBox="1"/>
          <p:nvPr/>
        </p:nvSpPr>
        <p:spPr>
          <a:xfrm>
            <a:off x="795049" y="1704550"/>
            <a:ext cx="10004282" cy="323454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b="0" i="0" lang="en-GB" sz="3200" u="none" cap="none" strike="noStrike">
                <a:solidFill>
                  <a:srgbClr val="000000"/>
                </a:solidFill>
                <a:latin typeface="Montserrat"/>
                <a:ea typeface="Montserrat"/>
                <a:cs typeface="Montserrat"/>
                <a:sym typeface="Montserrat"/>
              </a:rPr>
              <a:t>This equilateral hexagon and equilateral octagon have been built out of equilateral triangles. Find all the internal angles of these shapes. What other equilateral polygons can you make from equilateral triangles?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