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8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bf43153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8bf43153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d5f1e203a_0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8d5f1e203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d5f1e203a_0_7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8d5f1e203a_0_7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bcef6de6f_0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8bcef6de6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d5f1e203a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d5f1e203a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d5f1e203a_0_10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d5f1e203a_0_10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c09eabc6f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8c09eabc6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67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Char char="●"/>
            </a:pPr>
            <a:r>
              <a:rPr lang="en-GB" sz="600">
                <a:latin typeface="Montserrat"/>
                <a:ea typeface="Montserrat"/>
                <a:cs typeface="Montserrat"/>
                <a:sym typeface="Montserrat"/>
              </a:rPr>
              <a:t>Is the </a:t>
            </a:r>
            <a:r>
              <a:rPr b="1" lang="en-GB" sz="600">
                <a:latin typeface="Montserrat"/>
                <a:ea typeface="Montserrat"/>
                <a:cs typeface="Montserrat"/>
                <a:sym typeface="Montserrat"/>
              </a:rPr>
              <a:t>length of each bar</a:t>
            </a:r>
            <a:r>
              <a:rPr lang="en-GB" sz="600">
                <a:latin typeface="Montserrat"/>
                <a:ea typeface="Montserrat"/>
                <a:cs typeface="Montserrat"/>
                <a:sym typeface="Montserrat"/>
              </a:rPr>
              <a:t> equal to the number of each organism? 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indent="-2667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Char char="●"/>
            </a:pPr>
            <a:r>
              <a:rPr lang="en-GB" sz="600">
                <a:latin typeface="Montserrat"/>
                <a:ea typeface="Montserrat"/>
                <a:cs typeface="Montserrat"/>
                <a:sym typeface="Montserrat"/>
              </a:rPr>
              <a:t>Is there a </a:t>
            </a:r>
            <a:r>
              <a:rPr b="1" lang="en-GB" sz="600">
                <a:latin typeface="Montserrat"/>
                <a:ea typeface="Montserrat"/>
                <a:cs typeface="Montserrat"/>
                <a:sym typeface="Montserrat"/>
              </a:rPr>
              <a:t>key</a:t>
            </a:r>
            <a:r>
              <a:rPr lang="en-GB" sz="60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indent="-2667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Char char="●"/>
            </a:pPr>
            <a:r>
              <a:rPr lang="en-GB" sz="600">
                <a:latin typeface="Montserrat"/>
                <a:ea typeface="Montserrat"/>
                <a:cs typeface="Montserrat"/>
                <a:sym typeface="Montserrat"/>
              </a:rPr>
              <a:t>Is the </a:t>
            </a:r>
            <a:r>
              <a:rPr b="1" lang="en-GB" sz="600">
                <a:latin typeface="Montserrat"/>
                <a:ea typeface="Montserrat"/>
                <a:cs typeface="Montserrat"/>
                <a:sym typeface="Montserrat"/>
              </a:rPr>
              <a:t>height </a:t>
            </a:r>
            <a:r>
              <a:rPr lang="en-GB" sz="600">
                <a:latin typeface="Montserrat"/>
                <a:ea typeface="Montserrat"/>
                <a:cs typeface="Montserrat"/>
                <a:sym typeface="Montserrat"/>
              </a:rPr>
              <a:t>of each bar the same?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indent="-2667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Char char="●"/>
            </a:pPr>
            <a:r>
              <a:rPr lang="en-GB" sz="600">
                <a:latin typeface="Montserrat"/>
                <a:ea typeface="Montserrat"/>
                <a:cs typeface="Montserrat"/>
                <a:sym typeface="Montserrat"/>
              </a:rPr>
              <a:t>Do the bars all </a:t>
            </a:r>
            <a:r>
              <a:rPr b="1" lang="en-GB" sz="600">
                <a:latin typeface="Montserrat"/>
                <a:ea typeface="Montserrat"/>
                <a:cs typeface="Montserrat"/>
                <a:sym typeface="Montserrat"/>
              </a:rPr>
              <a:t>align in the centre</a:t>
            </a:r>
            <a:r>
              <a:rPr lang="en-GB" sz="60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indent="-2667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Char char="●"/>
            </a:pPr>
            <a:r>
              <a:rPr lang="en-GB" sz="600">
                <a:latin typeface="Montserrat"/>
                <a:ea typeface="Montserrat"/>
                <a:cs typeface="Montserrat"/>
                <a:sym typeface="Montserrat"/>
              </a:rPr>
              <a:t>Is the </a:t>
            </a:r>
            <a:r>
              <a:rPr b="1" lang="en-GB" sz="600">
                <a:latin typeface="Montserrat"/>
                <a:ea typeface="Montserrat"/>
                <a:cs typeface="Montserrat"/>
                <a:sym typeface="Montserrat"/>
              </a:rPr>
              <a:t>producer </a:t>
            </a:r>
            <a:r>
              <a:rPr lang="en-GB" sz="600">
                <a:latin typeface="Montserrat"/>
                <a:ea typeface="Montserrat"/>
                <a:cs typeface="Montserrat"/>
                <a:sym typeface="Montserrat"/>
              </a:rPr>
              <a:t>along the bottom?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indent="-2667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Char char="●"/>
            </a:pPr>
            <a:r>
              <a:rPr lang="en-GB" sz="600">
                <a:latin typeface="Montserrat"/>
                <a:ea typeface="Montserrat"/>
                <a:cs typeface="Montserrat"/>
                <a:sym typeface="Montserrat"/>
              </a:rPr>
              <a:t>Does the food chain work </a:t>
            </a:r>
            <a:r>
              <a:rPr b="1" lang="en-GB" sz="600">
                <a:latin typeface="Montserrat"/>
                <a:ea typeface="Montserrat"/>
                <a:cs typeface="Montserrat"/>
                <a:sym typeface="Montserrat"/>
              </a:rPr>
              <a:t>up the pyramid</a:t>
            </a:r>
            <a:r>
              <a:rPr lang="en-GB" sz="60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indent="-2667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Char char="●"/>
            </a:pPr>
            <a:r>
              <a:rPr lang="en-GB" sz="600">
                <a:latin typeface="Montserrat"/>
                <a:ea typeface="Montserrat"/>
                <a:cs typeface="Montserrat"/>
                <a:sym typeface="Montserrat"/>
              </a:rPr>
              <a:t>Have you added </a:t>
            </a:r>
            <a:r>
              <a:rPr b="1" lang="en-GB" sz="600">
                <a:latin typeface="Montserrat"/>
                <a:ea typeface="Montserrat"/>
                <a:cs typeface="Montserrat"/>
                <a:sym typeface="Montserrat"/>
              </a:rPr>
              <a:t>labels </a:t>
            </a:r>
            <a:r>
              <a:rPr lang="en-GB" sz="600">
                <a:latin typeface="Montserrat"/>
                <a:ea typeface="Montserrat"/>
                <a:cs typeface="Montserrat"/>
                <a:sym typeface="Montserrat"/>
              </a:rPr>
              <a:t>to the bars?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6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d5f1e203a_0_10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d5f1e203a_0_10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Ecological relationships and classification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Lesson 2 - Representing Food Chains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Biology - Key Stage 3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2" name="Google Shape;92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Miss Lewis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0" name="Google Shape;100;p16"/>
          <p:cNvCxnSpPr/>
          <p:nvPr/>
        </p:nvCxnSpPr>
        <p:spPr>
          <a:xfrm>
            <a:off x="6467056" y="1442393"/>
            <a:ext cx="1214400" cy="0"/>
          </a:xfrm>
          <a:prstGeom prst="straightConnector1">
            <a:avLst/>
          </a:prstGeom>
          <a:noFill/>
          <a:ln cap="flat" cmpd="sng" w="57150">
            <a:solidFill>
              <a:srgbClr val="002346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01" name="Google Shape;101;p16"/>
          <p:cNvCxnSpPr/>
          <p:nvPr/>
        </p:nvCxnSpPr>
        <p:spPr>
          <a:xfrm>
            <a:off x="10717563" y="1442393"/>
            <a:ext cx="1078800" cy="0"/>
          </a:xfrm>
          <a:prstGeom prst="straightConnector1">
            <a:avLst/>
          </a:prstGeom>
          <a:noFill/>
          <a:ln cap="flat" cmpd="sng" w="57150">
            <a:solidFill>
              <a:srgbClr val="002346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3811702" y="1140593"/>
            <a:ext cx="2274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Lettuce</a:t>
            </a:r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8062210" y="1140593"/>
            <a:ext cx="2274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Slug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2177117" y="1140593"/>
            <a:ext cx="2733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Hedgehog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 txBox="1"/>
          <p:nvPr>
            <p:ph type="title"/>
          </p:nvPr>
        </p:nvSpPr>
        <p:spPr>
          <a:xfrm>
            <a:off x="2960504" y="890057"/>
            <a:ext cx="9699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7200">
                <a:solidFill>
                  <a:schemeClr val="dk2"/>
                </a:solidFill>
              </a:rPr>
              <a:t>4</a:t>
            </a:r>
            <a:endParaRPr sz="7200">
              <a:solidFill>
                <a:schemeClr val="dk2"/>
              </a:solidFill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7927967" y="890057"/>
            <a:ext cx="9699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7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11837335" y="890057"/>
            <a:ext cx="9699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7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450" y="2368599"/>
            <a:ext cx="5927913" cy="601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-2434" r="-2950" t="0"/>
          <a:stretch/>
        </p:blipFill>
        <p:spPr>
          <a:xfrm>
            <a:off x="5979974" y="2368600"/>
            <a:ext cx="6246850" cy="601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b="0" l="-1142" r="0" t="0"/>
          <a:stretch/>
        </p:blipFill>
        <p:spPr>
          <a:xfrm>
            <a:off x="11990029" y="2368600"/>
            <a:ext cx="5995225" cy="60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295275" y="8517188"/>
            <a:ext cx="79020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SVG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450" y="2368599"/>
            <a:ext cx="5927913" cy="601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b="0" l="-2434" r="-2950" t="0"/>
          <a:stretch/>
        </p:blipFill>
        <p:spPr>
          <a:xfrm>
            <a:off x="5979974" y="2368600"/>
            <a:ext cx="6246850" cy="601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b="0" l="-1142" r="0" t="0"/>
          <a:stretch/>
        </p:blipFill>
        <p:spPr>
          <a:xfrm>
            <a:off x="11990029" y="2368600"/>
            <a:ext cx="5995225" cy="6011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7"/>
          <p:cNvCxnSpPr/>
          <p:nvPr/>
        </p:nvCxnSpPr>
        <p:spPr>
          <a:xfrm>
            <a:off x="7478168" y="1453828"/>
            <a:ext cx="1214400" cy="0"/>
          </a:xfrm>
          <a:prstGeom prst="straightConnector1">
            <a:avLst/>
          </a:prstGeom>
          <a:noFill/>
          <a:ln cap="flat" cmpd="sng" w="57150">
            <a:solidFill>
              <a:srgbClr val="002346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22" name="Google Shape;122;p17"/>
          <p:cNvCxnSpPr/>
          <p:nvPr/>
        </p:nvCxnSpPr>
        <p:spPr>
          <a:xfrm>
            <a:off x="12055426" y="1453828"/>
            <a:ext cx="1078800" cy="0"/>
          </a:xfrm>
          <a:prstGeom prst="straightConnector1">
            <a:avLst/>
          </a:prstGeom>
          <a:noFill/>
          <a:ln cap="flat" cmpd="sng" w="57150">
            <a:solidFill>
              <a:srgbClr val="002346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4352840" y="1075828"/>
            <a:ext cx="2733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Dandelions</a:t>
            </a:r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9770097" y="1075828"/>
            <a:ext cx="2274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Rabbits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13906955" y="1075828"/>
            <a:ext cx="2733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Fox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7"/>
          <p:cNvSpPr txBox="1"/>
          <p:nvPr>
            <p:ph type="title"/>
          </p:nvPr>
        </p:nvSpPr>
        <p:spPr>
          <a:xfrm>
            <a:off x="3096275" y="793825"/>
            <a:ext cx="12144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7200">
                <a:solidFill>
                  <a:schemeClr val="dk2"/>
                </a:solidFill>
              </a:rPr>
              <a:t>12</a:t>
            </a:r>
            <a:endParaRPr sz="7200">
              <a:solidFill>
                <a:schemeClr val="dk2"/>
              </a:solidFill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9163200" y="793825"/>
            <a:ext cx="6633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lang="en-GB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13454769" y="793828"/>
            <a:ext cx="9699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7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295275" y="8517188"/>
            <a:ext cx="79020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SVG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6" name="Google Shape;136;p18"/>
          <p:cNvCxnSpPr/>
          <p:nvPr/>
        </p:nvCxnSpPr>
        <p:spPr>
          <a:xfrm>
            <a:off x="5247616" y="1550050"/>
            <a:ext cx="1214400" cy="0"/>
          </a:xfrm>
          <a:prstGeom prst="straightConnector1">
            <a:avLst/>
          </a:prstGeom>
          <a:noFill/>
          <a:ln cap="flat" cmpd="sng" w="57150">
            <a:solidFill>
              <a:srgbClr val="002346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37" name="Google Shape;137;p18"/>
          <p:cNvCxnSpPr/>
          <p:nvPr/>
        </p:nvCxnSpPr>
        <p:spPr>
          <a:xfrm>
            <a:off x="8896141" y="1550050"/>
            <a:ext cx="1078800" cy="0"/>
          </a:xfrm>
          <a:prstGeom prst="straightConnector1">
            <a:avLst/>
          </a:prstGeom>
          <a:noFill/>
          <a:ln cap="flat" cmpd="sng" w="57150">
            <a:solidFill>
              <a:srgbClr val="002346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38" name="Google Shape;138;p18"/>
          <p:cNvSpPr txBox="1"/>
          <p:nvPr>
            <p:ph idx="1" type="body"/>
          </p:nvPr>
        </p:nvSpPr>
        <p:spPr>
          <a:xfrm>
            <a:off x="3063538" y="1248250"/>
            <a:ext cx="20847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Seaweed</a:t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6942463" y="1248250"/>
            <a:ext cx="1992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Limpet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10756064" y="1324450"/>
            <a:ext cx="1992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Starfish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8"/>
          <p:cNvSpPr txBox="1"/>
          <p:nvPr>
            <p:ph type="title"/>
          </p:nvPr>
        </p:nvSpPr>
        <p:spPr>
          <a:xfrm>
            <a:off x="2017665" y="966250"/>
            <a:ext cx="12144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7200">
                <a:solidFill>
                  <a:schemeClr val="dk2"/>
                </a:solidFill>
              </a:rPr>
              <a:t>12</a:t>
            </a:r>
            <a:endParaRPr sz="7200">
              <a:solidFill>
                <a:schemeClr val="dk2"/>
              </a:solidFill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6445888" y="966250"/>
            <a:ext cx="9276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lang="en-GB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13930742" y="890050"/>
            <a:ext cx="9699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7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14438539" y="1245250"/>
            <a:ext cx="1831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Seagull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5" name="Google Shape;145;p18"/>
          <p:cNvCxnSpPr/>
          <p:nvPr/>
        </p:nvCxnSpPr>
        <p:spPr>
          <a:xfrm>
            <a:off x="12644867" y="1550050"/>
            <a:ext cx="1078800" cy="0"/>
          </a:xfrm>
          <a:prstGeom prst="straightConnector1">
            <a:avLst/>
          </a:prstGeom>
          <a:noFill/>
          <a:ln cap="flat" cmpd="sng" w="57150">
            <a:solidFill>
              <a:srgbClr val="002346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46" name="Google Shape;146;p18"/>
          <p:cNvSpPr txBox="1"/>
          <p:nvPr/>
        </p:nvSpPr>
        <p:spPr>
          <a:xfrm>
            <a:off x="10035016" y="966250"/>
            <a:ext cx="9699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lang="en-GB" sz="7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pic>
        <p:nvPicPr>
          <p:cNvPr id="147" name="Google Shape;14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450" y="2368599"/>
            <a:ext cx="5927913" cy="601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 b="0" l="-2434" r="-2950" t="0"/>
          <a:stretch/>
        </p:blipFill>
        <p:spPr>
          <a:xfrm>
            <a:off x="5979974" y="2368600"/>
            <a:ext cx="6246850" cy="601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 b="0" l="-1142" r="0" t="0"/>
          <a:stretch/>
        </p:blipFill>
        <p:spPr>
          <a:xfrm>
            <a:off x="11990029" y="2368600"/>
            <a:ext cx="5995225" cy="601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295275" y="8517188"/>
            <a:ext cx="79020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SVG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6" name="Google Shape;15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175" y="762100"/>
            <a:ext cx="14023650" cy="83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 txBox="1"/>
          <p:nvPr/>
        </p:nvSpPr>
        <p:spPr>
          <a:xfrm>
            <a:off x="295275" y="8517188"/>
            <a:ext cx="79020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SVG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463" y="164775"/>
            <a:ext cx="7791667" cy="2199450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64" name="Google Shape;164;p20"/>
          <p:cNvCxnSpPr/>
          <p:nvPr/>
        </p:nvCxnSpPr>
        <p:spPr>
          <a:xfrm>
            <a:off x="6054063" y="2894950"/>
            <a:ext cx="1214400" cy="0"/>
          </a:xfrm>
          <a:prstGeom prst="straightConnector1">
            <a:avLst/>
          </a:prstGeom>
          <a:noFill/>
          <a:ln cap="flat" cmpd="sng" w="57150">
            <a:solidFill>
              <a:srgbClr val="002346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65" name="Google Shape;165;p20"/>
          <p:cNvCxnSpPr/>
          <p:nvPr/>
        </p:nvCxnSpPr>
        <p:spPr>
          <a:xfrm>
            <a:off x="9705101" y="2894950"/>
            <a:ext cx="1078800" cy="0"/>
          </a:xfrm>
          <a:prstGeom prst="straightConnector1">
            <a:avLst/>
          </a:prstGeom>
          <a:noFill/>
          <a:ln cap="flat" cmpd="sng" w="57150">
            <a:solidFill>
              <a:srgbClr val="002346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66" name="Google Shape;166;p20"/>
          <p:cNvSpPr txBox="1"/>
          <p:nvPr>
            <p:ph idx="2" type="body"/>
          </p:nvPr>
        </p:nvSpPr>
        <p:spPr>
          <a:xfrm>
            <a:off x="1679950" y="2516950"/>
            <a:ext cx="42303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Tiny green plants</a:t>
            </a:r>
            <a:endParaRPr sz="3500"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1000 kg</a:t>
            </a:r>
            <a:endParaRPr sz="3500"/>
          </a:p>
        </p:txBody>
      </p:sp>
      <p:sp>
        <p:nvSpPr>
          <p:cNvPr id="167" name="Google Shape;167;p20"/>
          <p:cNvSpPr txBox="1"/>
          <p:nvPr/>
        </p:nvSpPr>
        <p:spPr>
          <a:xfrm>
            <a:off x="7569288" y="2516950"/>
            <a:ext cx="1992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Shrimp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100 kg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10927714" y="2516950"/>
            <a:ext cx="1992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Cod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 kg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6497876" y="2387350"/>
            <a:ext cx="9276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14590939" y="2516950"/>
            <a:ext cx="1831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Seal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 kg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1" name="Google Shape;171;p20"/>
          <p:cNvCxnSpPr/>
          <p:nvPr/>
        </p:nvCxnSpPr>
        <p:spPr>
          <a:xfrm>
            <a:off x="13063526" y="2894950"/>
            <a:ext cx="1078800" cy="0"/>
          </a:xfrm>
          <a:prstGeom prst="straightConnector1">
            <a:avLst/>
          </a:prstGeom>
          <a:noFill/>
          <a:ln cap="flat" cmpd="sng" w="57150">
            <a:solidFill>
              <a:srgbClr val="002346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72" name="Google Shape;172;p20"/>
          <p:cNvSpPr txBox="1"/>
          <p:nvPr>
            <p:ph type="title"/>
          </p:nvPr>
        </p:nvSpPr>
        <p:spPr>
          <a:xfrm>
            <a:off x="917950" y="890050"/>
            <a:ext cx="16227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Draw the pyramid of biomass for the food chain below.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73" name="Google Shape;173;p20"/>
          <p:cNvPicPr preferRelativeResize="0"/>
          <p:nvPr/>
        </p:nvPicPr>
        <p:blipFill rotWithShape="1">
          <a:blip r:embed="rId3">
            <a:alphaModFix/>
          </a:blip>
          <a:srcRect b="0" l="0" r="0" t="40454"/>
          <a:stretch/>
        </p:blipFill>
        <p:spPr>
          <a:xfrm>
            <a:off x="2132175" y="4143375"/>
            <a:ext cx="14023650" cy="49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 rotWithShape="1">
          <a:blip r:embed="rId3">
            <a:alphaModFix/>
          </a:blip>
          <a:srcRect b="0" l="93385" r="0" t="40454"/>
          <a:stretch/>
        </p:blipFill>
        <p:spPr>
          <a:xfrm>
            <a:off x="16079625" y="4143375"/>
            <a:ext cx="927600" cy="49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 rotWithShape="1">
          <a:blip r:embed="rId3">
            <a:alphaModFix/>
          </a:blip>
          <a:srcRect b="0" l="93385" r="0" t="40454"/>
          <a:stretch/>
        </p:blipFill>
        <p:spPr>
          <a:xfrm>
            <a:off x="1341775" y="4143375"/>
            <a:ext cx="927600" cy="49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/>
          <p:nvPr/>
        </p:nvSpPr>
        <p:spPr>
          <a:xfrm>
            <a:off x="295275" y="8517188"/>
            <a:ext cx="79020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SVG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" name="Google Shape;182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Quick Fire Questions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3" name="Google Shape;183;p21"/>
          <p:cNvSpPr txBox="1"/>
          <p:nvPr>
            <p:ph idx="2" type="body"/>
          </p:nvPr>
        </p:nvSpPr>
        <p:spPr>
          <a:xfrm>
            <a:off x="542925" y="2622350"/>
            <a:ext cx="17287800" cy="61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AutoNum type="arabicPeriod"/>
            </a:pPr>
            <a:r>
              <a:rPr lang="en-GB" sz="3600">
                <a:solidFill>
                  <a:srgbClr val="222222"/>
                </a:solidFill>
              </a:rPr>
              <a:t>What is the length of each bar equal to? </a:t>
            </a:r>
            <a:endParaRPr b="1" sz="3600">
              <a:solidFill>
                <a:srgbClr val="222222"/>
              </a:solidFill>
            </a:endParaRPr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AutoNum type="arabicPeriod"/>
            </a:pPr>
            <a:r>
              <a:rPr lang="en-GB" sz="3600">
                <a:solidFill>
                  <a:srgbClr val="222222"/>
                </a:solidFill>
              </a:rPr>
              <a:t>What goes on the bottom of the pyramid? </a:t>
            </a:r>
            <a:endParaRPr b="1" sz="3600">
              <a:solidFill>
                <a:srgbClr val="222222"/>
              </a:solidFill>
            </a:endParaRPr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AutoNum type="arabicPeriod"/>
            </a:pPr>
            <a:r>
              <a:rPr lang="en-GB" sz="3600">
                <a:solidFill>
                  <a:srgbClr val="222222"/>
                </a:solidFill>
              </a:rPr>
              <a:t>What goes next? </a:t>
            </a:r>
            <a:endParaRPr b="1" sz="3600">
              <a:solidFill>
                <a:srgbClr val="222222"/>
              </a:solidFill>
            </a:endParaRPr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AutoNum type="arabicPeriod"/>
            </a:pPr>
            <a:r>
              <a:rPr lang="en-GB" sz="3600">
                <a:solidFill>
                  <a:srgbClr val="222222"/>
                </a:solidFill>
              </a:rPr>
              <a:t>Then?</a:t>
            </a:r>
            <a:endParaRPr b="1" sz="3600">
              <a:solidFill>
                <a:srgbClr val="222222"/>
              </a:solidFill>
            </a:endParaRPr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AutoNum type="arabicPeriod"/>
            </a:pPr>
            <a:r>
              <a:rPr lang="en-GB" sz="3600">
                <a:solidFill>
                  <a:srgbClr val="222222"/>
                </a:solidFill>
              </a:rPr>
              <a:t>What units are biomass measured in? </a:t>
            </a:r>
            <a:r>
              <a:rPr lang="en-GB" sz="3600">
                <a:solidFill>
                  <a:srgbClr val="222222"/>
                </a:solidFill>
              </a:rPr>
              <a:t>Kilograms</a:t>
            </a:r>
            <a:r>
              <a:rPr lang="en-GB" sz="3600">
                <a:solidFill>
                  <a:srgbClr val="222222"/>
                </a:solidFill>
              </a:rPr>
              <a:t>, metres or Newtons?</a:t>
            </a:r>
            <a:endParaRPr sz="3600">
              <a:solidFill>
                <a:srgbClr val="222222"/>
              </a:solidFill>
            </a:endParaRPr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AutoNum type="arabicPeriod"/>
            </a:pPr>
            <a:r>
              <a:rPr lang="en-GB" sz="3600">
                <a:solidFill>
                  <a:srgbClr val="222222"/>
                </a:solidFill>
              </a:rPr>
              <a:t>How are the bars aligned? </a:t>
            </a:r>
            <a:endParaRPr b="1" sz="3600">
              <a:solidFill>
                <a:srgbClr val="222222"/>
              </a:solidFill>
            </a:endParaRPr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AutoNum type="arabicPeriod"/>
            </a:pPr>
            <a:r>
              <a:rPr lang="en-GB" sz="3600">
                <a:solidFill>
                  <a:srgbClr val="222222"/>
                </a:solidFill>
              </a:rPr>
              <a:t>What must you add to the pyramid at the end? </a:t>
            </a:r>
            <a:endParaRPr b="1" sz="36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000">
                <a:latin typeface="Montserrat"/>
                <a:ea typeface="Montserrat"/>
                <a:cs typeface="Montserrat"/>
                <a:sym typeface="Montserrat"/>
              </a:rPr>
              <a:t>Well done!</a:t>
            </a:r>
            <a:endParaRPr b="1" i="0" sz="6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500">
                <a:latin typeface="Montserrat"/>
                <a:ea typeface="Montserrat"/>
                <a:cs typeface="Montserrat"/>
                <a:sym typeface="Montserrat"/>
              </a:rPr>
              <a:t>Now complete the exit quiz.</a:t>
            </a:r>
            <a:endParaRPr b="1" i="0"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