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3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5143500" cx="9144000"/>
  <p:notesSz cx="6858000" cy="9144000"/>
  <p:embeddedFontLst>
    <p:embeddedFont>
      <p:font typeface="Montserrat SemiBold"/>
      <p:regular r:id="rId9"/>
      <p:bold r:id="rId10"/>
      <p:italic r:id="rId11"/>
      <p:boldItalic r:id="rId12"/>
    </p:embeddedFont>
    <p:embeddedFont>
      <p:font typeface="Montserrat"/>
      <p:regular r:id="rId13"/>
      <p:bold r:id="rId14"/>
      <p:italic r:id="rId15"/>
      <p:boldItalic r:id="rId16"/>
    </p:embeddedFont>
    <p:embeddedFont>
      <p:font typeface="Montserrat Medium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Italic.fntdata"/><Relationship Id="rId11" Type="http://schemas.openxmlformats.org/officeDocument/2006/relationships/font" Target="fonts/MontserratSemiBold-italic.fntdata"/><Relationship Id="rId10" Type="http://schemas.openxmlformats.org/officeDocument/2006/relationships/font" Target="fonts/MontserratSemiBold-bold.fntdata"/><Relationship Id="rId13" Type="http://schemas.openxmlformats.org/officeDocument/2006/relationships/font" Target="fonts/Montserrat-regular.fntdata"/><Relationship Id="rId12" Type="http://schemas.openxmlformats.org/officeDocument/2006/relationships/font" Target="fonts/MontserratSemiBold-bold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regular.fntdata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MontserratMedium-regular.fntdata"/><Relationship Id="rId16" Type="http://schemas.openxmlformats.org/officeDocument/2006/relationships/font" Target="fonts/Montserrat-boldItalic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italic.fntdata"/><Relationship Id="rId6" Type="http://schemas.openxmlformats.org/officeDocument/2006/relationships/slide" Target="slides/slide2.xml"/><Relationship Id="rId18" Type="http://schemas.openxmlformats.org/officeDocument/2006/relationships/font" Target="fonts/MontserratMedium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ga00ce3dc5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" name="Google Shape;30;ga00ce3dc5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8" name="Google Shape;3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4" name="Google Shape;8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1" name="Google Shape;9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i="0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marR="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marR="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b="0" i="0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idx="4294967295" type="ctrTitle"/>
          </p:nvPr>
        </p:nvSpPr>
        <p:spPr>
          <a:xfrm>
            <a:off x="458975" y="1438150"/>
            <a:ext cx="65031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GB" sz="3000">
                <a:solidFill>
                  <a:schemeClr val="dk2"/>
                </a:solidFill>
              </a:rPr>
              <a:t>Know the Cardinal Compass and the Three Rules of Bearings</a:t>
            </a:r>
            <a:endParaRPr sz="30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sz="30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chemeClr val="dk2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4B3241"/>
              </a:solidFill>
            </a:endParaRPr>
          </a:p>
        </p:txBody>
      </p:sp>
      <p:sp>
        <p:nvSpPr>
          <p:cNvPr id="33" name="Google Shape;33;p7"/>
          <p:cNvSpPr txBox="1"/>
          <p:nvPr>
            <p:ph idx="4294967295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Maths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34" name="Google Shape;34;p7"/>
          <p:cNvSpPr txBox="1"/>
          <p:nvPr>
            <p:ph idx="4294967295" type="subTitle"/>
          </p:nvPr>
        </p:nvSpPr>
        <p:spPr>
          <a:xfrm>
            <a:off x="458975" y="3736738"/>
            <a:ext cx="7539000" cy="6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Teacher name</a:t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800">
              <a:solidFill>
                <a:srgbClr val="4B3241"/>
              </a:solidFill>
            </a:endParaRPr>
          </a:p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/>
        </p:nvSpPr>
        <p:spPr>
          <a:xfrm>
            <a:off x="468400" y="924805"/>
            <a:ext cx="4103600" cy="396095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3429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AutoNum type="arabicPeriod"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Complete the compass.</a:t>
            </a:r>
            <a:endParaRPr/>
          </a:p>
          <a:p>
            <a:pPr indent="-241300" lvl="0" marL="3429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41300" lvl="0" marL="3429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04800" lvl="0" marL="3429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Montserrat"/>
              <a:buNone/>
            </a:pPr>
            <a:r>
              <a:t/>
            </a:r>
            <a:endParaRPr b="0" i="0" sz="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41300" lvl="0" marL="3429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41300" lvl="0" marL="3429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41300" lvl="0" marL="3429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AutoNum type="arabicPeriod"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Is each statement  true or false?</a:t>
            </a:r>
            <a:endParaRPr/>
          </a:p>
          <a:p>
            <a:pPr indent="-461599" lvl="1" marL="899999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Arial"/>
              <a:buChar char="•"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Bearings are measured                                                                   anti-clockwise from north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Arial"/>
              <a:buChar char="•"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	Bearings are recorded using 	three digits</a:t>
            </a:r>
            <a:endParaRPr/>
          </a:p>
        </p:txBody>
      </p:sp>
      <p:sp>
        <p:nvSpPr>
          <p:cNvPr id="41" name="Google Shape;41;p8"/>
          <p:cNvSpPr txBox="1"/>
          <p:nvPr>
            <p:ph type="title"/>
          </p:nvPr>
        </p:nvSpPr>
        <p:spPr>
          <a:xfrm>
            <a:off x="458974" y="446400"/>
            <a:ext cx="807030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Cardinal compass and the three rules of bearings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42" name="Google Shape;42;p8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3" name="Google Shape;43;p8"/>
          <p:cNvSpPr txBox="1"/>
          <p:nvPr/>
        </p:nvSpPr>
        <p:spPr>
          <a:xfrm>
            <a:off x="524269" y="4883776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b="0" i="0" lang="en-GB" sz="800" u="none" cap="none" strike="noStrike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‹#›</a:t>
            </a:fld>
            <a:endParaRPr b="0" i="0" sz="800" u="none" cap="none" strike="noStrike"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4" name="Google Shape;44;p8"/>
          <p:cNvSpPr txBox="1"/>
          <p:nvPr/>
        </p:nvSpPr>
        <p:spPr>
          <a:xfrm>
            <a:off x="4733925" y="857033"/>
            <a:ext cx="4133450" cy="396095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3. In each diagram, what is the bearing of B from A?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 a)					b) 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                  c) 	     				</a:t>
            </a:r>
            <a:endParaRPr/>
          </a:p>
        </p:txBody>
      </p:sp>
      <p:cxnSp>
        <p:nvCxnSpPr>
          <p:cNvPr id="45" name="Google Shape;45;p8"/>
          <p:cNvCxnSpPr/>
          <p:nvPr/>
        </p:nvCxnSpPr>
        <p:spPr>
          <a:xfrm rot="10800000">
            <a:off x="2486322" y="1517770"/>
            <a:ext cx="0" cy="984143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triangle"/>
            <a:tailEnd len="med" w="med" type="triangle"/>
          </a:ln>
        </p:spPr>
      </p:cxnSp>
      <p:cxnSp>
        <p:nvCxnSpPr>
          <p:cNvPr id="46" name="Google Shape;46;p8"/>
          <p:cNvCxnSpPr/>
          <p:nvPr/>
        </p:nvCxnSpPr>
        <p:spPr>
          <a:xfrm rot="10800000">
            <a:off x="2141995" y="1700362"/>
            <a:ext cx="677644" cy="62214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triangle"/>
            <a:tailEnd len="med" w="med" type="triangle"/>
          </a:ln>
        </p:spPr>
      </p:cxnSp>
      <p:cxnSp>
        <p:nvCxnSpPr>
          <p:cNvPr id="47" name="Google Shape;47;p8"/>
          <p:cNvCxnSpPr/>
          <p:nvPr/>
        </p:nvCxnSpPr>
        <p:spPr>
          <a:xfrm flipH="1" rot="10800000">
            <a:off x="1963237" y="2009842"/>
            <a:ext cx="1061671" cy="1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triangle"/>
            <a:tailEnd len="med" w="med" type="triangle"/>
          </a:ln>
        </p:spPr>
      </p:cxnSp>
      <p:cxnSp>
        <p:nvCxnSpPr>
          <p:cNvPr id="48" name="Google Shape;48;p8"/>
          <p:cNvCxnSpPr/>
          <p:nvPr/>
        </p:nvCxnSpPr>
        <p:spPr>
          <a:xfrm flipH="1" rot="10800000">
            <a:off x="2150039" y="1688245"/>
            <a:ext cx="660174" cy="649961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triangle"/>
            <a:tailEnd len="med" w="med" type="triangle"/>
          </a:ln>
        </p:spPr>
      </p:cxnSp>
      <p:sp>
        <p:nvSpPr>
          <p:cNvPr id="49" name="Google Shape;49;p8"/>
          <p:cNvSpPr txBox="1"/>
          <p:nvPr/>
        </p:nvSpPr>
        <p:spPr>
          <a:xfrm>
            <a:off x="2347426" y="1279981"/>
            <a:ext cx="277791" cy="215444"/>
          </a:xfrm>
          <a:prstGeom prst="rect">
            <a:avLst/>
          </a:prstGeom>
          <a:noFill/>
          <a:ln cap="flat" cmpd="sng" w="9525">
            <a:solidFill>
              <a:srgbClr val="4344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N</a:t>
            </a:r>
            <a:endParaRPr/>
          </a:p>
        </p:txBody>
      </p:sp>
      <p:sp>
        <p:nvSpPr>
          <p:cNvPr id="50" name="Google Shape;50;p8"/>
          <p:cNvSpPr txBox="1"/>
          <p:nvPr/>
        </p:nvSpPr>
        <p:spPr>
          <a:xfrm>
            <a:off x="2337896" y="2525967"/>
            <a:ext cx="277791" cy="215444"/>
          </a:xfrm>
          <a:prstGeom prst="rect">
            <a:avLst/>
          </a:prstGeom>
          <a:noFill/>
          <a:ln cap="flat" cmpd="sng" w="9525">
            <a:solidFill>
              <a:srgbClr val="4344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1" name="Google Shape;51;p8"/>
          <p:cNvSpPr txBox="1"/>
          <p:nvPr/>
        </p:nvSpPr>
        <p:spPr>
          <a:xfrm>
            <a:off x="1649109" y="1902119"/>
            <a:ext cx="277791" cy="215444"/>
          </a:xfrm>
          <a:prstGeom prst="rect">
            <a:avLst/>
          </a:prstGeom>
          <a:noFill/>
          <a:ln cap="flat" cmpd="sng" w="9525">
            <a:solidFill>
              <a:srgbClr val="4344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2" name="Google Shape;52;p8"/>
          <p:cNvSpPr txBox="1"/>
          <p:nvPr/>
        </p:nvSpPr>
        <p:spPr>
          <a:xfrm>
            <a:off x="2842688" y="1517770"/>
            <a:ext cx="277791" cy="215444"/>
          </a:xfrm>
          <a:prstGeom prst="rect">
            <a:avLst/>
          </a:prstGeom>
          <a:noFill/>
          <a:ln cap="flat" cmpd="sng" w="9525">
            <a:solidFill>
              <a:srgbClr val="4344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3" name="Google Shape;53;p8"/>
          <p:cNvSpPr txBox="1"/>
          <p:nvPr/>
        </p:nvSpPr>
        <p:spPr>
          <a:xfrm>
            <a:off x="3061236" y="1902119"/>
            <a:ext cx="277791" cy="215444"/>
          </a:xfrm>
          <a:prstGeom prst="rect">
            <a:avLst/>
          </a:prstGeom>
          <a:noFill/>
          <a:ln cap="flat" cmpd="sng" w="9525">
            <a:solidFill>
              <a:srgbClr val="4344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4" name="Google Shape;54;p8"/>
          <p:cNvSpPr txBox="1"/>
          <p:nvPr/>
        </p:nvSpPr>
        <p:spPr>
          <a:xfrm>
            <a:off x="2818257" y="2332078"/>
            <a:ext cx="328239" cy="215444"/>
          </a:xfrm>
          <a:prstGeom prst="rect">
            <a:avLst/>
          </a:prstGeom>
          <a:noFill/>
          <a:ln cap="flat" cmpd="sng" w="9525">
            <a:solidFill>
              <a:srgbClr val="4344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SE</a:t>
            </a:r>
            <a:endParaRPr/>
          </a:p>
        </p:txBody>
      </p:sp>
      <p:sp>
        <p:nvSpPr>
          <p:cNvPr id="55" name="Google Shape;55;p8"/>
          <p:cNvSpPr txBox="1"/>
          <p:nvPr/>
        </p:nvSpPr>
        <p:spPr>
          <a:xfrm>
            <a:off x="1824341" y="1441580"/>
            <a:ext cx="277791" cy="215444"/>
          </a:xfrm>
          <a:prstGeom prst="rect">
            <a:avLst/>
          </a:prstGeom>
          <a:noFill/>
          <a:ln cap="flat" cmpd="sng" w="9525">
            <a:solidFill>
              <a:srgbClr val="4344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                          </a:t>
            </a:r>
            <a:endParaRPr/>
          </a:p>
        </p:txBody>
      </p:sp>
      <p:sp>
        <p:nvSpPr>
          <p:cNvPr id="56" name="Google Shape;56;p8"/>
          <p:cNvSpPr txBox="1"/>
          <p:nvPr/>
        </p:nvSpPr>
        <p:spPr>
          <a:xfrm>
            <a:off x="1826620" y="2327414"/>
            <a:ext cx="277791" cy="215444"/>
          </a:xfrm>
          <a:prstGeom prst="rect">
            <a:avLst/>
          </a:prstGeom>
          <a:noFill/>
          <a:ln cap="flat" cmpd="sng" w="9525">
            <a:solidFill>
              <a:srgbClr val="4344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57" name="Google Shape;57;p8"/>
          <p:cNvGrpSpPr/>
          <p:nvPr/>
        </p:nvGrpSpPr>
        <p:grpSpPr>
          <a:xfrm>
            <a:off x="4979031" y="1757558"/>
            <a:ext cx="1558449" cy="1079951"/>
            <a:chOff x="4919436" y="1340744"/>
            <a:chExt cx="1558449" cy="1079951"/>
          </a:xfrm>
        </p:grpSpPr>
        <p:cxnSp>
          <p:nvCxnSpPr>
            <p:cNvPr id="58" name="Google Shape;58;p8"/>
            <p:cNvCxnSpPr/>
            <p:nvPr/>
          </p:nvCxnSpPr>
          <p:spPr>
            <a:xfrm rot="10800000">
              <a:off x="5133564" y="1385152"/>
              <a:ext cx="4233" cy="888999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59" name="Google Shape;59;p8"/>
            <p:cNvCxnSpPr/>
            <p:nvPr/>
          </p:nvCxnSpPr>
          <p:spPr>
            <a:xfrm flipH="1" rot="10800000">
              <a:off x="5147808" y="1864077"/>
              <a:ext cx="1120156" cy="411765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60" name="Google Shape;60;p8"/>
            <p:cNvSpPr/>
            <p:nvPr/>
          </p:nvSpPr>
          <p:spPr>
            <a:xfrm>
              <a:off x="4990115" y="2038118"/>
              <a:ext cx="427167" cy="382577"/>
            </a:xfrm>
            <a:prstGeom prst="arc">
              <a:avLst>
                <a:gd fmla="val 14994354" name="adj1"/>
                <a:gd fmla="val 20783979" name="adj2"/>
              </a:avLst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" name="Google Shape;61;p8"/>
            <p:cNvSpPr txBox="1"/>
            <p:nvPr/>
          </p:nvSpPr>
          <p:spPr>
            <a:xfrm>
              <a:off x="6219651" y="1721861"/>
              <a:ext cx="258234" cy="26161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1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B</a:t>
              </a:r>
              <a:endParaRPr/>
            </a:p>
          </p:txBody>
        </p:sp>
        <p:sp>
          <p:nvSpPr>
            <p:cNvPr id="62" name="Google Shape;62;p8"/>
            <p:cNvSpPr txBox="1"/>
            <p:nvPr/>
          </p:nvSpPr>
          <p:spPr>
            <a:xfrm>
              <a:off x="4919436" y="2128116"/>
              <a:ext cx="268926" cy="26161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1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A</a:t>
              </a:r>
              <a:endParaRPr/>
            </a:p>
          </p:txBody>
        </p:sp>
        <p:sp>
          <p:nvSpPr>
            <p:cNvPr id="63" name="Google Shape;63;p8"/>
            <p:cNvSpPr txBox="1"/>
            <p:nvPr/>
          </p:nvSpPr>
          <p:spPr>
            <a:xfrm>
              <a:off x="5080534" y="2034919"/>
              <a:ext cx="473957" cy="2308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9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70</a:t>
              </a:r>
              <a:r>
                <a:rPr b="0" i="0" lang="en-GB" sz="900" u="none" cap="none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° </a:t>
              </a:r>
              <a:endParaRPr b="0" i="0" sz="9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64" name="Google Shape;64;p8"/>
            <p:cNvSpPr txBox="1"/>
            <p:nvPr/>
          </p:nvSpPr>
          <p:spPr>
            <a:xfrm>
              <a:off x="5099849" y="1340744"/>
              <a:ext cx="497846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2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N</a:t>
              </a:r>
              <a:endParaRPr/>
            </a:p>
          </p:txBody>
        </p:sp>
      </p:grpSp>
      <p:grpSp>
        <p:nvGrpSpPr>
          <p:cNvPr id="65" name="Google Shape;65;p8"/>
          <p:cNvGrpSpPr/>
          <p:nvPr/>
        </p:nvGrpSpPr>
        <p:grpSpPr>
          <a:xfrm>
            <a:off x="7103123" y="1549302"/>
            <a:ext cx="1842686" cy="1526929"/>
            <a:chOff x="7080646" y="1255277"/>
            <a:chExt cx="1842686" cy="1526929"/>
          </a:xfrm>
        </p:grpSpPr>
        <p:cxnSp>
          <p:nvCxnSpPr>
            <p:cNvPr id="66" name="Google Shape;66;p8"/>
            <p:cNvCxnSpPr/>
            <p:nvPr/>
          </p:nvCxnSpPr>
          <p:spPr>
            <a:xfrm rot="10800000">
              <a:off x="8283893" y="1299685"/>
              <a:ext cx="4234" cy="8890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67" name="Google Shape;67;p8"/>
            <p:cNvCxnSpPr/>
            <p:nvPr/>
          </p:nvCxnSpPr>
          <p:spPr>
            <a:xfrm flipH="1">
              <a:off x="7346857" y="2188684"/>
              <a:ext cx="945502" cy="239819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68" name="Google Shape;68;p8"/>
            <p:cNvSpPr txBox="1"/>
            <p:nvPr/>
          </p:nvSpPr>
          <p:spPr>
            <a:xfrm>
              <a:off x="8240867" y="2027988"/>
              <a:ext cx="258234" cy="26161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1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A</a:t>
              </a:r>
              <a:endParaRPr/>
            </a:p>
          </p:txBody>
        </p:sp>
        <p:sp>
          <p:nvSpPr>
            <p:cNvPr id="69" name="Google Shape;69;p8"/>
            <p:cNvSpPr txBox="1"/>
            <p:nvPr/>
          </p:nvSpPr>
          <p:spPr>
            <a:xfrm>
              <a:off x="7080646" y="2311886"/>
              <a:ext cx="268926" cy="26161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1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B</a:t>
              </a:r>
              <a:endParaRPr/>
            </a:p>
          </p:txBody>
        </p:sp>
        <p:sp>
          <p:nvSpPr>
            <p:cNvPr id="70" name="Google Shape;70;p8"/>
            <p:cNvSpPr txBox="1"/>
            <p:nvPr/>
          </p:nvSpPr>
          <p:spPr>
            <a:xfrm>
              <a:off x="7955806" y="1992920"/>
              <a:ext cx="473957" cy="2308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9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100</a:t>
              </a:r>
              <a:r>
                <a:rPr b="0" i="0" lang="en-GB" sz="900" u="none" cap="none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° </a:t>
              </a:r>
              <a:endParaRPr b="0" i="0" sz="9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71" name="Google Shape;71;p8"/>
            <p:cNvSpPr txBox="1"/>
            <p:nvPr/>
          </p:nvSpPr>
          <p:spPr>
            <a:xfrm>
              <a:off x="8250178" y="1255277"/>
              <a:ext cx="497846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2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N</a:t>
              </a: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-5677759">
              <a:off x="7973524" y="1832397"/>
              <a:ext cx="914400" cy="914400"/>
            </a:xfrm>
            <a:prstGeom prst="arc">
              <a:avLst>
                <a:gd fmla="val 16597590" name="adj1"/>
                <a:gd fmla="val 20730638" name="adj2"/>
              </a:avLst>
            </a:prstGeom>
            <a:noFill/>
            <a:ln cap="flat" cmpd="sng" w="9525">
              <a:solidFill>
                <a:srgbClr val="43444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3" name="Google Shape;73;p8"/>
          <p:cNvGrpSpPr/>
          <p:nvPr/>
        </p:nvGrpSpPr>
        <p:grpSpPr>
          <a:xfrm>
            <a:off x="5592462" y="2900396"/>
            <a:ext cx="1649516" cy="1523352"/>
            <a:chOff x="5654454" y="2853902"/>
            <a:chExt cx="1649516" cy="1523352"/>
          </a:xfrm>
        </p:grpSpPr>
        <p:cxnSp>
          <p:nvCxnSpPr>
            <p:cNvPr id="74" name="Google Shape;74;p8"/>
            <p:cNvCxnSpPr/>
            <p:nvPr/>
          </p:nvCxnSpPr>
          <p:spPr>
            <a:xfrm rot="10800000">
              <a:off x="6683350" y="2978235"/>
              <a:ext cx="0" cy="524849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75" name="Google Shape;75;p8"/>
            <p:cNvCxnSpPr/>
            <p:nvPr/>
          </p:nvCxnSpPr>
          <p:spPr>
            <a:xfrm flipH="1">
              <a:off x="5870231" y="3503083"/>
              <a:ext cx="817351" cy="670893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76" name="Google Shape;76;p8"/>
            <p:cNvSpPr txBox="1"/>
            <p:nvPr/>
          </p:nvSpPr>
          <p:spPr>
            <a:xfrm>
              <a:off x="6636090" y="3342387"/>
              <a:ext cx="258234" cy="26161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1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A</a:t>
              </a:r>
              <a:endParaRPr/>
            </a:p>
          </p:txBody>
        </p:sp>
        <p:sp>
          <p:nvSpPr>
            <p:cNvPr id="77" name="Google Shape;77;p8"/>
            <p:cNvSpPr txBox="1"/>
            <p:nvPr/>
          </p:nvSpPr>
          <p:spPr>
            <a:xfrm>
              <a:off x="5654454" y="4096605"/>
              <a:ext cx="268926" cy="26161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1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B</a:t>
              </a:r>
              <a:endParaRPr/>
            </a:p>
          </p:txBody>
        </p:sp>
        <p:sp>
          <p:nvSpPr>
            <p:cNvPr id="78" name="Google Shape;78;p8"/>
            <p:cNvSpPr txBox="1"/>
            <p:nvPr/>
          </p:nvSpPr>
          <p:spPr>
            <a:xfrm>
              <a:off x="6390785" y="3606412"/>
              <a:ext cx="473957" cy="2308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9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40</a:t>
              </a:r>
              <a:r>
                <a:rPr b="0" i="0" lang="en-GB" sz="900" u="none" cap="none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° </a:t>
              </a:r>
              <a:endParaRPr b="0" i="0" sz="9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cxnSp>
          <p:nvCxnSpPr>
            <p:cNvPr id="79" name="Google Shape;79;p8"/>
            <p:cNvCxnSpPr/>
            <p:nvPr/>
          </p:nvCxnSpPr>
          <p:spPr>
            <a:xfrm flipH="1">
              <a:off x="6685251" y="3503083"/>
              <a:ext cx="496" cy="874172"/>
            </a:xfrm>
            <a:prstGeom prst="straightConnector1">
              <a:avLst/>
            </a:prstGeom>
            <a:noFill/>
            <a:ln cap="flat" cmpd="sng" w="9525">
              <a:solidFill>
                <a:srgbClr val="434443"/>
              </a:solidFill>
              <a:prstDash val="dash"/>
              <a:round/>
              <a:headEnd len="sm" w="sm" type="none"/>
              <a:tailEnd len="sm" w="sm" type="none"/>
            </a:ln>
          </p:spPr>
        </p:cxnSp>
        <p:sp>
          <p:nvSpPr>
            <p:cNvPr id="80" name="Google Shape;80;p8"/>
            <p:cNvSpPr/>
            <p:nvPr/>
          </p:nvSpPr>
          <p:spPr>
            <a:xfrm rot="9837132">
              <a:off x="6280999" y="2962474"/>
              <a:ext cx="914400" cy="914400"/>
            </a:xfrm>
            <a:prstGeom prst="arc">
              <a:avLst>
                <a:gd fmla="val 17606466" name="adj1"/>
                <a:gd fmla="val 19941104" name="adj2"/>
              </a:avLst>
            </a:prstGeom>
            <a:noFill/>
            <a:ln cap="flat" cmpd="sng" w="9525">
              <a:solidFill>
                <a:srgbClr val="43444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81" name="Google Shape;81;p8"/>
          <p:cNvSpPr txBox="1"/>
          <p:nvPr/>
        </p:nvSpPr>
        <p:spPr>
          <a:xfrm>
            <a:off x="6610791" y="2958094"/>
            <a:ext cx="497846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N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9"/>
          <p:cNvSpPr txBox="1"/>
          <p:nvPr/>
        </p:nvSpPr>
        <p:spPr>
          <a:xfrm>
            <a:off x="457200" y="1431700"/>
            <a:ext cx="6224100" cy="19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Answers</a:t>
            </a:r>
            <a:endParaRPr b="0" i="0" sz="3000" u="none" cap="none" strike="noStrike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87" name="Google Shape;87;p9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88" name="Google Shape;88;p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solidFill>
                  <a:schemeClr val="dk1"/>
                </a:solidFill>
              </a:rPr>
              <a:t>‹#›</a:t>
            </a:fld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0"/>
          <p:cNvSpPr txBox="1"/>
          <p:nvPr/>
        </p:nvSpPr>
        <p:spPr>
          <a:xfrm>
            <a:off x="468400" y="924805"/>
            <a:ext cx="4103600" cy="396095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3429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AutoNum type="arabicPeriod"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Complete the compass.</a:t>
            </a:r>
            <a:endParaRPr/>
          </a:p>
          <a:p>
            <a:pPr indent="-241300" lvl="0" marL="3429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41300" lvl="0" marL="3429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04800" lvl="0" marL="3429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Montserrat"/>
              <a:buNone/>
            </a:pPr>
            <a:r>
              <a:t/>
            </a:r>
            <a:endParaRPr b="0" i="0" sz="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41300" lvl="0" marL="3429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41300" lvl="0" marL="3429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41300" lvl="0" marL="3429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AutoNum type="arabicPeriod"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Is each statement  true or false?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Arial"/>
              <a:buChar char="•"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	Bearings are measured anti-	clockwise from north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Arial"/>
              <a:buChar char="•"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	Bearings are recorded using 	three digits</a:t>
            </a:r>
            <a:endParaRPr/>
          </a:p>
        </p:txBody>
      </p:sp>
      <p:sp>
        <p:nvSpPr>
          <p:cNvPr id="94" name="Google Shape;94;p10"/>
          <p:cNvSpPr txBox="1"/>
          <p:nvPr>
            <p:ph type="title"/>
          </p:nvPr>
        </p:nvSpPr>
        <p:spPr>
          <a:xfrm>
            <a:off x="458974" y="446400"/>
            <a:ext cx="807030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Cardinal compass and the three rules of bearings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95" name="Google Shape;95;p10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96" name="Google Shape;96;p10"/>
          <p:cNvSpPr txBox="1"/>
          <p:nvPr/>
        </p:nvSpPr>
        <p:spPr>
          <a:xfrm>
            <a:off x="524269" y="4883776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b="0" i="0" lang="en-GB" sz="800" u="none" cap="none" strike="noStrike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‹#›</a:t>
            </a:fld>
            <a:endParaRPr b="0" i="0" sz="800" u="none" cap="none" strike="noStrike"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97" name="Google Shape;97;p10"/>
          <p:cNvSpPr txBox="1"/>
          <p:nvPr/>
        </p:nvSpPr>
        <p:spPr>
          <a:xfrm>
            <a:off x="4733925" y="857033"/>
            <a:ext cx="4133450" cy="396095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3. In each diagram, what is the bearing of B from A?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 a)					b) 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                  c) 	     				</a:t>
            </a:r>
            <a:endParaRPr/>
          </a:p>
        </p:txBody>
      </p:sp>
      <p:cxnSp>
        <p:nvCxnSpPr>
          <p:cNvPr id="98" name="Google Shape;98;p10"/>
          <p:cNvCxnSpPr/>
          <p:nvPr/>
        </p:nvCxnSpPr>
        <p:spPr>
          <a:xfrm rot="10800000">
            <a:off x="2486322" y="1517770"/>
            <a:ext cx="0" cy="984143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triangle"/>
            <a:tailEnd len="med" w="med" type="triangle"/>
          </a:ln>
        </p:spPr>
      </p:cxnSp>
      <p:cxnSp>
        <p:nvCxnSpPr>
          <p:cNvPr id="99" name="Google Shape;99;p10"/>
          <p:cNvCxnSpPr/>
          <p:nvPr/>
        </p:nvCxnSpPr>
        <p:spPr>
          <a:xfrm rot="10800000">
            <a:off x="2141995" y="1700362"/>
            <a:ext cx="677644" cy="62214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triangle"/>
            <a:tailEnd len="med" w="med" type="triangle"/>
          </a:ln>
        </p:spPr>
      </p:cxnSp>
      <p:cxnSp>
        <p:nvCxnSpPr>
          <p:cNvPr id="100" name="Google Shape;100;p10"/>
          <p:cNvCxnSpPr/>
          <p:nvPr/>
        </p:nvCxnSpPr>
        <p:spPr>
          <a:xfrm flipH="1" rot="10800000">
            <a:off x="1963237" y="2009842"/>
            <a:ext cx="1061671" cy="1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triangle"/>
            <a:tailEnd len="med" w="med" type="triangle"/>
          </a:ln>
        </p:spPr>
      </p:cxnSp>
      <p:cxnSp>
        <p:nvCxnSpPr>
          <p:cNvPr id="101" name="Google Shape;101;p10"/>
          <p:cNvCxnSpPr/>
          <p:nvPr/>
        </p:nvCxnSpPr>
        <p:spPr>
          <a:xfrm flipH="1" rot="10800000">
            <a:off x="2150039" y="1688245"/>
            <a:ext cx="660174" cy="649961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triangle"/>
            <a:tailEnd len="med" w="med" type="triangle"/>
          </a:ln>
        </p:spPr>
      </p:cxnSp>
      <p:sp>
        <p:nvSpPr>
          <p:cNvPr id="102" name="Google Shape;102;p10"/>
          <p:cNvSpPr txBox="1"/>
          <p:nvPr/>
        </p:nvSpPr>
        <p:spPr>
          <a:xfrm>
            <a:off x="2347426" y="1279981"/>
            <a:ext cx="277791" cy="215444"/>
          </a:xfrm>
          <a:prstGeom prst="rect">
            <a:avLst/>
          </a:prstGeom>
          <a:noFill/>
          <a:ln cap="flat" cmpd="sng" w="9525">
            <a:solidFill>
              <a:srgbClr val="4344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N</a:t>
            </a:r>
            <a:endParaRPr/>
          </a:p>
        </p:txBody>
      </p:sp>
      <p:sp>
        <p:nvSpPr>
          <p:cNvPr id="103" name="Google Shape;103;p10"/>
          <p:cNvSpPr txBox="1"/>
          <p:nvPr/>
        </p:nvSpPr>
        <p:spPr>
          <a:xfrm>
            <a:off x="2337896" y="2525967"/>
            <a:ext cx="277791" cy="215444"/>
          </a:xfrm>
          <a:prstGeom prst="rect">
            <a:avLst/>
          </a:prstGeom>
          <a:noFill/>
          <a:ln cap="flat" cmpd="sng" w="9525">
            <a:solidFill>
              <a:srgbClr val="4344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4" name="Google Shape;104;p10"/>
          <p:cNvSpPr txBox="1"/>
          <p:nvPr/>
        </p:nvSpPr>
        <p:spPr>
          <a:xfrm>
            <a:off x="1649109" y="1902119"/>
            <a:ext cx="277791" cy="215444"/>
          </a:xfrm>
          <a:prstGeom prst="rect">
            <a:avLst/>
          </a:prstGeom>
          <a:noFill/>
          <a:ln cap="flat" cmpd="sng" w="9525">
            <a:solidFill>
              <a:srgbClr val="4344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5" name="Google Shape;105;p10"/>
          <p:cNvSpPr txBox="1"/>
          <p:nvPr/>
        </p:nvSpPr>
        <p:spPr>
          <a:xfrm>
            <a:off x="2842688" y="1517770"/>
            <a:ext cx="277791" cy="215444"/>
          </a:xfrm>
          <a:prstGeom prst="rect">
            <a:avLst/>
          </a:prstGeom>
          <a:noFill/>
          <a:ln cap="flat" cmpd="sng" w="9525">
            <a:solidFill>
              <a:srgbClr val="4344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6" name="Google Shape;106;p10"/>
          <p:cNvSpPr txBox="1"/>
          <p:nvPr/>
        </p:nvSpPr>
        <p:spPr>
          <a:xfrm>
            <a:off x="3061236" y="1902119"/>
            <a:ext cx="277791" cy="215444"/>
          </a:xfrm>
          <a:prstGeom prst="rect">
            <a:avLst/>
          </a:prstGeom>
          <a:noFill/>
          <a:ln cap="flat" cmpd="sng" w="9525">
            <a:solidFill>
              <a:srgbClr val="4344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7" name="Google Shape;107;p10"/>
          <p:cNvSpPr txBox="1"/>
          <p:nvPr/>
        </p:nvSpPr>
        <p:spPr>
          <a:xfrm>
            <a:off x="2818257" y="2332078"/>
            <a:ext cx="328239" cy="215444"/>
          </a:xfrm>
          <a:prstGeom prst="rect">
            <a:avLst/>
          </a:prstGeom>
          <a:noFill/>
          <a:ln cap="flat" cmpd="sng" w="9525">
            <a:solidFill>
              <a:srgbClr val="4344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SE</a:t>
            </a:r>
            <a:endParaRPr/>
          </a:p>
        </p:txBody>
      </p:sp>
      <p:sp>
        <p:nvSpPr>
          <p:cNvPr id="108" name="Google Shape;108;p10"/>
          <p:cNvSpPr txBox="1"/>
          <p:nvPr/>
        </p:nvSpPr>
        <p:spPr>
          <a:xfrm>
            <a:off x="1824341" y="1441580"/>
            <a:ext cx="277791" cy="215444"/>
          </a:xfrm>
          <a:prstGeom prst="rect">
            <a:avLst/>
          </a:prstGeom>
          <a:noFill/>
          <a:ln cap="flat" cmpd="sng" w="9525">
            <a:solidFill>
              <a:srgbClr val="4344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                          </a:t>
            </a:r>
            <a:endParaRPr/>
          </a:p>
        </p:txBody>
      </p:sp>
      <p:sp>
        <p:nvSpPr>
          <p:cNvPr id="109" name="Google Shape;109;p10"/>
          <p:cNvSpPr txBox="1"/>
          <p:nvPr/>
        </p:nvSpPr>
        <p:spPr>
          <a:xfrm>
            <a:off x="1826620" y="2327414"/>
            <a:ext cx="277791" cy="215444"/>
          </a:xfrm>
          <a:prstGeom prst="rect">
            <a:avLst/>
          </a:prstGeom>
          <a:noFill/>
          <a:ln cap="flat" cmpd="sng" w="9525">
            <a:solidFill>
              <a:srgbClr val="4344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110" name="Google Shape;110;p10"/>
          <p:cNvGrpSpPr/>
          <p:nvPr/>
        </p:nvGrpSpPr>
        <p:grpSpPr>
          <a:xfrm>
            <a:off x="4979031" y="1757558"/>
            <a:ext cx="1558449" cy="1079951"/>
            <a:chOff x="4919436" y="1340744"/>
            <a:chExt cx="1558449" cy="1079951"/>
          </a:xfrm>
        </p:grpSpPr>
        <p:cxnSp>
          <p:nvCxnSpPr>
            <p:cNvPr id="111" name="Google Shape;111;p10"/>
            <p:cNvCxnSpPr/>
            <p:nvPr/>
          </p:nvCxnSpPr>
          <p:spPr>
            <a:xfrm rot="10800000">
              <a:off x="5133564" y="1385152"/>
              <a:ext cx="4233" cy="888999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112" name="Google Shape;112;p10"/>
            <p:cNvCxnSpPr/>
            <p:nvPr/>
          </p:nvCxnSpPr>
          <p:spPr>
            <a:xfrm flipH="1" rot="10800000">
              <a:off x="5147808" y="1864077"/>
              <a:ext cx="1120156" cy="411765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13" name="Google Shape;113;p10"/>
            <p:cNvSpPr/>
            <p:nvPr/>
          </p:nvSpPr>
          <p:spPr>
            <a:xfrm>
              <a:off x="4990115" y="2038118"/>
              <a:ext cx="427167" cy="382577"/>
            </a:xfrm>
            <a:prstGeom prst="arc">
              <a:avLst>
                <a:gd fmla="val 14994354" name="adj1"/>
                <a:gd fmla="val 20783979" name="adj2"/>
              </a:avLst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" name="Google Shape;114;p10"/>
            <p:cNvSpPr txBox="1"/>
            <p:nvPr/>
          </p:nvSpPr>
          <p:spPr>
            <a:xfrm>
              <a:off x="6219651" y="1721861"/>
              <a:ext cx="258234" cy="26161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1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B</a:t>
              </a:r>
              <a:endParaRPr/>
            </a:p>
          </p:txBody>
        </p:sp>
        <p:sp>
          <p:nvSpPr>
            <p:cNvPr id="115" name="Google Shape;115;p10"/>
            <p:cNvSpPr txBox="1"/>
            <p:nvPr/>
          </p:nvSpPr>
          <p:spPr>
            <a:xfrm>
              <a:off x="4919436" y="2128116"/>
              <a:ext cx="268926" cy="26161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1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A</a:t>
              </a:r>
              <a:endParaRPr/>
            </a:p>
          </p:txBody>
        </p:sp>
        <p:sp>
          <p:nvSpPr>
            <p:cNvPr id="116" name="Google Shape;116;p10"/>
            <p:cNvSpPr txBox="1"/>
            <p:nvPr/>
          </p:nvSpPr>
          <p:spPr>
            <a:xfrm>
              <a:off x="5080534" y="2034919"/>
              <a:ext cx="473957" cy="2308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9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70</a:t>
              </a:r>
              <a:r>
                <a:rPr b="0" i="0" lang="en-GB" sz="900" u="none" cap="none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° </a:t>
              </a:r>
              <a:endParaRPr b="0" i="0" sz="9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17" name="Google Shape;117;p10"/>
            <p:cNvSpPr txBox="1"/>
            <p:nvPr/>
          </p:nvSpPr>
          <p:spPr>
            <a:xfrm>
              <a:off x="5099849" y="1340744"/>
              <a:ext cx="497846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2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N</a:t>
              </a:r>
              <a:endParaRPr/>
            </a:p>
          </p:txBody>
        </p:sp>
      </p:grpSp>
      <p:grpSp>
        <p:nvGrpSpPr>
          <p:cNvPr id="118" name="Google Shape;118;p10"/>
          <p:cNvGrpSpPr/>
          <p:nvPr/>
        </p:nvGrpSpPr>
        <p:grpSpPr>
          <a:xfrm>
            <a:off x="7103123" y="1549302"/>
            <a:ext cx="1842686" cy="1526929"/>
            <a:chOff x="7080646" y="1255277"/>
            <a:chExt cx="1842686" cy="1526929"/>
          </a:xfrm>
        </p:grpSpPr>
        <p:cxnSp>
          <p:nvCxnSpPr>
            <p:cNvPr id="119" name="Google Shape;119;p10"/>
            <p:cNvCxnSpPr/>
            <p:nvPr/>
          </p:nvCxnSpPr>
          <p:spPr>
            <a:xfrm rot="10800000">
              <a:off x="8283893" y="1299685"/>
              <a:ext cx="4234" cy="8890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120" name="Google Shape;120;p10"/>
            <p:cNvCxnSpPr/>
            <p:nvPr/>
          </p:nvCxnSpPr>
          <p:spPr>
            <a:xfrm flipH="1">
              <a:off x="7346857" y="2188684"/>
              <a:ext cx="945502" cy="239819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21" name="Google Shape;121;p10"/>
            <p:cNvSpPr txBox="1"/>
            <p:nvPr/>
          </p:nvSpPr>
          <p:spPr>
            <a:xfrm>
              <a:off x="8240867" y="2027988"/>
              <a:ext cx="258234" cy="26161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1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A</a:t>
              </a:r>
              <a:endParaRPr/>
            </a:p>
          </p:txBody>
        </p:sp>
        <p:sp>
          <p:nvSpPr>
            <p:cNvPr id="122" name="Google Shape;122;p10"/>
            <p:cNvSpPr txBox="1"/>
            <p:nvPr/>
          </p:nvSpPr>
          <p:spPr>
            <a:xfrm>
              <a:off x="7080646" y="2311886"/>
              <a:ext cx="268926" cy="26161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1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B</a:t>
              </a:r>
              <a:endParaRPr/>
            </a:p>
          </p:txBody>
        </p:sp>
        <p:sp>
          <p:nvSpPr>
            <p:cNvPr id="123" name="Google Shape;123;p10"/>
            <p:cNvSpPr txBox="1"/>
            <p:nvPr/>
          </p:nvSpPr>
          <p:spPr>
            <a:xfrm>
              <a:off x="7955806" y="1992920"/>
              <a:ext cx="473957" cy="2308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9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100</a:t>
              </a:r>
              <a:r>
                <a:rPr b="0" i="0" lang="en-GB" sz="900" u="none" cap="none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° </a:t>
              </a:r>
              <a:endParaRPr b="0" i="0" sz="9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24" name="Google Shape;124;p10"/>
            <p:cNvSpPr txBox="1"/>
            <p:nvPr/>
          </p:nvSpPr>
          <p:spPr>
            <a:xfrm>
              <a:off x="8250178" y="1255277"/>
              <a:ext cx="497846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2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N</a:t>
              </a:r>
              <a:endParaRPr/>
            </a:p>
          </p:txBody>
        </p:sp>
        <p:sp>
          <p:nvSpPr>
            <p:cNvPr id="125" name="Google Shape;125;p10"/>
            <p:cNvSpPr/>
            <p:nvPr/>
          </p:nvSpPr>
          <p:spPr>
            <a:xfrm rot="-5677759">
              <a:off x="7973524" y="1832397"/>
              <a:ext cx="914400" cy="914400"/>
            </a:xfrm>
            <a:prstGeom prst="arc">
              <a:avLst>
                <a:gd fmla="val 16597590" name="adj1"/>
                <a:gd fmla="val 20730638" name="adj2"/>
              </a:avLst>
            </a:prstGeom>
            <a:noFill/>
            <a:ln cap="flat" cmpd="sng" w="9525">
              <a:solidFill>
                <a:srgbClr val="43444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6" name="Google Shape;126;p10"/>
          <p:cNvGrpSpPr/>
          <p:nvPr/>
        </p:nvGrpSpPr>
        <p:grpSpPr>
          <a:xfrm>
            <a:off x="5592462" y="2900396"/>
            <a:ext cx="1649516" cy="1523352"/>
            <a:chOff x="5654454" y="2853902"/>
            <a:chExt cx="1649516" cy="1523352"/>
          </a:xfrm>
        </p:grpSpPr>
        <p:cxnSp>
          <p:nvCxnSpPr>
            <p:cNvPr id="127" name="Google Shape;127;p10"/>
            <p:cNvCxnSpPr/>
            <p:nvPr/>
          </p:nvCxnSpPr>
          <p:spPr>
            <a:xfrm rot="10800000">
              <a:off x="6683350" y="2978235"/>
              <a:ext cx="0" cy="524849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128" name="Google Shape;128;p10"/>
            <p:cNvCxnSpPr/>
            <p:nvPr/>
          </p:nvCxnSpPr>
          <p:spPr>
            <a:xfrm flipH="1">
              <a:off x="5870231" y="3503083"/>
              <a:ext cx="817351" cy="670893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29" name="Google Shape;129;p10"/>
            <p:cNvSpPr txBox="1"/>
            <p:nvPr/>
          </p:nvSpPr>
          <p:spPr>
            <a:xfrm>
              <a:off x="6636090" y="3342387"/>
              <a:ext cx="258234" cy="26161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1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A</a:t>
              </a:r>
              <a:endParaRPr/>
            </a:p>
          </p:txBody>
        </p:sp>
        <p:sp>
          <p:nvSpPr>
            <p:cNvPr id="130" name="Google Shape;130;p10"/>
            <p:cNvSpPr txBox="1"/>
            <p:nvPr/>
          </p:nvSpPr>
          <p:spPr>
            <a:xfrm>
              <a:off x="5654454" y="4096605"/>
              <a:ext cx="268926" cy="26161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1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B</a:t>
              </a:r>
              <a:endParaRPr/>
            </a:p>
          </p:txBody>
        </p:sp>
        <p:sp>
          <p:nvSpPr>
            <p:cNvPr id="131" name="Google Shape;131;p10"/>
            <p:cNvSpPr txBox="1"/>
            <p:nvPr/>
          </p:nvSpPr>
          <p:spPr>
            <a:xfrm>
              <a:off x="6390785" y="3606412"/>
              <a:ext cx="473957" cy="2308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9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40</a:t>
              </a:r>
              <a:r>
                <a:rPr b="0" i="0" lang="en-GB" sz="900" u="none" cap="none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° </a:t>
              </a:r>
              <a:endParaRPr b="0" i="0" sz="9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cxnSp>
          <p:nvCxnSpPr>
            <p:cNvPr id="132" name="Google Shape;132;p10"/>
            <p:cNvCxnSpPr/>
            <p:nvPr/>
          </p:nvCxnSpPr>
          <p:spPr>
            <a:xfrm flipH="1">
              <a:off x="6685251" y="3503083"/>
              <a:ext cx="496" cy="874172"/>
            </a:xfrm>
            <a:prstGeom prst="straightConnector1">
              <a:avLst/>
            </a:prstGeom>
            <a:noFill/>
            <a:ln cap="flat" cmpd="sng" w="9525">
              <a:solidFill>
                <a:srgbClr val="434443"/>
              </a:solidFill>
              <a:prstDash val="dash"/>
              <a:round/>
              <a:headEnd len="sm" w="sm" type="none"/>
              <a:tailEnd len="sm" w="sm" type="none"/>
            </a:ln>
          </p:spPr>
        </p:cxnSp>
        <p:sp>
          <p:nvSpPr>
            <p:cNvPr id="133" name="Google Shape;133;p10"/>
            <p:cNvSpPr/>
            <p:nvPr/>
          </p:nvSpPr>
          <p:spPr>
            <a:xfrm rot="9837132">
              <a:off x="6280999" y="2962474"/>
              <a:ext cx="914400" cy="914400"/>
            </a:xfrm>
            <a:prstGeom prst="arc">
              <a:avLst>
                <a:gd fmla="val 17606466" name="adj1"/>
                <a:gd fmla="val 19941104" name="adj2"/>
              </a:avLst>
            </a:prstGeom>
            <a:noFill/>
            <a:ln cap="flat" cmpd="sng" w="9525">
              <a:solidFill>
                <a:srgbClr val="43444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34" name="Google Shape;134;p10"/>
          <p:cNvSpPr txBox="1"/>
          <p:nvPr/>
        </p:nvSpPr>
        <p:spPr>
          <a:xfrm>
            <a:off x="6610791" y="2958094"/>
            <a:ext cx="497846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N</a:t>
            </a:r>
            <a:endParaRPr/>
          </a:p>
        </p:txBody>
      </p:sp>
      <p:cxnSp>
        <p:nvCxnSpPr>
          <p:cNvPr id="135" name="Google Shape;135;p10"/>
          <p:cNvCxnSpPr/>
          <p:nvPr/>
        </p:nvCxnSpPr>
        <p:spPr>
          <a:xfrm rot="10800000">
            <a:off x="2486322" y="1517770"/>
            <a:ext cx="0" cy="984143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triangle"/>
            <a:tailEnd len="med" w="med" type="triangle"/>
          </a:ln>
        </p:spPr>
      </p:cxnSp>
      <p:cxnSp>
        <p:nvCxnSpPr>
          <p:cNvPr id="136" name="Google Shape;136;p10"/>
          <p:cNvCxnSpPr/>
          <p:nvPr/>
        </p:nvCxnSpPr>
        <p:spPr>
          <a:xfrm rot="10800000">
            <a:off x="2141995" y="1700362"/>
            <a:ext cx="677644" cy="62214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triangle"/>
            <a:tailEnd len="med" w="med" type="triangle"/>
          </a:ln>
        </p:spPr>
      </p:cxnSp>
      <p:cxnSp>
        <p:nvCxnSpPr>
          <p:cNvPr id="137" name="Google Shape;137;p10"/>
          <p:cNvCxnSpPr/>
          <p:nvPr/>
        </p:nvCxnSpPr>
        <p:spPr>
          <a:xfrm flipH="1" rot="10800000">
            <a:off x="1963237" y="2009842"/>
            <a:ext cx="1061671" cy="1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triangle"/>
            <a:tailEnd len="med" w="med" type="triangle"/>
          </a:ln>
        </p:spPr>
      </p:cxnSp>
      <p:cxnSp>
        <p:nvCxnSpPr>
          <p:cNvPr id="138" name="Google Shape;138;p10"/>
          <p:cNvCxnSpPr/>
          <p:nvPr/>
        </p:nvCxnSpPr>
        <p:spPr>
          <a:xfrm flipH="1" rot="10800000">
            <a:off x="2150039" y="1688245"/>
            <a:ext cx="660174" cy="649961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triangle"/>
            <a:tailEnd len="med" w="med" type="triangle"/>
          </a:ln>
        </p:spPr>
      </p:cxnSp>
      <p:sp>
        <p:nvSpPr>
          <p:cNvPr id="139" name="Google Shape;139;p10"/>
          <p:cNvSpPr txBox="1"/>
          <p:nvPr/>
        </p:nvSpPr>
        <p:spPr>
          <a:xfrm>
            <a:off x="2347426" y="1279981"/>
            <a:ext cx="277791" cy="215444"/>
          </a:xfrm>
          <a:prstGeom prst="rect">
            <a:avLst/>
          </a:prstGeom>
          <a:noFill/>
          <a:ln cap="flat" cmpd="sng" w="9525">
            <a:solidFill>
              <a:srgbClr val="4344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N</a:t>
            </a:r>
            <a:endParaRPr/>
          </a:p>
        </p:txBody>
      </p:sp>
      <p:sp>
        <p:nvSpPr>
          <p:cNvPr id="140" name="Google Shape;140;p10"/>
          <p:cNvSpPr txBox="1"/>
          <p:nvPr/>
        </p:nvSpPr>
        <p:spPr>
          <a:xfrm>
            <a:off x="2337896" y="2525967"/>
            <a:ext cx="277791" cy="215444"/>
          </a:xfrm>
          <a:prstGeom prst="rect">
            <a:avLst/>
          </a:prstGeom>
          <a:noFill/>
          <a:ln cap="flat" cmpd="sng" w="9525">
            <a:solidFill>
              <a:srgbClr val="4344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1" name="Google Shape;141;p10"/>
          <p:cNvSpPr txBox="1"/>
          <p:nvPr/>
        </p:nvSpPr>
        <p:spPr>
          <a:xfrm>
            <a:off x="1649109" y="1902119"/>
            <a:ext cx="277791" cy="215444"/>
          </a:xfrm>
          <a:prstGeom prst="rect">
            <a:avLst/>
          </a:prstGeom>
          <a:noFill/>
          <a:ln cap="flat" cmpd="sng" w="9525">
            <a:solidFill>
              <a:srgbClr val="4344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2" name="Google Shape;142;p10"/>
          <p:cNvSpPr txBox="1"/>
          <p:nvPr/>
        </p:nvSpPr>
        <p:spPr>
          <a:xfrm>
            <a:off x="2842688" y="1517770"/>
            <a:ext cx="277791" cy="215444"/>
          </a:xfrm>
          <a:prstGeom prst="rect">
            <a:avLst/>
          </a:prstGeom>
          <a:noFill/>
          <a:ln cap="flat" cmpd="sng" w="9525">
            <a:solidFill>
              <a:srgbClr val="4344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3" name="Google Shape;143;p10"/>
          <p:cNvSpPr txBox="1"/>
          <p:nvPr/>
        </p:nvSpPr>
        <p:spPr>
          <a:xfrm>
            <a:off x="3061236" y="1902119"/>
            <a:ext cx="277791" cy="215444"/>
          </a:xfrm>
          <a:prstGeom prst="rect">
            <a:avLst/>
          </a:prstGeom>
          <a:noFill/>
          <a:ln cap="flat" cmpd="sng" w="9525">
            <a:solidFill>
              <a:srgbClr val="4344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4" name="Google Shape;144;p10"/>
          <p:cNvSpPr txBox="1"/>
          <p:nvPr/>
        </p:nvSpPr>
        <p:spPr>
          <a:xfrm>
            <a:off x="2818257" y="2332078"/>
            <a:ext cx="328239" cy="215444"/>
          </a:xfrm>
          <a:prstGeom prst="rect">
            <a:avLst/>
          </a:prstGeom>
          <a:noFill/>
          <a:ln cap="flat" cmpd="sng" w="9525">
            <a:solidFill>
              <a:srgbClr val="4344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SE</a:t>
            </a:r>
            <a:endParaRPr/>
          </a:p>
        </p:txBody>
      </p:sp>
      <p:sp>
        <p:nvSpPr>
          <p:cNvPr id="145" name="Google Shape;145;p10"/>
          <p:cNvSpPr txBox="1"/>
          <p:nvPr/>
        </p:nvSpPr>
        <p:spPr>
          <a:xfrm>
            <a:off x="1824341" y="1441580"/>
            <a:ext cx="277791" cy="215444"/>
          </a:xfrm>
          <a:prstGeom prst="rect">
            <a:avLst/>
          </a:prstGeom>
          <a:noFill/>
          <a:ln cap="flat" cmpd="sng" w="9525">
            <a:solidFill>
              <a:srgbClr val="4344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                          </a:t>
            </a:r>
            <a:endParaRPr/>
          </a:p>
        </p:txBody>
      </p:sp>
      <p:sp>
        <p:nvSpPr>
          <p:cNvPr id="146" name="Google Shape;146;p10"/>
          <p:cNvSpPr txBox="1"/>
          <p:nvPr/>
        </p:nvSpPr>
        <p:spPr>
          <a:xfrm>
            <a:off x="1826620" y="2327414"/>
            <a:ext cx="277791" cy="215444"/>
          </a:xfrm>
          <a:prstGeom prst="rect">
            <a:avLst/>
          </a:prstGeom>
          <a:noFill/>
          <a:ln cap="flat" cmpd="sng" w="9525">
            <a:solidFill>
              <a:srgbClr val="4344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7" name="Google Shape;147;p10"/>
          <p:cNvSpPr txBox="1"/>
          <p:nvPr/>
        </p:nvSpPr>
        <p:spPr>
          <a:xfrm>
            <a:off x="3075864" y="1910550"/>
            <a:ext cx="290200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E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48" name="Google Shape;148;p10"/>
          <p:cNvSpPr txBox="1"/>
          <p:nvPr/>
        </p:nvSpPr>
        <p:spPr>
          <a:xfrm>
            <a:off x="2343802" y="2539964"/>
            <a:ext cx="290200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49" name="Google Shape;149;p10"/>
          <p:cNvSpPr txBox="1"/>
          <p:nvPr/>
        </p:nvSpPr>
        <p:spPr>
          <a:xfrm>
            <a:off x="2834275" y="1509339"/>
            <a:ext cx="337177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NE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50" name="Google Shape;150;p10"/>
          <p:cNvSpPr txBox="1"/>
          <p:nvPr/>
        </p:nvSpPr>
        <p:spPr>
          <a:xfrm>
            <a:off x="1628338" y="1902119"/>
            <a:ext cx="337177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51" name="Google Shape;151;p10"/>
          <p:cNvSpPr txBox="1"/>
          <p:nvPr/>
        </p:nvSpPr>
        <p:spPr>
          <a:xfrm>
            <a:off x="1818104" y="2334526"/>
            <a:ext cx="379521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SW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52" name="Google Shape;152;p10"/>
          <p:cNvSpPr txBox="1"/>
          <p:nvPr/>
        </p:nvSpPr>
        <p:spPr>
          <a:xfrm>
            <a:off x="1782911" y="1444667"/>
            <a:ext cx="379521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NW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53" name="Google Shape;153;p10"/>
          <p:cNvSpPr txBox="1"/>
          <p:nvPr/>
        </p:nvSpPr>
        <p:spPr>
          <a:xfrm>
            <a:off x="5454920" y="1948286"/>
            <a:ext cx="785546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070</a:t>
            </a:r>
            <a:r>
              <a:rPr b="0" i="0" lang="en-GB" sz="16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°</a:t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4" name="Google Shape;154;p10"/>
          <p:cNvSpPr txBox="1"/>
          <p:nvPr/>
        </p:nvSpPr>
        <p:spPr>
          <a:xfrm>
            <a:off x="7720363" y="2643406"/>
            <a:ext cx="854500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260</a:t>
            </a:r>
            <a:r>
              <a:rPr b="0" i="0" lang="en-GB" sz="16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°</a:t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5" name="Google Shape;155;p10"/>
          <p:cNvSpPr txBox="1"/>
          <p:nvPr/>
        </p:nvSpPr>
        <p:spPr>
          <a:xfrm>
            <a:off x="6680682" y="3841926"/>
            <a:ext cx="77257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220</a:t>
            </a:r>
            <a:r>
              <a:rPr b="0" i="0" lang="en-GB" sz="16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°</a:t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6" name="Google Shape;156;p10"/>
          <p:cNvSpPr txBox="1"/>
          <p:nvPr/>
        </p:nvSpPr>
        <p:spPr>
          <a:xfrm>
            <a:off x="3571581" y="3366807"/>
            <a:ext cx="887461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False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57" name="Google Shape;157;p10"/>
          <p:cNvSpPr txBox="1"/>
          <p:nvPr/>
        </p:nvSpPr>
        <p:spPr>
          <a:xfrm>
            <a:off x="2703277" y="3986203"/>
            <a:ext cx="110339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True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