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B4EDCAC-25F0-4FA8-AB34-FFD4FDBFE046}">
  <a:tblStyle styleId="{EB4EDCAC-25F0-4FA8-AB34-FFD4FDBFE04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302a3958e_0_4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302a3958e_0_4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b51ff5aea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b51ff5aea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Nature and Purpose of Families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1 of 15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Religious Education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Mr Spence</a:t>
            </a:r>
            <a:endParaRPr/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243550" y="12554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{EB4EDCAC-25F0-4FA8-AB34-FFD4FDBFE046}</a:tableStyleId>
              </a:tblPr>
              <a:tblGrid>
                <a:gridCol w="4472125"/>
                <a:gridCol w="4472125"/>
                <a:gridCol w="4486575"/>
              </a:tblGrid>
              <a:tr h="728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>
                          <a:solidFill>
                            <a:schemeClr val="dk2"/>
                          </a:solidFill>
                        </a:rPr>
                        <a:t>Verse</a:t>
                      </a:r>
                      <a:endParaRPr b="1"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A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>
                          <a:solidFill>
                            <a:schemeClr val="dk2"/>
                          </a:solidFill>
                        </a:rPr>
                        <a:t>Meaning</a:t>
                      </a:r>
                      <a:endParaRPr b="1"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400">
                          <a:solidFill>
                            <a:schemeClr val="dk2"/>
                          </a:solidFill>
                        </a:rPr>
                        <a:t>Issues</a:t>
                      </a:r>
                      <a:endParaRPr b="1"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25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Wives, submit yourselves unto your own husbands, as unto the Lord. </a:t>
                      </a:r>
                      <a:r>
                        <a:rPr b="1" lang="en-GB" sz="2300">
                          <a:solidFill>
                            <a:schemeClr val="dk2"/>
                          </a:solidFill>
                        </a:rPr>
                        <a:t>Ephesians 5:22</a:t>
                      </a:r>
                      <a:endParaRPr b="1"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A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A09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A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A09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A09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85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Husbands, love your wives just as Christ loved the church and gave his life for it. </a:t>
                      </a:r>
                      <a:r>
                        <a:rPr b="1" lang="en-GB" sz="2300">
                          <a:solidFill>
                            <a:schemeClr val="dk2"/>
                          </a:solidFill>
                        </a:rPr>
                        <a:t>Ephesians 5:25</a:t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A09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542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Children, it is your Christian duty to obey your parents, for this is the right thing to do. </a:t>
                      </a:r>
                      <a:r>
                        <a:rPr b="1" lang="en-GB" sz="2300">
                          <a:solidFill>
                            <a:schemeClr val="dk2"/>
                          </a:solidFill>
                        </a:rPr>
                        <a:t>Ephesians 6.1</a:t>
                      </a:r>
                      <a:endParaRPr b="1"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3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Parents, do not irritate your children, or they will become discouraged. </a:t>
                      </a:r>
                      <a:r>
                        <a:rPr b="1" lang="en-GB" sz="2300">
                          <a:solidFill>
                            <a:schemeClr val="dk2"/>
                          </a:solidFill>
                        </a:rPr>
                        <a:t>Colossians 3.21</a:t>
                      </a:r>
                      <a:endParaRPr b="1"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0" name="Google Shape;90;p15"/>
          <p:cNvSpPr txBox="1"/>
          <p:nvPr>
            <p:ph type="title"/>
          </p:nvPr>
        </p:nvSpPr>
        <p:spPr>
          <a:xfrm>
            <a:off x="406675" y="75550"/>
            <a:ext cx="13658400" cy="1098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</a:rPr>
              <a:t>Read the following bible verses</a:t>
            </a:r>
            <a:r>
              <a:rPr b="0" lang="en-GB" sz="3200">
                <a:solidFill>
                  <a:schemeClr val="dk2"/>
                </a:solidFill>
              </a:rPr>
              <a:t>. </a:t>
            </a:r>
            <a:r>
              <a:rPr lang="en-GB" sz="3200">
                <a:solidFill>
                  <a:schemeClr val="dk2"/>
                </a:solidFill>
              </a:rPr>
              <a:t>Complete the table</a:t>
            </a:r>
            <a:r>
              <a:rPr b="0" lang="en-GB" sz="3200">
                <a:solidFill>
                  <a:schemeClr val="dk2"/>
                </a:solidFill>
              </a:rPr>
              <a:t> with what you think it means and any possible issues with the passage.</a:t>
            </a:r>
            <a:endParaRPr b="0" sz="3200"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13886575" y="6866475"/>
            <a:ext cx="3905400" cy="159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Scriptures and additional materials quoted are from the Good News Bible © 1994 published by the Bible Societies/HarperCollins Publishers Ltd UK, Good News Bible © American Bible Society 1966, 1971, 1976, 1992. Used with permission.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477850" y="437250"/>
            <a:ext cx="16049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Use your new knowledge on the role of different family members in Islam to complete the table below.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8" name="Google Shape;98;p16"/>
          <p:cNvGraphicFramePr/>
          <p:nvPr/>
        </p:nvGraphicFramePr>
        <p:xfrm>
          <a:off x="917950" y="287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{EB4EDCAC-25F0-4FA8-AB34-FFD4FDBFE046}</a:tableStyleId>
              </a:tblPr>
              <a:tblGrid>
                <a:gridCol w="4985500"/>
                <a:gridCol w="5487575"/>
                <a:gridCol w="5487575"/>
              </a:tblGrid>
              <a:tr h="2876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chemeClr val="dk2"/>
                          </a:solidFill>
                        </a:rPr>
                        <a:t>Husbands should…</a:t>
                      </a:r>
                      <a:endParaRPr b="1" sz="27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chemeClr val="dk2"/>
                          </a:solidFill>
                        </a:rPr>
                        <a:t> </a:t>
                      </a:r>
                      <a:endParaRPr sz="27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chemeClr val="dk2"/>
                          </a:solidFill>
                        </a:rPr>
                        <a:t> </a:t>
                      </a:r>
                      <a:endParaRPr sz="27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chemeClr val="dk2"/>
                          </a:solidFill>
                        </a:rPr>
                        <a:t> </a:t>
                      </a:r>
                      <a:endParaRPr sz="27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chemeClr val="dk2"/>
                          </a:solidFill>
                        </a:rPr>
                        <a:t> </a:t>
                      </a:r>
                      <a:endParaRPr sz="27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chemeClr val="dk2"/>
                          </a:solidFill>
                        </a:rPr>
                        <a:t>Wives should…</a:t>
                      </a:r>
                      <a:endParaRPr b="1" sz="27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solidFill>
                            <a:schemeClr val="dk2"/>
                          </a:solidFill>
                        </a:rPr>
                        <a:t>Children should…</a:t>
                      </a:r>
                      <a:endParaRPr b="1" sz="27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2876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chemeClr val="dk2"/>
                          </a:solidFill>
                        </a:rPr>
                        <a:t>Parents should…</a:t>
                      </a:r>
                      <a:endParaRPr b="1" sz="25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chemeClr val="dk2"/>
                          </a:solidFill>
                        </a:rPr>
                        <a:t> </a:t>
                      </a:r>
                      <a:endParaRPr sz="25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chemeClr val="dk2"/>
                          </a:solidFill>
                        </a:rPr>
                        <a:t> </a:t>
                      </a:r>
                      <a:endParaRPr sz="25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chemeClr val="dk2"/>
                          </a:solidFill>
                        </a:rPr>
                        <a:t> </a:t>
                      </a:r>
                      <a:endParaRPr sz="25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chemeClr val="dk2"/>
                          </a:solidFill>
                        </a:rPr>
                        <a:t> </a:t>
                      </a:r>
                      <a:endParaRPr sz="2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chemeClr val="dk2"/>
                          </a:solidFill>
                        </a:rPr>
                        <a:t>Views on same-sex parenting…</a:t>
                      </a:r>
                      <a:endParaRPr b="1" sz="2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chemeClr val="dk2"/>
                          </a:solidFill>
                        </a:rPr>
                        <a:t>The elderly are important because…</a:t>
                      </a:r>
                      <a:endParaRPr b="1" sz="25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