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Montserra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15BA4D-AC59-412E-80C6-BCA71FE54A3F}">
  <a:tblStyle styleId="{A115BA4D-AC59-412E-80C6-BCA71FE54A3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ontserratMedium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-regular.fntdata"/><Relationship Id="rId15" Type="http://schemas.openxmlformats.org/officeDocument/2006/relationships/font" Target="fonts/MontserratMedium-italic.fntdata"/><Relationship Id="rId14" Type="http://schemas.openxmlformats.org/officeDocument/2006/relationships/font" Target="fonts/MontserratMedium-bold.fntdata"/><Relationship Id="rId16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d1571e1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d1571e1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Events and Sample Spaces 2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9442008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Combined Events and Sample Spaces 2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8"/>
          <p:cNvCxnSpPr/>
          <p:nvPr/>
        </p:nvCxnSpPr>
        <p:spPr>
          <a:xfrm>
            <a:off x="10169718" y="8725920"/>
            <a:ext cx="213816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1" name="Google Shape;41;p8"/>
          <p:cNvSpPr/>
          <p:nvPr/>
        </p:nvSpPr>
        <p:spPr>
          <a:xfrm>
            <a:off x="15533370" y="144018"/>
            <a:ext cx="2571750" cy="257175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300168" y="1926351"/>
            <a:ext cx="13128915" cy="3272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I roll two four sided dice.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Complete the sample space diagram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probability that I get at least one 3?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What is the probability that both my numbers are even?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What is the probability that I get a 3 or a 4 on at least one of the dice?</a:t>
            </a:r>
            <a:endParaRPr/>
          </a:p>
        </p:txBody>
      </p:sp>
      <p:graphicFrame>
        <p:nvGraphicFramePr>
          <p:cNvPr id="43" name="Google Shape;43;p8"/>
          <p:cNvGraphicFramePr/>
          <p:nvPr/>
        </p:nvGraphicFramePr>
        <p:xfrm>
          <a:off x="9488558" y="14298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{A115BA4D-AC59-412E-80C6-BCA71FE54A3F}</a:tableStyleId>
              </a:tblPr>
              <a:tblGrid>
                <a:gridCol w="1094625"/>
                <a:gridCol w="1094625"/>
                <a:gridCol w="1094625"/>
                <a:gridCol w="1094625"/>
                <a:gridCol w="10946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1, 3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4, 2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44" name="Google Shape;44;p8"/>
          <p:cNvSpPr txBox="1"/>
          <p:nvPr/>
        </p:nvSpPr>
        <p:spPr>
          <a:xfrm>
            <a:off x="300168" y="5584416"/>
            <a:ext cx="14518717" cy="3272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I roll these two spinners.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Complete the sample space diagram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probability that I get at least one black?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What is the probability that I get one black and one white?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What is the probability that the spinners are either both black or both white?</a:t>
            </a:r>
            <a:endParaRPr/>
          </a:p>
        </p:txBody>
      </p:sp>
      <p:grpSp>
        <p:nvGrpSpPr>
          <p:cNvPr id="45" name="Google Shape;45;p8"/>
          <p:cNvGrpSpPr/>
          <p:nvPr/>
        </p:nvGrpSpPr>
        <p:grpSpPr>
          <a:xfrm>
            <a:off x="5231039" y="5149357"/>
            <a:ext cx="1524275" cy="1393243"/>
            <a:chOff x="9906000" y="3405660"/>
            <a:chExt cx="5388117" cy="5373876"/>
          </a:xfrm>
        </p:grpSpPr>
        <p:sp>
          <p:nvSpPr>
            <p:cNvPr id="46" name="Google Shape;46;p8"/>
            <p:cNvSpPr/>
            <p:nvPr/>
          </p:nvSpPr>
          <p:spPr>
            <a:xfrm rot="-8643357">
              <a:off x="11627475" y="6289459"/>
              <a:ext cx="2004388" cy="2101905"/>
            </a:xfrm>
            <a:custGeom>
              <a:rect b="b" l="l" r="r" t="t"/>
              <a:pathLst>
                <a:path extrusionOk="0" h="2108718" w="2004267">
                  <a:moveTo>
                    <a:pt x="2004267" y="0"/>
                  </a:moveTo>
                  <a:lnTo>
                    <a:pt x="1985606" y="2108718"/>
                  </a:lnTo>
                  <a:lnTo>
                    <a:pt x="0" y="1467498"/>
                  </a:lnTo>
                  <a:lnTo>
                    <a:pt x="20042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47" name="Google Shape;47;p8"/>
            <p:cNvGrpSpPr/>
            <p:nvPr/>
          </p:nvGrpSpPr>
          <p:grpSpPr>
            <a:xfrm>
              <a:off x="9906000" y="3405660"/>
              <a:ext cx="5388117" cy="4359328"/>
              <a:chOff x="9906000" y="3405660"/>
              <a:chExt cx="5388117" cy="4359328"/>
            </a:xfrm>
          </p:grpSpPr>
          <p:sp>
            <p:nvSpPr>
              <p:cNvPr id="48" name="Google Shape;48;p8"/>
              <p:cNvSpPr/>
              <p:nvPr/>
            </p:nvSpPr>
            <p:spPr>
              <a:xfrm>
                <a:off x="10461431" y="3825551"/>
                <a:ext cx="2004267" cy="2108718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9" name="Google Shape;49;p8"/>
              <p:cNvSpPr/>
              <p:nvPr/>
            </p:nvSpPr>
            <p:spPr>
              <a:xfrm rot="4355594">
                <a:off x="12156612" y="3622957"/>
                <a:ext cx="2004267" cy="2108718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0" name="Google Shape;50;p8"/>
              <p:cNvSpPr/>
              <p:nvPr/>
            </p:nvSpPr>
            <p:spPr>
              <a:xfrm rot="8661390">
                <a:off x="12894102" y="5185258"/>
                <a:ext cx="1990059" cy="2046767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1" name="Google Shape;51;p8"/>
              <p:cNvSpPr/>
              <p:nvPr/>
            </p:nvSpPr>
            <p:spPr>
              <a:xfrm rot="-4338128">
                <a:off x="10194737" y="5522642"/>
                <a:ext cx="1938891" cy="2022675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2" name="Google Shape;52;p8"/>
              <p:cNvSpPr/>
              <p:nvPr/>
            </p:nvSpPr>
            <p:spPr>
              <a:xfrm>
                <a:off x="10479879" y="3833403"/>
                <a:ext cx="3958045" cy="3769567"/>
              </a:xfrm>
              <a:prstGeom prst="pentagon">
                <a:avLst>
                  <a:gd fmla="val 105146" name="hf"/>
                  <a:gd fmla="val 110557" name="vf"/>
                </a:avLst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53" name="Google Shape;53;p8"/>
              <p:cNvSpPr/>
              <p:nvPr/>
            </p:nvSpPr>
            <p:spPr>
              <a:xfrm>
                <a:off x="12307948" y="5801289"/>
                <a:ext cx="251055" cy="251055"/>
              </a:xfrm>
              <a:prstGeom prst="ellipse">
                <a:avLst/>
              </a:prstGeom>
              <a:solidFill>
                <a:schemeClr val="dk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54" name="Google Shape;54;p8"/>
              <p:cNvCxnSpPr>
                <a:stCxn id="52" idx="1"/>
              </p:cNvCxnSpPr>
              <p:nvPr/>
            </p:nvCxnSpPr>
            <p:spPr>
              <a:xfrm>
                <a:off x="10479883" y="5273246"/>
                <a:ext cx="1828200" cy="6282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5" name="Google Shape;55;p8"/>
              <p:cNvCxnSpPr>
                <a:stCxn id="52" idx="0"/>
                <a:endCxn id="53" idx="0"/>
              </p:cNvCxnSpPr>
              <p:nvPr/>
            </p:nvCxnSpPr>
            <p:spPr>
              <a:xfrm flipH="1">
                <a:off x="12433401" y="3833403"/>
                <a:ext cx="25500" cy="19683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6" name="Google Shape;56;p8"/>
              <p:cNvCxnSpPr>
                <a:stCxn id="52" idx="5"/>
                <a:endCxn id="53" idx="6"/>
              </p:cNvCxnSpPr>
              <p:nvPr/>
            </p:nvCxnSpPr>
            <p:spPr>
              <a:xfrm flipH="1">
                <a:off x="12558720" y="5273246"/>
                <a:ext cx="1879200" cy="6537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7" name="Google Shape;57;p8"/>
              <p:cNvCxnSpPr>
                <a:stCxn id="52" idx="4"/>
                <a:endCxn id="53" idx="5"/>
              </p:cNvCxnSpPr>
              <p:nvPr/>
            </p:nvCxnSpPr>
            <p:spPr>
              <a:xfrm rot="10800000">
                <a:off x="12521902" y="6015360"/>
                <a:ext cx="1160100" cy="15876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58" name="Google Shape;58;p8"/>
              <p:cNvCxnSpPr>
                <a:stCxn id="53" idx="3"/>
                <a:endCxn id="52" idx="2"/>
              </p:cNvCxnSpPr>
              <p:nvPr/>
            </p:nvCxnSpPr>
            <p:spPr>
              <a:xfrm flipH="1">
                <a:off x="11235614" y="6015578"/>
                <a:ext cx="1109100" cy="15876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grpSp>
        <p:nvGrpSpPr>
          <p:cNvPr id="59" name="Google Shape;59;p8"/>
          <p:cNvGrpSpPr/>
          <p:nvPr/>
        </p:nvGrpSpPr>
        <p:grpSpPr>
          <a:xfrm>
            <a:off x="6777590" y="5115138"/>
            <a:ext cx="1524275" cy="1393243"/>
            <a:chOff x="9906000" y="3405660"/>
            <a:chExt cx="5388117" cy="5373876"/>
          </a:xfrm>
        </p:grpSpPr>
        <p:sp>
          <p:nvSpPr>
            <p:cNvPr id="60" name="Google Shape;60;p8"/>
            <p:cNvSpPr/>
            <p:nvPr/>
          </p:nvSpPr>
          <p:spPr>
            <a:xfrm rot="-8643357">
              <a:off x="11627475" y="6289459"/>
              <a:ext cx="2004388" cy="2101905"/>
            </a:xfrm>
            <a:custGeom>
              <a:rect b="b" l="l" r="r" t="t"/>
              <a:pathLst>
                <a:path extrusionOk="0" h="2108718" w="2004267">
                  <a:moveTo>
                    <a:pt x="2004267" y="0"/>
                  </a:moveTo>
                  <a:lnTo>
                    <a:pt x="1985606" y="2108718"/>
                  </a:lnTo>
                  <a:lnTo>
                    <a:pt x="0" y="1467498"/>
                  </a:lnTo>
                  <a:lnTo>
                    <a:pt x="20042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61" name="Google Shape;61;p8"/>
            <p:cNvGrpSpPr/>
            <p:nvPr/>
          </p:nvGrpSpPr>
          <p:grpSpPr>
            <a:xfrm>
              <a:off x="9906000" y="3405660"/>
              <a:ext cx="5388117" cy="4359328"/>
              <a:chOff x="9906000" y="3405660"/>
              <a:chExt cx="5388117" cy="4359328"/>
            </a:xfrm>
          </p:grpSpPr>
          <p:sp>
            <p:nvSpPr>
              <p:cNvPr id="62" name="Google Shape;62;p8"/>
              <p:cNvSpPr/>
              <p:nvPr/>
            </p:nvSpPr>
            <p:spPr>
              <a:xfrm>
                <a:off x="10461431" y="3825551"/>
                <a:ext cx="2004267" cy="2108718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3" name="Google Shape;63;p8"/>
              <p:cNvSpPr/>
              <p:nvPr/>
            </p:nvSpPr>
            <p:spPr>
              <a:xfrm rot="4355594">
                <a:off x="12156612" y="3622957"/>
                <a:ext cx="2004267" cy="2108718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4" name="Google Shape;64;p8"/>
              <p:cNvSpPr/>
              <p:nvPr/>
            </p:nvSpPr>
            <p:spPr>
              <a:xfrm rot="8661390">
                <a:off x="12894102" y="5185258"/>
                <a:ext cx="1990059" cy="2046767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5" name="Google Shape;65;p8"/>
              <p:cNvSpPr/>
              <p:nvPr/>
            </p:nvSpPr>
            <p:spPr>
              <a:xfrm rot="-4338128">
                <a:off x="10194737" y="5522642"/>
                <a:ext cx="1938891" cy="2022675"/>
              </a:xfrm>
              <a:custGeom>
                <a:rect b="b" l="l" r="r" t="t"/>
                <a:pathLst>
                  <a:path extrusionOk="0" h="2108718" w="2004267">
                    <a:moveTo>
                      <a:pt x="2004267" y="0"/>
                    </a:moveTo>
                    <a:lnTo>
                      <a:pt x="1985606" y="2108718"/>
                    </a:lnTo>
                    <a:lnTo>
                      <a:pt x="0" y="1467498"/>
                    </a:lnTo>
                    <a:lnTo>
                      <a:pt x="200426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6" name="Google Shape;66;p8"/>
              <p:cNvSpPr/>
              <p:nvPr/>
            </p:nvSpPr>
            <p:spPr>
              <a:xfrm>
                <a:off x="10479879" y="3833403"/>
                <a:ext cx="3958045" cy="3769567"/>
              </a:xfrm>
              <a:prstGeom prst="pentagon">
                <a:avLst>
                  <a:gd fmla="val 105146" name="hf"/>
                  <a:gd fmla="val 110557" name="vf"/>
                </a:avLst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7" name="Google Shape;67;p8"/>
              <p:cNvSpPr/>
              <p:nvPr/>
            </p:nvSpPr>
            <p:spPr>
              <a:xfrm>
                <a:off x="12307948" y="5801289"/>
                <a:ext cx="251055" cy="251055"/>
              </a:xfrm>
              <a:prstGeom prst="ellipse">
                <a:avLst/>
              </a:prstGeom>
              <a:solidFill>
                <a:schemeClr val="dk2"/>
              </a:solidFill>
              <a:ln cap="flat" cmpd="sng" w="254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cxnSp>
            <p:nvCxnSpPr>
              <p:cNvPr id="68" name="Google Shape;68;p8"/>
              <p:cNvCxnSpPr>
                <a:stCxn id="66" idx="1"/>
              </p:cNvCxnSpPr>
              <p:nvPr/>
            </p:nvCxnSpPr>
            <p:spPr>
              <a:xfrm>
                <a:off x="10479883" y="5273246"/>
                <a:ext cx="1828200" cy="6282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69" name="Google Shape;69;p8"/>
              <p:cNvCxnSpPr>
                <a:stCxn id="66" idx="0"/>
                <a:endCxn id="67" idx="0"/>
              </p:cNvCxnSpPr>
              <p:nvPr/>
            </p:nvCxnSpPr>
            <p:spPr>
              <a:xfrm flipH="1">
                <a:off x="12433401" y="3833403"/>
                <a:ext cx="25500" cy="19683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70" name="Google Shape;70;p8"/>
              <p:cNvCxnSpPr>
                <a:stCxn id="66" idx="5"/>
                <a:endCxn id="67" idx="6"/>
              </p:cNvCxnSpPr>
              <p:nvPr/>
            </p:nvCxnSpPr>
            <p:spPr>
              <a:xfrm flipH="1">
                <a:off x="12558720" y="5273246"/>
                <a:ext cx="1879200" cy="6537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71" name="Google Shape;71;p8"/>
              <p:cNvCxnSpPr>
                <a:stCxn id="66" idx="4"/>
                <a:endCxn id="67" idx="5"/>
              </p:cNvCxnSpPr>
              <p:nvPr/>
            </p:nvCxnSpPr>
            <p:spPr>
              <a:xfrm rot="10800000">
                <a:off x="12521902" y="6015360"/>
                <a:ext cx="1160100" cy="15876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72" name="Google Shape;72;p8"/>
              <p:cNvCxnSpPr>
                <a:stCxn id="67" idx="3"/>
                <a:endCxn id="66" idx="2"/>
              </p:cNvCxnSpPr>
              <p:nvPr/>
            </p:nvCxnSpPr>
            <p:spPr>
              <a:xfrm flipH="1">
                <a:off x="11235614" y="6015578"/>
                <a:ext cx="1109100" cy="158760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graphicFrame>
        <p:nvGraphicFramePr>
          <p:cNvPr id="73" name="Google Shape;73;p8"/>
          <p:cNvGraphicFramePr/>
          <p:nvPr/>
        </p:nvGraphicFramePr>
        <p:xfrm>
          <a:off x="12514680" y="52665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{A115BA4D-AC59-412E-80C6-BCA71FE54A3F}</a:tableStyleId>
              </a:tblPr>
              <a:tblGrid>
                <a:gridCol w="859125"/>
                <a:gridCol w="859125"/>
                <a:gridCol w="859125"/>
                <a:gridCol w="859125"/>
                <a:gridCol w="859125"/>
                <a:gridCol w="859125"/>
              </a:tblGrid>
              <a:tr h="47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7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47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47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47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47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