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2" r:id="rId4"/>
    <p:sldMasterId id="2147483673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Medium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c6bd8bc6d_0_20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c6bd8bc6d_0_20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8c6bd8bc6d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8c6bd8bc6d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8c6bd8bc6d_0_2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8c6bd8bc6d_0_2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8c6bd8bc6d_0_29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8c6bd8bc6d_0_29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2" name="Google Shape;122;p2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3" name="Google Shape;123;p26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24" name="Google Shape;124;p26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5" name="Google Shape;125;p26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6" name="Google Shape;126;p26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7" name="Google Shape;127;p26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128" name="Google Shape;128;p26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29" name="Google Shape;129;p26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/>
          <p:nvPr>
            <p:ph idx="4294967295"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solidFill>
                  <a:srgbClr val="4B3241"/>
                </a:solidFill>
              </a:rPr>
              <a:t>Introduction to Poetry</a:t>
            </a:r>
            <a:r>
              <a:rPr lang="en-GB">
                <a:solidFill>
                  <a:srgbClr val="4B3241"/>
                </a:solidFill>
              </a:rPr>
              <a:t>: Rhyme Scheme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Lesson 6 of 8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5" name="Google Shape;135;p27"/>
          <p:cNvSpPr txBox="1"/>
          <p:nvPr>
            <p:ph idx="4294967295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English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36" name="Google Shape;136;p27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Sarah Krzebietka </a:t>
            </a:r>
            <a:endParaRPr>
              <a:solidFill>
                <a:srgbClr val="4B324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8"/>
          <p:cNvSpPr txBox="1"/>
          <p:nvPr>
            <p:ph type="title"/>
          </p:nvPr>
        </p:nvSpPr>
        <p:spPr>
          <a:xfrm>
            <a:off x="545550" y="225125"/>
            <a:ext cx="8376900" cy="79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000"/>
              <a:t>Write down what you think the rhyme scheme is of the following poem.</a:t>
            </a:r>
            <a:endParaRPr b="0" sz="2000"/>
          </a:p>
        </p:txBody>
      </p:sp>
      <p:sp>
        <p:nvSpPr>
          <p:cNvPr id="142" name="Google Shape;142;p28"/>
          <p:cNvSpPr txBox="1"/>
          <p:nvPr/>
        </p:nvSpPr>
        <p:spPr>
          <a:xfrm>
            <a:off x="458975" y="1071750"/>
            <a:ext cx="52977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The Tyger </a:t>
            </a:r>
            <a:endParaRPr b="1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latin typeface="Montserrat"/>
                <a:ea typeface="Montserrat"/>
                <a:cs typeface="Montserrat"/>
                <a:sym typeface="Montserrat"/>
              </a:rPr>
              <a:t>William Blake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Tyger Tyger, burning bright,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In the forests of the night;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 immortal hand or eye,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Could frame thy fearful symmetry?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In what distant deeps or skies.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Burnt the fire of thine eyes?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On what wings dare he aspire?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 the hand, dare seize the fire?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And what shoulder, &amp; what art,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Could twist the sinews of thy heart?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And when thy heart began to beat,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 dread hand? &amp; what dread feet?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28"/>
          <p:cNvSpPr txBox="1"/>
          <p:nvPr/>
        </p:nvSpPr>
        <p:spPr>
          <a:xfrm>
            <a:off x="5654450" y="1192225"/>
            <a:ext cx="2793000" cy="1192200"/>
          </a:xfrm>
          <a:prstGeom prst="rect">
            <a:avLst/>
          </a:prstGeom>
          <a:noFill/>
          <a:ln cap="flat" cmpd="sng" w="381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Remember, half rhymes such as eye and symmetry count in our rhyme scheme. 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8"/>
          <p:cNvSpPr/>
          <p:nvPr/>
        </p:nvSpPr>
        <p:spPr>
          <a:xfrm rot="-610125">
            <a:off x="3388047" y="1860975"/>
            <a:ext cx="2180146" cy="192955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/>
        </p:nvSpPr>
        <p:spPr>
          <a:xfrm>
            <a:off x="458975" y="1438150"/>
            <a:ext cx="50409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You are Old, Father William</a:t>
            </a:r>
            <a:endParaRPr b="1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latin typeface="Montserrat"/>
                <a:ea typeface="Montserrat"/>
                <a:cs typeface="Montserrat"/>
                <a:sym typeface="Montserrat"/>
              </a:rPr>
              <a:t>Lewis Carroll</a:t>
            </a:r>
            <a:endParaRPr i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“You are old, Father William,” the young man said,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“And your hair has become very white;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And yet you incessantly stand on your head –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Do you think, at your age, it is right?”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“In my youth,” Father William replied to his son,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“I feared it might injure the brain;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But, now that I’m perfectly sure I have none,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Why, I do it again and again.”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9"/>
          <p:cNvSpPr txBox="1"/>
          <p:nvPr>
            <p:ph type="title"/>
          </p:nvPr>
        </p:nvSpPr>
        <p:spPr>
          <a:xfrm>
            <a:off x="308075" y="191075"/>
            <a:ext cx="8376900" cy="79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000"/>
              <a:t>Write down what you think the rhyme scheme is of the following poem.</a:t>
            </a:r>
            <a:endParaRPr b="0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0"/>
          <p:cNvSpPr txBox="1"/>
          <p:nvPr/>
        </p:nvSpPr>
        <p:spPr>
          <a:xfrm>
            <a:off x="458975" y="1157750"/>
            <a:ext cx="41145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u="sng">
                <a:latin typeface="Montserrat"/>
                <a:ea typeface="Montserrat"/>
                <a:cs typeface="Montserrat"/>
                <a:sym typeface="Montserrat"/>
              </a:rPr>
              <a:t>Verses to a Child </a:t>
            </a:r>
            <a:endParaRPr b="1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>
                <a:latin typeface="Montserrat"/>
                <a:ea typeface="Montserrat"/>
                <a:cs typeface="Montserrat"/>
                <a:sym typeface="Montserrat"/>
              </a:rPr>
              <a:t>Emily Bronte </a:t>
            </a:r>
            <a:endParaRPr i="1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Just then thou didst recall to me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 distant long forgotten scene,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One smile, and one sweet word from thee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Dispelled the years that rolled between;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I was a little child again,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And every after joy and pain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Seemed never to have been.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Tall forest trees waved over me,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To hide me from the heat of day,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And by my side a child like thee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Among the summer flowerets lay.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He was thy sire, thou merry child.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Like thee he spoke, like thee he smiled,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      Like thee he used to play.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30"/>
          <p:cNvSpPr txBox="1"/>
          <p:nvPr/>
        </p:nvSpPr>
        <p:spPr>
          <a:xfrm>
            <a:off x="4734000" y="1224200"/>
            <a:ext cx="4113000" cy="12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600" u="sng">
                <a:latin typeface="Montserrat"/>
                <a:ea typeface="Montserrat"/>
                <a:cs typeface="Montserrat"/>
                <a:sym typeface="Montserrat"/>
              </a:rPr>
              <a:t>Glossary: </a:t>
            </a:r>
            <a:endParaRPr b="1" sz="1600" u="sng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Thou = You 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latin typeface="Montserrat"/>
                <a:ea typeface="Montserrat"/>
                <a:cs typeface="Montserrat"/>
                <a:sym typeface="Montserrat"/>
              </a:rPr>
              <a:t>Thee = You </a:t>
            </a:r>
            <a:endParaRPr sz="16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30"/>
          <p:cNvSpPr txBox="1"/>
          <p:nvPr>
            <p:ph type="title"/>
          </p:nvPr>
        </p:nvSpPr>
        <p:spPr>
          <a:xfrm>
            <a:off x="545550" y="225125"/>
            <a:ext cx="8376900" cy="79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2000"/>
              <a:t>Write down what you think the rhyme scheme is of the following poem.</a:t>
            </a:r>
            <a:endParaRPr b="0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