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lay.google.com/store/apps/details?id=com.gamestar.perfectpiano&amp;hl=en_GB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3c15bd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3c15b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Welcome! Excited to be your music teacher today. Name, what I play.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lesson, you will need: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 piece of paper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 pencil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An instrument or app to play on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iPhone – virtual piano + &amp; the piano keyboard (has recording feature)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Android – Perfect piano</a:t>
            </a:r>
            <a:r>
              <a:rPr lang="en-GB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Desktop – onlinepianist.com /virtual-piano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you’ve not got these items to hand, pause the video, go and get them and then rejoin 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8c248370c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8c248370c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Where have I taken the fragments from?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long are the phrases/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note to end on?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251b7f5dc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251b7f5dc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51b7f5d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251b7f5d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 and how do you know?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Stretch - what are the other textures?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251b7f5d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251b7f5d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how these create a chord - this is harmony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251b7f5dc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251b7f5dc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eg. from garageband (keyboard)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write down answer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251b7f5dc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251b7f5dc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Very clear example.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9001b0a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9001b0a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eg. from garageband (keyboard)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write down answer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d9001b0a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d9001b0a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c248370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c248370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251b7f5dc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251b7f5dc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Making?  Creating?  Composing?  Building?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3023650"/>
            <a:ext cx="1795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solidFill>
                  <a:schemeClr val="dk2"/>
                </a:solidFill>
              </a:rPr>
              <a:t>How can Baroque melodies be phrased?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-718575" y="946840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23"/>
          <p:cNvSpPr txBox="1"/>
          <p:nvPr>
            <p:ph idx="12" type="sldNum"/>
          </p:nvPr>
        </p:nvSpPr>
        <p:spPr>
          <a:xfrm>
            <a:off x="-737434" y="946840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565175" y="2081212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30" name="Google Shape;230;p23"/>
          <p:cNvSpPr txBox="1"/>
          <p:nvPr>
            <p:ph type="title"/>
          </p:nvPr>
        </p:nvSpPr>
        <p:spPr>
          <a:xfrm>
            <a:off x="622200" y="342750"/>
            <a:ext cx="1320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Creating your own melody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 rotWithShape="1">
          <a:blip r:embed="rId3">
            <a:alphaModFix/>
          </a:blip>
          <a:srcRect b="0" l="10592" r="45872" t="50308"/>
          <a:stretch/>
        </p:blipFill>
        <p:spPr>
          <a:xfrm>
            <a:off x="6904475" y="2312537"/>
            <a:ext cx="5317224" cy="20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b="59571" l="0" r="47737" t="0"/>
          <a:stretch/>
        </p:blipFill>
        <p:spPr>
          <a:xfrm>
            <a:off x="554700" y="2543863"/>
            <a:ext cx="6091382" cy="1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4">
            <a:alphaModFix/>
          </a:blip>
          <a:srcRect b="54125" l="0" r="44882" t="24302"/>
          <a:stretch/>
        </p:blipFill>
        <p:spPr>
          <a:xfrm>
            <a:off x="859500" y="4768863"/>
            <a:ext cx="6953126" cy="19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 b="54125" l="11290" r="44880" t="24302"/>
          <a:stretch/>
        </p:blipFill>
        <p:spPr>
          <a:xfrm>
            <a:off x="8178750" y="4768875"/>
            <a:ext cx="5529001" cy="19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50308"/>
          <a:stretch/>
        </p:blipFill>
        <p:spPr>
          <a:xfrm>
            <a:off x="1057850" y="6843751"/>
            <a:ext cx="12213549" cy="20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6980575" y="2081212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37" name="Google Shape;237;p23"/>
          <p:cNvSpPr txBox="1"/>
          <p:nvPr>
            <p:ph idx="1" type="body"/>
          </p:nvPr>
        </p:nvSpPr>
        <p:spPr>
          <a:xfrm>
            <a:off x="1910225" y="43903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>
            <a:off x="8322950" y="43903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39" name="Google Shape;239;p23"/>
          <p:cNvSpPr txBox="1"/>
          <p:nvPr>
            <p:ph idx="4294967295" type="subTitle"/>
          </p:nvPr>
        </p:nvSpPr>
        <p:spPr>
          <a:xfrm>
            <a:off x="2156725" y="66913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1612700" y="2510650"/>
            <a:ext cx="10903800" cy="18708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2036719" y="4910376"/>
            <a:ext cx="5775900" cy="19224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8178744" y="4921314"/>
            <a:ext cx="5775900" cy="19224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1612706" y="7189375"/>
            <a:ext cx="12213600" cy="20691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 txBox="1"/>
          <p:nvPr>
            <p:ph idx="4294967295" type="subTitle"/>
          </p:nvPr>
        </p:nvSpPr>
        <p:spPr>
          <a:xfrm>
            <a:off x="14595850" y="5522075"/>
            <a:ext cx="2774100" cy="6990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4+ 2+ 2+ 4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45" name="Google Shape;245;p23"/>
          <p:cNvSpPr txBox="1"/>
          <p:nvPr>
            <p:ph idx="4294967295" type="subTitle"/>
          </p:nvPr>
        </p:nvSpPr>
        <p:spPr>
          <a:xfrm>
            <a:off x="14718675" y="7376363"/>
            <a:ext cx="2774100" cy="6990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</a:rPr>
              <a:t>End on D!</a:t>
            </a:r>
            <a:endParaRPr b="1" sz="3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24"/>
          <p:cNvSpPr txBox="1"/>
          <p:nvPr>
            <p:ph idx="1" type="body"/>
          </p:nvPr>
        </p:nvSpPr>
        <p:spPr>
          <a:xfrm>
            <a:off x="917950" y="1961900"/>
            <a:ext cx="16452000" cy="8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3500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Slide [5] - [Wikimedia Commons] - [Helix84] - [ Twinkle Twinkle Little Star]</a:t>
            </a:r>
            <a:endParaRPr sz="2800">
              <a:solidFill>
                <a:srgbClr val="000000"/>
              </a:solidFill>
            </a:endParaRPr>
          </a:p>
          <a:p>
            <a:pPr indent="-635000" lvl="0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GB" sz="2800">
                <a:solidFill>
                  <a:srgbClr val="000000"/>
                </a:solidFill>
              </a:rPr>
              <a:t>Slide [8] - [Wikimedia Commons] - [JLTB84] - [ Crescendo-decrescendo]</a:t>
            </a:r>
            <a:endParaRPr sz="2800">
              <a:solidFill>
                <a:srgbClr val="000000"/>
              </a:solidFill>
            </a:endParaRPr>
          </a:p>
          <a:p>
            <a:pPr indent="0" lvl="0" marL="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91440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53" name="Google Shape;25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6606463" y="4793425"/>
            <a:ext cx="4782900" cy="32517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869075" y="7114525"/>
            <a:ext cx="987000" cy="819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1</a:t>
            </a:r>
            <a:endParaRPr sz="3500"/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28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Quick recap:                                                                               Which image represents a canon?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are the other textures?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869075" y="4997400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1995195" y="4997400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3152624" y="4997400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291848" y="4997400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1995195" y="5984377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3134419" y="5984377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4340657" y="5984377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>
            <a:off x="3134419" y="6971353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340657" y="6971353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729950" y="4780800"/>
            <a:ext cx="4782900" cy="3251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6793013" y="7127150"/>
            <a:ext cx="987000" cy="819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2</a:t>
            </a:r>
            <a:endParaRPr sz="3500"/>
          </a:p>
        </p:txBody>
      </p:sp>
      <p:sp>
        <p:nvSpPr>
          <p:cNvPr id="99" name="Google Shape;99;p15"/>
          <p:cNvSpPr/>
          <p:nvPr/>
        </p:nvSpPr>
        <p:spPr>
          <a:xfrm>
            <a:off x="6793013" y="5010025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7919133" y="5010025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9076561" y="5010025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0215785" y="5010025"/>
            <a:ext cx="987000" cy="819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919133" y="5997002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9058357" y="5997002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0264594" y="5997002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9058357" y="6983978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10264594" y="6983978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12716975" y="7139775"/>
            <a:ext cx="987000" cy="819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3</a:t>
            </a:r>
            <a:endParaRPr sz="3500"/>
          </a:p>
        </p:txBody>
      </p:sp>
      <p:sp>
        <p:nvSpPr>
          <p:cNvPr id="109" name="Google Shape;109;p15"/>
          <p:cNvSpPr/>
          <p:nvPr/>
        </p:nvSpPr>
        <p:spPr>
          <a:xfrm>
            <a:off x="12716975" y="5022650"/>
            <a:ext cx="987000" cy="819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3843095" y="5022650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5000524" y="5022650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16139748" y="5022650"/>
            <a:ext cx="987000" cy="819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13843095" y="6009627"/>
            <a:ext cx="987000" cy="8193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14982319" y="6009627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16188557" y="6009627"/>
            <a:ext cx="987000" cy="819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14982319" y="6996603"/>
            <a:ext cx="987000" cy="8193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16188557" y="6996603"/>
            <a:ext cx="987000" cy="8193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12504800" y="4793425"/>
            <a:ext cx="4782900" cy="3251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D major scale </a:t>
            </a:r>
            <a:endParaRPr/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b="0" l="0" r="45003" t="0"/>
          <a:stretch/>
        </p:blipFill>
        <p:spPr>
          <a:xfrm>
            <a:off x="1002475" y="2199450"/>
            <a:ext cx="11469745" cy="36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3634125" y="5874175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5825400" y="5874175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8228775" y="5874163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3352774" y="3731023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5369850" y="3589723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7856025" y="3332573"/>
            <a:ext cx="1148400" cy="1377300"/>
          </a:xfrm>
          <a:prstGeom prst="ellipse">
            <a:avLst/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11333975" y="5919200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 txBox="1"/>
          <p:nvPr>
            <p:ph idx="4294967295" type="subTitle"/>
          </p:nvPr>
        </p:nvSpPr>
        <p:spPr>
          <a:xfrm>
            <a:off x="3003525" y="7355575"/>
            <a:ext cx="16641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Root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34" name="Google Shape;134;p16"/>
          <p:cNvSpPr txBox="1"/>
          <p:nvPr>
            <p:ph idx="4294967295" type="body"/>
          </p:nvPr>
        </p:nvSpPr>
        <p:spPr>
          <a:xfrm>
            <a:off x="3512800" y="1972175"/>
            <a:ext cx="8959500" cy="110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    </a:t>
            </a:r>
            <a:r>
              <a:rPr b="1" lang="en-GB" sz="3500">
                <a:solidFill>
                  <a:schemeClr val="accent6"/>
                </a:solidFill>
              </a:rPr>
              <a:t>1  </a:t>
            </a:r>
            <a:r>
              <a:rPr b="1" lang="en-GB" sz="3500">
                <a:solidFill>
                  <a:srgbClr val="000000"/>
                </a:solidFill>
              </a:rPr>
              <a:t>    2      </a:t>
            </a:r>
            <a:r>
              <a:rPr b="1" lang="en-GB" sz="3500">
                <a:solidFill>
                  <a:schemeClr val="accent5"/>
                </a:solidFill>
              </a:rPr>
              <a:t>3</a:t>
            </a:r>
            <a:r>
              <a:rPr b="1" lang="en-GB" sz="3500">
                <a:solidFill>
                  <a:srgbClr val="000000"/>
                </a:solidFill>
              </a:rPr>
              <a:t>      4        </a:t>
            </a:r>
            <a:r>
              <a:rPr b="1" lang="en-GB" sz="3500">
                <a:solidFill>
                  <a:schemeClr val="accent4"/>
                </a:solidFill>
              </a:rPr>
              <a:t>5</a:t>
            </a:r>
            <a:r>
              <a:rPr b="1" lang="en-GB" sz="3500">
                <a:solidFill>
                  <a:srgbClr val="000000"/>
                </a:solidFill>
              </a:rPr>
              <a:t>      6      7      </a:t>
            </a:r>
            <a:r>
              <a:rPr b="1" lang="en-GB" sz="3500">
                <a:solidFill>
                  <a:schemeClr val="accent6"/>
                </a:solidFill>
              </a:rPr>
              <a:t>8</a:t>
            </a:r>
            <a:endParaRPr b="1" sz="3500">
              <a:solidFill>
                <a:schemeClr val="accent6"/>
              </a:solidFill>
            </a:endParaRPr>
          </a:p>
        </p:txBody>
      </p:sp>
      <p:sp>
        <p:nvSpPr>
          <p:cNvPr id="135" name="Google Shape;135;p16"/>
          <p:cNvSpPr txBox="1"/>
          <p:nvPr>
            <p:ph idx="4294967295" type="subTitle"/>
          </p:nvPr>
        </p:nvSpPr>
        <p:spPr>
          <a:xfrm>
            <a:off x="10703375" y="7355575"/>
            <a:ext cx="16641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Octave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10878424" y="2876298"/>
            <a:ext cx="1314000" cy="1377300"/>
          </a:xfrm>
          <a:prstGeom prst="ellipse">
            <a:avLst/>
          </a:prstGeom>
          <a:noFill/>
          <a:ln cap="flat" cmpd="sng" w="1143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 txBox="1"/>
          <p:nvPr>
            <p:ph idx="4294967295" type="subTitle"/>
          </p:nvPr>
        </p:nvSpPr>
        <p:spPr>
          <a:xfrm>
            <a:off x="5566325" y="7355575"/>
            <a:ext cx="11484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3rd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38" name="Google Shape;138;p16"/>
          <p:cNvSpPr txBox="1"/>
          <p:nvPr>
            <p:ph idx="4294967295" type="subTitle"/>
          </p:nvPr>
        </p:nvSpPr>
        <p:spPr>
          <a:xfrm>
            <a:off x="8040850" y="7355575"/>
            <a:ext cx="1148400" cy="5688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5th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4114800" y="7957300"/>
            <a:ext cx="7442950" cy="818150"/>
          </a:xfrm>
          <a:custGeom>
            <a:rect b="b" l="l" r="r" t="t"/>
            <a:pathLst>
              <a:path extrusionOk="0" h="32726" w="297718">
                <a:moveTo>
                  <a:pt x="0" y="0"/>
                </a:moveTo>
                <a:cubicBezTo>
                  <a:pt x="16742" y="5446"/>
                  <a:pt x="50830" y="32474"/>
                  <a:pt x="100450" y="32676"/>
                </a:cubicBezTo>
                <a:cubicBezTo>
                  <a:pt x="150070" y="32878"/>
                  <a:pt x="264840" y="6454"/>
                  <a:pt x="297718" y="1210"/>
                </a:cubicBezTo>
              </a:path>
            </a:pathLst>
          </a:custGeom>
          <a:noFill/>
          <a:ln cap="flat" cmpd="sng" w="762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40" name="Google Shape;1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3800" y="3912650"/>
            <a:ext cx="3322672" cy="22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/>
          <p:nvPr/>
        </p:nvSpPr>
        <p:spPr>
          <a:xfrm rot="-5400000">
            <a:off x="16087950" y="4514700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 rot="5402560">
            <a:off x="14197586" y="4757176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6"/>
          <p:cNvSpPr/>
          <p:nvPr/>
        </p:nvSpPr>
        <p:spPr>
          <a:xfrm rot="-5400000">
            <a:off x="16087950" y="4952200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6"/>
          <p:cNvSpPr txBox="1"/>
          <p:nvPr>
            <p:ph idx="4294967295" type="subTitle"/>
          </p:nvPr>
        </p:nvSpPr>
        <p:spPr>
          <a:xfrm>
            <a:off x="14119150" y="6410575"/>
            <a:ext cx="2479800" cy="16290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D major triad</a:t>
            </a:r>
            <a:endParaRPr b="1" sz="35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0" name="Google Shape;15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17"/>
          <p:cNvSpPr txBox="1"/>
          <p:nvPr>
            <p:ph type="title"/>
          </p:nvPr>
        </p:nvSpPr>
        <p:spPr>
          <a:xfrm>
            <a:off x="917950" y="6948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Try together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50174" l="0" r="0" t="0"/>
          <a:stretch/>
        </p:blipFill>
        <p:spPr>
          <a:xfrm>
            <a:off x="2600900" y="5879225"/>
            <a:ext cx="15012001" cy="25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936800" y="66053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4" name="Google Shape;154;p17"/>
          <p:cNvSpPr txBox="1"/>
          <p:nvPr>
            <p:ph idx="4294967295" type="body"/>
          </p:nvPr>
        </p:nvSpPr>
        <p:spPr>
          <a:xfrm>
            <a:off x="11010400" y="7739075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B            A            B           C#</a:t>
            </a:r>
            <a:endParaRPr sz="3500"/>
          </a:p>
        </p:txBody>
      </p:sp>
      <p:sp>
        <p:nvSpPr>
          <p:cNvPr id="155" name="Google Shape;155;p17"/>
          <p:cNvSpPr txBox="1"/>
          <p:nvPr/>
        </p:nvSpPr>
        <p:spPr>
          <a:xfrm>
            <a:off x="419000" y="2323825"/>
            <a:ext cx="11904600" cy="54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69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Char char="●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Does the melody move in </a:t>
            </a:r>
            <a:r>
              <a:rPr b="1" lang="en-GB" sz="3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steps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leaps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Char char="●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Does it </a:t>
            </a:r>
            <a:r>
              <a:rPr b="1" lang="en-GB" sz="3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ascend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3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descend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Char char="●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</a:t>
            </a:r>
            <a:r>
              <a:rPr b="1" lang="en-GB" sz="3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notes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does it start and end on?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69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Montserrat"/>
              <a:buChar char="●"/>
            </a:pP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</a:t>
            </a:r>
            <a:r>
              <a:rPr b="1" lang="en-GB" sz="3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long </a:t>
            </a:r>
            <a:r>
              <a:rPr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it? 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/>
          <p:nvPr>
            <p:ph type="title"/>
          </p:nvPr>
        </p:nvSpPr>
        <p:spPr>
          <a:xfrm>
            <a:off x="1252038" y="567800"/>
            <a:ext cx="14928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Working out phrases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788" y="3628975"/>
            <a:ext cx="15133424" cy="60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793088" y="2717025"/>
            <a:ext cx="12865800" cy="28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do you breathe?</a:t>
            </a:r>
            <a:endParaRPr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19"/>
          <p:cNvSpPr txBox="1"/>
          <p:nvPr>
            <p:ph type="title"/>
          </p:nvPr>
        </p:nvSpPr>
        <p:spPr>
          <a:xfrm>
            <a:off x="917950" y="15390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Melodies 1 and 2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3168075"/>
            <a:ext cx="15012001" cy="511773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693850" y="38942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72" name="Google Shape;172;p19"/>
          <p:cNvSpPr txBox="1"/>
          <p:nvPr>
            <p:ph idx="4294967295" type="subTitle"/>
          </p:nvPr>
        </p:nvSpPr>
        <p:spPr>
          <a:xfrm>
            <a:off x="577650" y="68130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73" name="Google Shape;173;p19"/>
          <p:cNvSpPr txBox="1"/>
          <p:nvPr>
            <p:ph idx="4294967295" type="body"/>
          </p:nvPr>
        </p:nvSpPr>
        <p:spPr>
          <a:xfrm>
            <a:off x="10767450" y="5027925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B            A            B           C#</a:t>
            </a:r>
            <a:endParaRPr sz="3500"/>
          </a:p>
        </p:txBody>
      </p:sp>
      <p:sp>
        <p:nvSpPr>
          <p:cNvPr id="174" name="Google Shape;174;p19"/>
          <p:cNvSpPr txBox="1"/>
          <p:nvPr>
            <p:ph idx="4294967295" type="body"/>
          </p:nvPr>
        </p:nvSpPr>
        <p:spPr>
          <a:xfrm>
            <a:off x="10767450" y="7705050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G           F#           G           E</a:t>
            </a:r>
            <a:endParaRPr sz="3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75" y="249625"/>
            <a:ext cx="12615400" cy="89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2357950" y="8900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3" name="Google Shape;183;p20"/>
          <p:cNvSpPr txBox="1"/>
          <p:nvPr>
            <p:ph idx="4294967295" type="subTitle"/>
          </p:nvPr>
        </p:nvSpPr>
        <p:spPr>
          <a:xfrm>
            <a:off x="2357950" y="322552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4" name="Google Shape;184;p20"/>
          <p:cNvSpPr txBox="1"/>
          <p:nvPr>
            <p:ph idx="4294967295" type="subTitle"/>
          </p:nvPr>
        </p:nvSpPr>
        <p:spPr>
          <a:xfrm>
            <a:off x="2357950" y="55610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5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5" name="Google Shape;185;p20"/>
          <p:cNvSpPr txBox="1"/>
          <p:nvPr>
            <p:ph idx="4294967295" type="subTitle"/>
          </p:nvPr>
        </p:nvSpPr>
        <p:spPr>
          <a:xfrm>
            <a:off x="2357950" y="78964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6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6" name="Google Shape;186;p20"/>
          <p:cNvSpPr txBox="1"/>
          <p:nvPr>
            <p:ph idx="4294967295" type="body"/>
          </p:nvPr>
        </p:nvSpPr>
        <p:spPr>
          <a:xfrm>
            <a:off x="11519500" y="1702950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D    B     D   A    G    B    A   G</a:t>
            </a:r>
            <a:endParaRPr sz="2900"/>
          </a:p>
        </p:txBody>
      </p:sp>
      <p:sp>
        <p:nvSpPr>
          <p:cNvPr id="187" name="Google Shape;187;p20"/>
          <p:cNvSpPr txBox="1"/>
          <p:nvPr>
            <p:ph idx="4294967295" type="body"/>
          </p:nvPr>
        </p:nvSpPr>
        <p:spPr>
          <a:xfrm>
            <a:off x="11519500" y="3794325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B           D           D C B C A</a:t>
            </a:r>
            <a:endParaRPr sz="2900"/>
          </a:p>
        </p:txBody>
      </p:sp>
      <p:sp>
        <p:nvSpPr>
          <p:cNvPr id="188" name="Google Shape;188;p20"/>
          <p:cNvSpPr txBox="1"/>
          <p:nvPr>
            <p:ph idx="4294967295" type="body"/>
          </p:nvPr>
        </p:nvSpPr>
        <p:spPr>
          <a:xfrm>
            <a:off x="11295875" y="8465275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2900">
                <a:solidFill>
                  <a:srgbClr val="000000"/>
                </a:solidFill>
              </a:rPr>
              <a:t>D C B C A      A    G   D    C#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54126" l="0" r="0" t="0"/>
          <a:stretch/>
        </p:blipFill>
        <p:spPr>
          <a:xfrm>
            <a:off x="2363400" y="5031125"/>
            <a:ext cx="12615400" cy="408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287575" y="56715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7" name="Google Shape;197;p21"/>
          <p:cNvSpPr txBox="1"/>
          <p:nvPr>
            <p:ph idx="4294967295" type="subTitle"/>
          </p:nvPr>
        </p:nvSpPr>
        <p:spPr>
          <a:xfrm>
            <a:off x="287575" y="800702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pic>
        <p:nvPicPr>
          <p:cNvPr id="198" name="Google Shape;198;p21"/>
          <p:cNvPicPr preferRelativeResize="0"/>
          <p:nvPr/>
        </p:nvPicPr>
        <p:blipFill rotWithShape="1">
          <a:blip r:embed="rId4">
            <a:alphaModFix/>
          </a:blip>
          <a:srcRect b="0" l="0" r="0" t="50308"/>
          <a:stretch/>
        </p:blipFill>
        <p:spPr>
          <a:xfrm>
            <a:off x="2564325" y="2760451"/>
            <a:ext cx="12213549" cy="206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>
            <p:ph idx="1" type="body"/>
          </p:nvPr>
        </p:nvSpPr>
        <p:spPr>
          <a:xfrm>
            <a:off x="287575" y="3665012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>
            <a:off x="622200" y="342750"/>
            <a:ext cx="13201200" cy="5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Playing musically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150" y="6361321"/>
            <a:ext cx="6105850" cy="91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/>
          <p:cNvPicPr preferRelativeResize="0"/>
          <p:nvPr/>
        </p:nvPicPr>
        <p:blipFill rotWithShape="1">
          <a:blip r:embed="rId5">
            <a:alphaModFix/>
          </a:blip>
          <a:srcRect b="0" l="49410" r="0" t="0"/>
          <a:stretch/>
        </p:blipFill>
        <p:spPr>
          <a:xfrm>
            <a:off x="8820000" y="4388497"/>
            <a:ext cx="5816550" cy="7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5">
            <a:alphaModFix/>
          </a:blip>
          <a:srcRect b="0" l="0" r="49049" t="0"/>
          <a:stretch/>
        </p:blipFill>
        <p:spPr>
          <a:xfrm>
            <a:off x="3505500" y="4371850"/>
            <a:ext cx="5416675" cy="9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 b="0" l="0" r="49049" t="0"/>
          <a:stretch/>
        </p:blipFill>
        <p:spPr>
          <a:xfrm>
            <a:off x="3505500" y="8656650"/>
            <a:ext cx="6722976" cy="11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5">
            <a:alphaModFix/>
          </a:blip>
          <a:srcRect b="0" l="49410" r="0" t="0"/>
          <a:stretch/>
        </p:blipFill>
        <p:spPr>
          <a:xfrm>
            <a:off x="10955200" y="8672175"/>
            <a:ext cx="3681350" cy="9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>
            <p:ph idx="4294967295" type="subTitle"/>
          </p:nvPr>
        </p:nvSpPr>
        <p:spPr>
          <a:xfrm>
            <a:off x="9065025" y="6978700"/>
            <a:ext cx="2430900" cy="5688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100">
                <a:solidFill>
                  <a:srgbClr val="FFFFFF"/>
                </a:solidFill>
              </a:rPr>
              <a:t>Slur</a:t>
            </a:r>
            <a:endParaRPr b="1" sz="3100">
              <a:solidFill>
                <a:srgbClr val="FFFFFF"/>
              </a:solidFill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7547600" y="7470875"/>
            <a:ext cx="1084500" cy="9159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22"/>
          <p:cNvSpPr txBox="1"/>
          <p:nvPr>
            <p:ph type="title"/>
          </p:nvPr>
        </p:nvSpPr>
        <p:spPr>
          <a:xfrm>
            <a:off x="917950" y="890050"/>
            <a:ext cx="13201200" cy="221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Making a 12 bar melody 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22"/>
          <p:cNvSpPr txBox="1"/>
          <p:nvPr>
            <p:ph idx="5" type="subTitle"/>
          </p:nvPr>
        </p:nvSpPr>
        <p:spPr>
          <a:xfrm>
            <a:off x="917950" y="2700650"/>
            <a:ext cx="3986700" cy="19083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15" name="Google Shape;215;p22"/>
          <p:cNvSpPr txBox="1"/>
          <p:nvPr>
            <p:ph idx="5" type="subTitle"/>
          </p:nvPr>
        </p:nvSpPr>
        <p:spPr>
          <a:xfrm>
            <a:off x="5211025" y="2700650"/>
            <a:ext cx="3986700" cy="1908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16" name="Google Shape;216;p22"/>
          <p:cNvSpPr txBox="1"/>
          <p:nvPr>
            <p:ph idx="5" type="subTitle"/>
          </p:nvPr>
        </p:nvSpPr>
        <p:spPr>
          <a:xfrm>
            <a:off x="9504100" y="2700650"/>
            <a:ext cx="3986700" cy="19083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17" name="Google Shape;217;p22"/>
          <p:cNvSpPr txBox="1"/>
          <p:nvPr>
            <p:ph idx="5" type="subTitle"/>
          </p:nvPr>
        </p:nvSpPr>
        <p:spPr>
          <a:xfrm>
            <a:off x="917950" y="5095900"/>
            <a:ext cx="3986700" cy="19083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18" name="Google Shape;218;p22"/>
          <p:cNvSpPr txBox="1"/>
          <p:nvPr>
            <p:ph idx="5" type="subTitle"/>
          </p:nvPr>
        </p:nvSpPr>
        <p:spPr>
          <a:xfrm>
            <a:off x="9504100" y="5095900"/>
            <a:ext cx="3986700" cy="19083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19" name="Google Shape;219;p22"/>
          <p:cNvSpPr txBox="1"/>
          <p:nvPr>
            <p:ph idx="5" type="subTitle"/>
          </p:nvPr>
        </p:nvSpPr>
        <p:spPr>
          <a:xfrm>
            <a:off x="5262575" y="5095900"/>
            <a:ext cx="1784100" cy="1908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2 bar phrase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20" name="Google Shape;220;p22"/>
          <p:cNvSpPr txBox="1"/>
          <p:nvPr>
            <p:ph idx="5" type="subTitle"/>
          </p:nvPr>
        </p:nvSpPr>
        <p:spPr>
          <a:xfrm>
            <a:off x="7362075" y="5095900"/>
            <a:ext cx="1784100" cy="1908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2 bar phrase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21" name="Google Shape;221;p22"/>
          <p:cNvSpPr txBox="1"/>
          <p:nvPr>
            <p:ph idx="5" type="subTitle"/>
          </p:nvPr>
        </p:nvSpPr>
        <p:spPr>
          <a:xfrm>
            <a:off x="917950" y="7373825"/>
            <a:ext cx="8228100" cy="18432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8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222" name="Google Shape;222;p22"/>
          <p:cNvSpPr txBox="1"/>
          <p:nvPr>
            <p:ph idx="5" type="subTitle"/>
          </p:nvPr>
        </p:nvSpPr>
        <p:spPr>
          <a:xfrm>
            <a:off x="9504100" y="7341275"/>
            <a:ext cx="3986700" cy="19083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4 bar phrase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