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5143500" cx="9144000"/>
  <p:notesSz cx="6858000" cy="9144000"/>
  <p:embeddedFontLst>
    <p:embeddedFont>
      <p:font typeface="Montserrat SemiBold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Montserrat Medium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1ED49F-BFF2-41CF-B98F-28743BBD9A63}">
  <a:tblStyle styleId="{7D1ED49F-BFF2-41CF-B98F-28743BBD9A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MontserratSemiBold-bold.fntdata"/><Relationship Id="rId23" Type="http://schemas.openxmlformats.org/officeDocument/2006/relationships/font" Target="fonts/Montserrat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SemiBold-boldItalic.fntdata"/><Relationship Id="rId25" Type="http://schemas.openxmlformats.org/officeDocument/2006/relationships/font" Target="fonts/MontserratSemiBold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Medium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4.xml"/><Relationship Id="rId33" Type="http://schemas.openxmlformats.org/officeDocument/2006/relationships/font" Target="fonts/MontserratMedium-italic.fntdata"/><Relationship Id="rId10" Type="http://schemas.openxmlformats.org/officeDocument/2006/relationships/slide" Target="slides/slide3.xml"/><Relationship Id="rId32" Type="http://schemas.openxmlformats.org/officeDocument/2006/relationships/font" Target="fonts/MontserratMedium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schemas.openxmlformats.org/officeDocument/2006/relationships/font" Target="fonts/MontserratMedium-bold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e1010d8e7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e1010d8e7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e1010d8e7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e1010d8e7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e1010d8e7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e1010d8e7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e1010d8e7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8e1010d8e7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e1010d8e7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e1010d8e7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e1010d8e7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8e1010d8e7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e1010d8e7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e1010d8e7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e1010d8e7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e1010d8e7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e1010d8e7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e1010d8e7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e1010d8e7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e1010d8e7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e1010d8e7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e1010d8e7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e1010d8e7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e1010d8e7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e1010d8e7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e1010d8e7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e1010d8e7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e1010d8e7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e1010d8e7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e1010d8e7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ctrTitle"/>
          </p:nvPr>
        </p:nvSpPr>
        <p:spPr>
          <a:xfrm>
            <a:off x="458975" y="1552450"/>
            <a:ext cx="77583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Describe festivals and traditions 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[2 / 2]</a:t>
            </a:r>
            <a:endParaRPr>
              <a:solidFill>
                <a:srgbClr val="4B3241"/>
              </a:solidFill>
            </a:endParaRPr>
          </a:p>
          <a:p>
            <a:pPr indent="-3048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Char char="-"/>
            </a:pPr>
            <a:r>
              <a:rPr lang="en-GB">
                <a:solidFill>
                  <a:srgbClr val="4B3241"/>
                </a:solidFill>
              </a:rPr>
              <a:t>Asking questions using </a:t>
            </a:r>
            <a:r>
              <a:rPr i="1" lang="en-GB">
                <a:solidFill>
                  <a:srgbClr val="4B3241"/>
                </a:solidFill>
              </a:rPr>
              <a:t>est-ce que </a:t>
            </a:r>
            <a:r>
              <a:rPr lang="en-GB">
                <a:solidFill>
                  <a:srgbClr val="4B3241"/>
                </a:solidFill>
              </a:rPr>
              <a:t>and </a:t>
            </a:r>
            <a:r>
              <a:rPr i="1" lang="en-GB">
                <a:solidFill>
                  <a:srgbClr val="4B3241"/>
                </a:solidFill>
              </a:rPr>
              <a:t>qu’est-ce que</a:t>
            </a:r>
            <a:endParaRPr i="1">
              <a:solidFill>
                <a:srgbClr val="4B3241"/>
              </a:solidFill>
            </a:endParaRPr>
          </a:p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26" name="Google Shape;126;p2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Mademoiselle Martin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687" y="280050"/>
            <a:ext cx="531695" cy="53220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5"/>
          <p:cNvSpPr txBox="1"/>
          <p:nvPr/>
        </p:nvSpPr>
        <p:spPr>
          <a:xfrm>
            <a:off x="542325" y="1748538"/>
            <a:ext cx="34122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AutoNum type="arabicPeriod"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Est-ce que…?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35"/>
          <p:cNvSpPr txBox="1"/>
          <p:nvPr>
            <p:ph type="title"/>
          </p:nvPr>
        </p:nvSpPr>
        <p:spPr>
          <a:xfrm>
            <a:off x="1146200" y="338925"/>
            <a:ext cx="7774500" cy="53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Forming questions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04" name="Google Shape;204;p35"/>
          <p:cNvSpPr txBox="1"/>
          <p:nvPr/>
        </p:nvSpPr>
        <p:spPr>
          <a:xfrm>
            <a:off x="497075" y="2745350"/>
            <a:ext cx="30069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</a:t>
            </a:r>
            <a:r>
              <a:rPr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Qu’est-ce que…?</a:t>
            </a:r>
            <a:endParaRPr b="1"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35"/>
          <p:cNvSpPr txBox="1"/>
          <p:nvPr/>
        </p:nvSpPr>
        <p:spPr>
          <a:xfrm>
            <a:off x="4123388" y="1737288"/>
            <a:ext cx="41676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Est-ce que vous célébrez Noël?</a:t>
            </a:r>
            <a:endParaRPr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35"/>
          <p:cNvSpPr txBox="1"/>
          <p:nvPr/>
        </p:nvSpPr>
        <p:spPr>
          <a:xfrm>
            <a:off x="4123388" y="2783450"/>
            <a:ext cx="4167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Qu’est-ce que vous faites pour célébrer Noël?</a:t>
            </a:r>
            <a:endParaRPr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35"/>
          <p:cNvSpPr txBox="1"/>
          <p:nvPr/>
        </p:nvSpPr>
        <p:spPr>
          <a:xfrm>
            <a:off x="626813" y="949425"/>
            <a:ext cx="75954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35"/>
          <p:cNvSpPr txBox="1"/>
          <p:nvPr/>
        </p:nvSpPr>
        <p:spPr>
          <a:xfrm>
            <a:off x="542325" y="920663"/>
            <a:ext cx="79878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687" y="280050"/>
            <a:ext cx="531695" cy="53220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6"/>
          <p:cNvSpPr txBox="1"/>
          <p:nvPr/>
        </p:nvSpPr>
        <p:spPr>
          <a:xfrm>
            <a:off x="542325" y="1215138"/>
            <a:ext cx="34122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AutoNum type="arabicPeriod"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Est-ce que…?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36"/>
          <p:cNvSpPr txBox="1"/>
          <p:nvPr>
            <p:ph type="title"/>
          </p:nvPr>
        </p:nvSpPr>
        <p:spPr>
          <a:xfrm>
            <a:off x="1146200" y="338925"/>
            <a:ext cx="7774500" cy="53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Forming questions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16" name="Google Shape;216;p36"/>
          <p:cNvSpPr txBox="1"/>
          <p:nvPr/>
        </p:nvSpPr>
        <p:spPr>
          <a:xfrm>
            <a:off x="2488275" y="1716650"/>
            <a:ext cx="41676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Est-ce que vous célébrez Noël?</a:t>
            </a:r>
            <a:endParaRPr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36"/>
          <p:cNvSpPr txBox="1"/>
          <p:nvPr/>
        </p:nvSpPr>
        <p:spPr>
          <a:xfrm>
            <a:off x="626813" y="949425"/>
            <a:ext cx="75954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36"/>
          <p:cNvSpPr txBox="1"/>
          <p:nvPr/>
        </p:nvSpPr>
        <p:spPr>
          <a:xfrm>
            <a:off x="2488275" y="2631050"/>
            <a:ext cx="41676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Est-ce que vous fêtez le Nouvel An?</a:t>
            </a:r>
            <a:endParaRPr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36"/>
          <p:cNvSpPr txBox="1"/>
          <p:nvPr/>
        </p:nvSpPr>
        <p:spPr>
          <a:xfrm>
            <a:off x="2526375" y="3583550"/>
            <a:ext cx="41676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Est-ce que vous célébrez Pâques?</a:t>
            </a:r>
            <a:endParaRPr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687" y="280050"/>
            <a:ext cx="531695" cy="53220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7"/>
          <p:cNvSpPr txBox="1"/>
          <p:nvPr/>
        </p:nvSpPr>
        <p:spPr>
          <a:xfrm>
            <a:off x="542325" y="1215138"/>
            <a:ext cx="34122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2.	Qu’est-ce que…?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37"/>
          <p:cNvSpPr txBox="1"/>
          <p:nvPr>
            <p:ph type="title"/>
          </p:nvPr>
        </p:nvSpPr>
        <p:spPr>
          <a:xfrm>
            <a:off x="1146200" y="338925"/>
            <a:ext cx="7774500" cy="53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Forming questions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27" name="Google Shape;227;p37"/>
          <p:cNvSpPr txBox="1"/>
          <p:nvPr/>
        </p:nvSpPr>
        <p:spPr>
          <a:xfrm>
            <a:off x="2069800" y="1716650"/>
            <a:ext cx="53295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Qu’est-ce que vous faites pour célébrer Noël?</a:t>
            </a:r>
            <a:endParaRPr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37"/>
          <p:cNvSpPr txBox="1"/>
          <p:nvPr/>
        </p:nvSpPr>
        <p:spPr>
          <a:xfrm>
            <a:off x="626813" y="949425"/>
            <a:ext cx="75954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37"/>
          <p:cNvSpPr txBox="1"/>
          <p:nvPr/>
        </p:nvSpPr>
        <p:spPr>
          <a:xfrm>
            <a:off x="2069800" y="2631050"/>
            <a:ext cx="53295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Qu’est-ce que vous faites pour l'Aïd el-Fitr?</a:t>
            </a:r>
            <a:endParaRPr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37"/>
          <p:cNvSpPr txBox="1"/>
          <p:nvPr/>
        </p:nvSpPr>
        <p:spPr>
          <a:xfrm>
            <a:off x="2069800" y="3583550"/>
            <a:ext cx="53295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Qu’est-ce que vous mangez à Pâques?</a:t>
            </a:r>
            <a:endParaRPr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687" y="280050"/>
            <a:ext cx="531695" cy="5322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8"/>
          <p:cNvSpPr txBox="1"/>
          <p:nvPr>
            <p:ph type="title"/>
          </p:nvPr>
        </p:nvSpPr>
        <p:spPr>
          <a:xfrm>
            <a:off x="1146200" y="338925"/>
            <a:ext cx="7774500" cy="53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Forming questions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7" name="Google Shape;237;p38"/>
          <p:cNvSpPr txBox="1"/>
          <p:nvPr/>
        </p:nvSpPr>
        <p:spPr>
          <a:xfrm>
            <a:off x="389925" y="1235213"/>
            <a:ext cx="83256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	</a:t>
            </a: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Est-ce que…?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- Adding this to the start of your sentence </a:t>
            </a: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(Do/does...)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38"/>
          <p:cNvSpPr txBox="1"/>
          <p:nvPr/>
        </p:nvSpPr>
        <p:spPr>
          <a:xfrm>
            <a:off x="626813" y="949425"/>
            <a:ext cx="75954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9" name="Google Shape;23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5144" y="49019"/>
            <a:ext cx="997363" cy="7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8"/>
          <p:cNvSpPr txBox="1"/>
          <p:nvPr/>
        </p:nvSpPr>
        <p:spPr>
          <a:xfrm>
            <a:off x="626813" y="949425"/>
            <a:ext cx="75954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38"/>
          <p:cNvSpPr txBox="1"/>
          <p:nvPr/>
        </p:nvSpPr>
        <p:spPr>
          <a:xfrm>
            <a:off x="389925" y="2759213"/>
            <a:ext cx="83256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	</a:t>
            </a: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Qu’est-ce que…?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- Adding this to the start of your sentence </a:t>
            </a: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(What...)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38"/>
          <p:cNvSpPr txBox="1"/>
          <p:nvPr/>
        </p:nvSpPr>
        <p:spPr>
          <a:xfrm>
            <a:off x="618525" y="1730513"/>
            <a:ext cx="79878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For example: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Est-ce que</a:t>
            </a: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vous célébrez Noël? =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Do you</a:t>
            </a: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celebrate Christmas?</a:t>
            </a:r>
            <a:endParaRPr sz="1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38"/>
          <p:cNvSpPr txBox="1"/>
          <p:nvPr/>
        </p:nvSpPr>
        <p:spPr>
          <a:xfrm>
            <a:off x="618525" y="3330713"/>
            <a:ext cx="79878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For example: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Qu’est-ce que</a:t>
            </a: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vous mangez à Noël? =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What </a:t>
            </a: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do you eat at Christmas?</a:t>
            </a:r>
            <a:endParaRPr sz="1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687" y="280050"/>
            <a:ext cx="531695" cy="53220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9"/>
          <p:cNvSpPr txBox="1"/>
          <p:nvPr/>
        </p:nvSpPr>
        <p:spPr>
          <a:xfrm>
            <a:off x="606550" y="921213"/>
            <a:ext cx="77745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Fill in the gap to complete the question with the most appropriate option from below.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39"/>
          <p:cNvSpPr txBox="1"/>
          <p:nvPr>
            <p:ph type="title"/>
          </p:nvPr>
        </p:nvSpPr>
        <p:spPr>
          <a:xfrm>
            <a:off x="1146200" y="338925"/>
            <a:ext cx="5988300" cy="53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Forming questions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51" name="Google Shape;251;p39"/>
          <p:cNvSpPr txBox="1"/>
          <p:nvPr/>
        </p:nvSpPr>
        <p:spPr>
          <a:xfrm>
            <a:off x="6025338" y="2080950"/>
            <a:ext cx="2293800" cy="397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28600" lvl="0" marL="22860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AutoNum type="alphaUcPeriod"/>
            </a:pP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Est-ce que.</a:t>
            </a:r>
            <a:endParaRPr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39"/>
          <p:cNvSpPr txBox="1"/>
          <p:nvPr/>
        </p:nvSpPr>
        <p:spPr>
          <a:xfrm>
            <a:off x="693500" y="1814250"/>
            <a:ext cx="5169000" cy="26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286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________ vous célébrez la Chandeleur?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________ vous faites pour 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l'Aïd el-Fitr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________ vous mangez à Noël?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________ vous fêtez la Saint-Sylvestre?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________ vous aimez Hanoukka?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39"/>
          <p:cNvSpPr txBox="1"/>
          <p:nvPr/>
        </p:nvSpPr>
        <p:spPr>
          <a:xfrm>
            <a:off x="6025338" y="3211275"/>
            <a:ext cx="2293800" cy="397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B. Qu’est-ce que</a:t>
            </a:r>
            <a:endParaRPr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39"/>
          <p:cNvSpPr txBox="1"/>
          <p:nvPr/>
        </p:nvSpPr>
        <p:spPr>
          <a:xfrm>
            <a:off x="1137388" y="1683600"/>
            <a:ext cx="348600" cy="397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39"/>
          <p:cNvSpPr txBox="1"/>
          <p:nvPr/>
        </p:nvSpPr>
        <p:spPr>
          <a:xfrm>
            <a:off x="1137388" y="2178900"/>
            <a:ext cx="348600" cy="397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39"/>
          <p:cNvSpPr txBox="1"/>
          <p:nvPr/>
        </p:nvSpPr>
        <p:spPr>
          <a:xfrm>
            <a:off x="1137388" y="2712300"/>
            <a:ext cx="348600" cy="397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39"/>
          <p:cNvSpPr txBox="1"/>
          <p:nvPr/>
        </p:nvSpPr>
        <p:spPr>
          <a:xfrm>
            <a:off x="1137388" y="3283800"/>
            <a:ext cx="348600" cy="397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39"/>
          <p:cNvSpPr txBox="1"/>
          <p:nvPr/>
        </p:nvSpPr>
        <p:spPr>
          <a:xfrm>
            <a:off x="1099288" y="3817200"/>
            <a:ext cx="348600" cy="397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 txBox="1"/>
          <p:nvPr>
            <p:ph type="title"/>
          </p:nvPr>
        </p:nvSpPr>
        <p:spPr>
          <a:xfrm>
            <a:off x="459000" y="490888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Describe festivals and traditions [2 /2]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900">
              <a:solidFill>
                <a:schemeClr val="dk2"/>
              </a:solidFill>
            </a:endParaRPr>
          </a:p>
        </p:txBody>
      </p:sp>
      <p:sp>
        <p:nvSpPr>
          <p:cNvPr id="264" name="Google Shape;264;p40"/>
          <p:cNvSpPr txBox="1"/>
          <p:nvPr/>
        </p:nvSpPr>
        <p:spPr>
          <a:xfrm>
            <a:off x="8529349" y="1744013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65" name="Google Shape;265;p40"/>
          <p:cNvGraphicFramePr/>
          <p:nvPr/>
        </p:nvGraphicFramePr>
        <p:xfrm>
          <a:off x="476250" y="131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{7D1ED49F-BFF2-41CF-B98F-28743BBD9A63}</a:tableStyleId>
              </a:tblPr>
              <a:tblGrid>
                <a:gridCol w="5172550"/>
                <a:gridCol w="2376550"/>
              </a:tblGrid>
              <a:tr h="560050">
                <a:tc>
                  <a:txBody>
                    <a:bodyPr/>
                    <a:lstStyle/>
                    <a:p>
                      <a:pPr indent="-2286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"/>
                        <a:buAutoNum type="arabicPeriod"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Est-ce que </a:t>
                      </a: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means...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</a:t>
                      </a:r>
                      <a:r>
                        <a:rPr b="1"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Qu’est-ce que</a:t>
                      </a: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means....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We position these question phrases at the....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 Translate: Do you celebrate Eid?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 Translate: What do you do for Christmas?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6" name="Google Shape;266;p40"/>
          <p:cNvSpPr txBox="1"/>
          <p:nvPr/>
        </p:nvSpPr>
        <p:spPr>
          <a:xfrm>
            <a:off x="5680925" y="1357783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Do/does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40"/>
          <p:cNvSpPr txBox="1"/>
          <p:nvPr/>
        </p:nvSpPr>
        <p:spPr>
          <a:xfrm>
            <a:off x="5719025" y="1967383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40"/>
          <p:cNvSpPr txBox="1"/>
          <p:nvPr/>
        </p:nvSpPr>
        <p:spPr>
          <a:xfrm>
            <a:off x="5719025" y="2538883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start of a sentence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40"/>
          <p:cNvSpPr txBox="1"/>
          <p:nvPr/>
        </p:nvSpPr>
        <p:spPr>
          <a:xfrm>
            <a:off x="5223725" y="3062683"/>
            <a:ext cx="3092400" cy="5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Est-ce que vous fêtez/célébrez l’Eïd el-Fitr?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40"/>
          <p:cNvSpPr txBox="1"/>
          <p:nvPr/>
        </p:nvSpPr>
        <p:spPr>
          <a:xfrm>
            <a:off x="5223725" y="3672283"/>
            <a:ext cx="3092400" cy="5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Qu’est-ce que vous faites à Noël? 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850" y="287567"/>
            <a:ext cx="1515863" cy="152053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/>
        </p:nvSpPr>
        <p:spPr>
          <a:xfrm>
            <a:off x="323288" y="4000900"/>
            <a:ext cx="5643000" cy="8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7"/>
          <p:cNvSpPr txBox="1"/>
          <p:nvPr>
            <p:ph type="title"/>
          </p:nvPr>
        </p:nvSpPr>
        <p:spPr>
          <a:xfrm>
            <a:off x="513050" y="2943038"/>
            <a:ext cx="69789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5"/>
                </a:solidFill>
              </a:rPr>
              <a:t>Phonétique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39" name="Google Shape;139;p28"/>
          <p:cNvSpPr/>
          <p:nvPr/>
        </p:nvSpPr>
        <p:spPr>
          <a:xfrm>
            <a:off x="1654625" y="1362488"/>
            <a:ext cx="52116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 txBox="1"/>
          <p:nvPr/>
        </p:nvSpPr>
        <p:spPr>
          <a:xfrm>
            <a:off x="3340125" y="286813"/>
            <a:ext cx="25617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ç / c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>
            <a:off x="2628887" y="2878300"/>
            <a:ext cx="43677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fran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ç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ais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 rotWithShape="1">
          <a:blip r:embed="rId4">
            <a:alphaModFix/>
          </a:blip>
          <a:srcRect b="51590" l="13611" r="70844" t="29550"/>
          <a:stretch/>
        </p:blipFill>
        <p:spPr>
          <a:xfrm>
            <a:off x="3315539" y="1588499"/>
            <a:ext cx="1889914" cy="128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/>
        </p:nvSpPr>
        <p:spPr>
          <a:xfrm>
            <a:off x="990100" y="1190513"/>
            <a:ext cx="17673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fran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ç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ais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9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gar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ç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3757561" y="19778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inéma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9"/>
          <p:cNvSpPr txBox="1"/>
          <p:nvPr/>
        </p:nvSpPr>
        <p:spPr>
          <a:xfrm>
            <a:off x="3340125" y="286813"/>
            <a:ext cx="25617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ç / c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29"/>
          <p:cNvPicPr preferRelativeResize="0"/>
          <p:nvPr/>
        </p:nvPicPr>
        <p:blipFill rotWithShape="1">
          <a:blip r:embed="rId4">
            <a:alphaModFix/>
          </a:blip>
          <a:srcRect b="51590" l="13611" r="70844" t="29550"/>
          <a:stretch/>
        </p:blipFill>
        <p:spPr>
          <a:xfrm>
            <a:off x="1163168" y="1775414"/>
            <a:ext cx="1421314" cy="97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9"/>
          <p:cNvPicPr preferRelativeResize="0"/>
          <p:nvPr/>
        </p:nvPicPr>
        <p:blipFill rotWithShape="1">
          <a:blip r:embed="rId5">
            <a:alphaModFix/>
          </a:blip>
          <a:srcRect b="42288" l="71985" r="12470" t="27958"/>
          <a:stretch/>
        </p:blipFill>
        <p:spPr>
          <a:xfrm>
            <a:off x="6576012" y="1806588"/>
            <a:ext cx="1421323" cy="153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9"/>
          <p:cNvPicPr preferRelativeResize="0"/>
          <p:nvPr/>
        </p:nvPicPr>
        <p:blipFill rotWithShape="1">
          <a:blip r:embed="rId6">
            <a:alphaModFix/>
          </a:blip>
          <a:srcRect b="34957" l="13067" r="71388" t="39520"/>
          <a:stretch/>
        </p:blipFill>
        <p:spPr>
          <a:xfrm>
            <a:off x="3825700" y="2489988"/>
            <a:ext cx="1421323" cy="1312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60" name="Google Shape;160;p30"/>
          <p:cNvSpPr/>
          <p:nvPr/>
        </p:nvSpPr>
        <p:spPr>
          <a:xfrm>
            <a:off x="2679913" y="153291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61" name="Google Shape;1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 txBox="1"/>
          <p:nvPr/>
        </p:nvSpPr>
        <p:spPr>
          <a:xfrm>
            <a:off x="3557850" y="457238"/>
            <a:ext cx="16797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e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3974761" y="2992599"/>
            <a:ext cx="15531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oy with hand on chest" id="164" name="Google Shape;16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4563" y="1696601"/>
            <a:ext cx="537500" cy="1258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sam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31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31"/>
          <p:cNvSpPr txBox="1"/>
          <p:nvPr/>
        </p:nvSpPr>
        <p:spPr>
          <a:xfrm>
            <a:off x="3757561" y="29684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voir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/>
          <p:cNvSpPr txBox="1"/>
          <p:nvPr/>
        </p:nvSpPr>
        <p:spPr>
          <a:xfrm>
            <a:off x="3557850" y="457238"/>
            <a:ext cx="16797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e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1"/>
          <p:cNvPicPr preferRelativeResize="0"/>
          <p:nvPr/>
        </p:nvPicPr>
        <p:blipFill rotWithShape="1">
          <a:blip r:embed="rId4">
            <a:alphaModFix/>
          </a:blip>
          <a:srcRect b="40970" l="13471" r="61092" t="31127"/>
          <a:stretch/>
        </p:blipFill>
        <p:spPr>
          <a:xfrm>
            <a:off x="914425" y="1689889"/>
            <a:ext cx="2325922" cy="1435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/>
          <p:cNvSpPr/>
          <p:nvPr/>
        </p:nvSpPr>
        <p:spPr>
          <a:xfrm>
            <a:off x="3685863" y="3450038"/>
            <a:ext cx="1767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[to have to]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31"/>
          <p:cNvSpPr/>
          <p:nvPr/>
        </p:nvSpPr>
        <p:spPr>
          <a:xfrm>
            <a:off x="6576013" y="1797863"/>
            <a:ext cx="93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[that]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/>
        </p:nvSpPr>
        <p:spPr>
          <a:xfrm>
            <a:off x="323288" y="2308363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288" y="228412"/>
            <a:ext cx="1515863" cy="151586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2"/>
          <p:cNvSpPr txBox="1"/>
          <p:nvPr>
            <p:ph type="title"/>
          </p:nvPr>
        </p:nvSpPr>
        <p:spPr>
          <a:xfrm>
            <a:off x="513050" y="2943038"/>
            <a:ext cx="69789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4"/>
                </a:solidFill>
              </a:rPr>
              <a:t>Vocabulaire</a:t>
            </a:r>
            <a:endParaRPr sz="36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9" name="Google Shape;189;p33"/>
          <p:cNvGraphicFramePr/>
          <p:nvPr/>
        </p:nvGraphicFramePr>
        <p:xfrm>
          <a:off x="113835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{7D1ED49F-BFF2-41CF-B98F-28743BBD9A63}</a:tableStyleId>
              </a:tblPr>
              <a:tblGrid>
                <a:gridCol w="2236650"/>
                <a:gridCol w="4170275"/>
              </a:tblGrid>
              <a:tr h="35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fêt</a:t>
                      </a:r>
                      <a:r>
                        <a:rPr lang="en-GB" sz="1400">
                          <a:solidFill>
                            <a:srgbClr val="F03C7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1400">
                        <a:solidFill>
                          <a:srgbClr val="F03C7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celebrate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r>
                        <a:rPr lang="en-GB" sz="1400">
                          <a:solidFill>
                            <a:srgbClr val="F03C7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1400">
                          <a:solidFill>
                            <a:srgbClr val="F03C7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</a:t>
                      </a:r>
                      <a:r>
                        <a:rPr lang="en-GB" sz="1400">
                          <a:solidFill>
                            <a:srgbClr val="F03C7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1400">
                        <a:solidFill>
                          <a:srgbClr val="F03C7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celebrate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Noël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Christmas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Pâques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Easter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l’Aïd el-Fitr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Eid el-Fitr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Hanoukka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Hanukkah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Diwali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Diwali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fête nationale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Bastille Day (14th July)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poisson d’avril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April Fool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Chandeleur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Candlemas (celebrated with pancakes)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Saint-Sylvestre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 Year’s Eve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Nouvel An 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 Year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type="title"/>
          </p:nvPr>
        </p:nvSpPr>
        <p:spPr>
          <a:xfrm>
            <a:off x="458975" y="2416875"/>
            <a:ext cx="69789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3"/>
                </a:solidFill>
              </a:rPr>
              <a:t>Grammaire</a:t>
            </a:r>
            <a:br>
              <a:rPr lang="en-GB" sz="3600">
                <a:solidFill>
                  <a:schemeClr val="accent3"/>
                </a:solidFill>
              </a:rPr>
            </a:br>
            <a:r>
              <a:rPr lang="en-GB">
                <a:solidFill>
                  <a:schemeClr val="accent3"/>
                </a:solidFill>
              </a:rPr>
              <a:t>Forming questions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3"/>
              </a:solidFill>
            </a:endParaRPr>
          </a:p>
        </p:txBody>
      </p:sp>
      <p:sp>
        <p:nvSpPr>
          <p:cNvPr id="195" name="Google Shape;195;p34"/>
          <p:cNvSpPr/>
          <p:nvPr/>
        </p:nvSpPr>
        <p:spPr>
          <a:xfrm>
            <a:off x="359588" y="340275"/>
            <a:ext cx="1526100" cy="1518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294" y="418750"/>
            <a:ext cx="1360687" cy="136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