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21C01C-84D9-4023-9255-C48C359BD1FE}">
  <a:tblStyle styleId="{EB21C01C-84D9-4023-9255-C48C359BD1F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5f501aa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25f501aae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5f501aae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25f501aaec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5f501aaec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25f501aaec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5f501aae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25f501aaec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5f501aae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25f501aaec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5f501aae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25f501aaec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5f501aae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125f501aaec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25f501aae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25f501aaec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0468C"/>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FFFFFF"/>
              </a:buClr>
              <a:buSzPts val="7200"/>
              <a:buFont typeface="Montserrat SemiBold"/>
              <a:buNone/>
              <a:defRPr b="0" i="1" sz="7200">
                <a:solidFill>
                  <a:srgbClr val="FFFFFF"/>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FFFFFF"/>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3" name="Shape 73"/>
        <p:cNvGrpSpPr/>
        <p:nvPr/>
      </p:nvGrpSpPr>
      <p:grpSpPr>
        <a:xfrm>
          <a:off x="0" y="0"/>
          <a:ext cx="0" cy="0"/>
          <a:chOff x="0" y="0"/>
          <a:chExt cx="0" cy="0"/>
        </a:xfrm>
      </p:grpSpPr>
      <p:sp>
        <p:nvSpPr>
          <p:cNvPr id="74" name="Google Shape;74;p13"/>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5" name="Google Shape;75;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6" name="Google Shape;76;p13"/>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7" name="Google Shape;77;p13"/>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78" name="Google Shape;78;p13"/>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3"/>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80" name="Google Shape;80;p13"/>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1" name="Google Shape;81;p13"/>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2">
  <p:cSld name="TITLE_ONLY_1_3">
    <p:spTree>
      <p:nvGrpSpPr>
        <p:cNvPr id="82" name="Shape 82"/>
        <p:cNvGrpSpPr/>
        <p:nvPr/>
      </p:nvGrpSpPr>
      <p:grpSpPr>
        <a:xfrm>
          <a:off x="0" y="0"/>
          <a:ext cx="0" cy="0"/>
          <a:chOff x="0" y="0"/>
          <a:chExt cx="0" cy="0"/>
        </a:xfrm>
      </p:grpSpPr>
      <p:sp>
        <p:nvSpPr>
          <p:cNvPr id="83" name="Google Shape;83;p1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4" name="Google Shape;84;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5" name="Google Shape;85;p14"/>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4"/>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7" name="Google Shape;87;p14"/>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8" name="Google Shape;88;p14"/>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9" name="Google Shape;89;p14"/>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14"/>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15"/>
          <p:cNvSpPr txBox="1"/>
          <p:nvPr>
            <p:ph idx="4294967295" type="ctrTitle"/>
          </p:nvPr>
        </p:nvSpPr>
        <p:spPr>
          <a:xfrm>
            <a:off x="917950" y="2876300"/>
            <a:ext cx="16452000"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4400"/>
              <a:buFont typeface="Montserrat"/>
              <a:buNone/>
            </a:pPr>
            <a:r>
              <a:rPr b="1" i="0" lang="en-GB" sz="4400" u="none" cap="none" strike="noStrike">
                <a:solidFill>
                  <a:srgbClr val="4B3241"/>
                </a:solidFill>
                <a:latin typeface="Montserrat"/>
                <a:ea typeface="Montserrat"/>
                <a:cs typeface="Montserrat"/>
                <a:sym typeface="Montserrat"/>
              </a:rPr>
              <a:t>Introducing gamelan - a review of polyrhythms</a:t>
            </a:r>
            <a:endParaRPr b="1" i="0" sz="4400" u="none" cap="none" strike="noStrike">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400"/>
              <a:buFont typeface="Montserrat"/>
              <a:buNone/>
            </a:pPr>
            <a:r>
              <a:t/>
            </a:r>
            <a:endParaRPr b="1" i="0" sz="4400" u="none" cap="none" strike="noStrike">
              <a:solidFill>
                <a:srgbClr val="4B3241"/>
              </a:solidFill>
              <a:latin typeface="Montserrat"/>
              <a:ea typeface="Montserrat"/>
              <a:cs typeface="Montserrat"/>
              <a:sym typeface="Montserrat"/>
            </a:endParaRPr>
          </a:p>
        </p:txBody>
      </p:sp>
      <p:sp>
        <p:nvSpPr>
          <p:cNvPr id="96" name="Google Shape;96;p15"/>
          <p:cNvSpPr txBox="1"/>
          <p:nvPr>
            <p:ph idx="4294967295" type="subTitle"/>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2000"/>
              </a:spcAft>
              <a:buClr>
                <a:schemeClr val="dk2"/>
              </a:buClr>
              <a:buSzPts val="3200"/>
              <a:buFont typeface="Montserrat"/>
              <a:buNone/>
            </a:pPr>
            <a:r>
              <a:rPr b="0" i="0" lang="en-GB" sz="3200" u="none" cap="none" strike="noStrike">
                <a:solidFill>
                  <a:srgbClr val="4B3241"/>
                </a:solidFill>
                <a:latin typeface="Montserrat"/>
                <a:ea typeface="Montserrat"/>
                <a:cs typeface="Montserrat"/>
                <a:sym typeface="Montserrat"/>
              </a:rPr>
              <a:t>Music - Pulse, beat, rhythm and structure</a:t>
            </a:r>
            <a:endParaRPr b="0" i="0" sz="3200" u="none" cap="none" strike="noStrike">
              <a:solidFill>
                <a:srgbClr val="4B3241"/>
              </a:solidFill>
              <a:latin typeface="Montserrat"/>
              <a:ea typeface="Montserrat"/>
              <a:cs typeface="Montserrat"/>
              <a:sym typeface="Montserrat"/>
            </a:endParaRPr>
          </a:p>
        </p:txBody>
      </p:sp>
      <p:sp>
        <p:nvSpPr>
          <p:cNvPr id="97" name="Google Shape;97;p15"/>
          <p:cNvSpPr txBox="1"/>
          <p:nvPr>
            <p:ph idx="4294967295" type="subTitle"/>
          </p:nvPr>
        </p:nvSpPr>
        <p:spPr>
          <a:xfrm>
            <a:off x="917950" y="8210950"/>
            <a:ext cx="7902000" cy="12390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2000"/>
              </a:spcAft>
              <a:buClr>
                <a:schemeClr val="dk2"/>
              </a:buClr>
              <a:buSzPts val="3200"/>
              <a:buFont typeface="Montserrat"/>
              <a:buNone/>
            </a:pPr>
            <a:r>
              <a:rPr b="0" i="0" lang="en-GB" sz="3200" u="none" cap="none" strike="noStrike">
                <a:solidFill>
                  <a:srgbClr val="4B3241"/>
                </a:solidFill>
                <a:latin typeface="Montserrat"/>
                <a:ea typeface="Montserrat"/>
                <a:cs typeface="Montserrat"/>
                <a:sym typeface="Montserrat"/>
              </a:rPr>
              <a:t>Miss Kilpatrick</a:t>
            </a:r>
            <a:endParaRPr b="0" i="0" sz="3200" u="none" cap="none" strike="noStrike">
              <a:solidFill>
                <a:srgbClr val="4B3241"/>
              </a:solidFill>
              <a:latin typeface="Montserrat"/>
              <a:ea typeface="Montserrat"/>
              <a:cs typeface="Montserrat"/>
              <a:sym typeface="Montserrat"/>
            </a:endParaRPr>
          </a:p>
        </p:txBody>
      </p:sp>
      <p:sp>
        <p:nvSpPr>
          <p:cNvPr id="98" name="Google Shape;98;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04" name="Google Shape;104;p16"/>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Information marketplace (10 minute time limit)</a:t>
            </a:r>
            <a:endParaRPr>
              <a:solidFill>
                <a:schemeClr val="dk2"/>
              </a:solidFill>
            </a:endParaRPr>
          </a:p>
        </p:txBody>
      </p:sp>
      <p:sp>
        <p:nvSpPr>
          <p:cNvPr id="105" name="Google Shape;105;p16"/>
          <p:cNvSpPr txBox="1"/>
          <p:nvPr>
            <p:ph idx="1" type="body"/>
          </p:nvPr>
        </p:nvSpPr>
        <p:spPr>
          <a:xfrm>
            <a:off x="918000" y="1681575"/>
            <a:ext cx="16452000" cy="8265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lang="en-GB" sz="3300">
                <a:solidFill>
                  <a:schemeClr val="accent3"/>
                </a:solidFill>
              </a:rPr>
              <a:t>To play this activity as a game, give each person in your family one page of information about Indonesia and Gamelan (if you don’t have that many people in your family, one person can have all the information).</a:t>
            </a:r>
            <a:endParaRPr sz="3300">
              <a:solidFill>
                <a:schemeClr val="accent3"/>
              </a:solidFill>
            </a:endParaRPr>
          </a:p>
          <a:p>
            <a:pPr indent="-438150" lvl="0" marL="457200" rtl="0" algn="l">
              <a:lnSpc>
                <a:spcPct val="130000"/>
              </a:lnSpc>
              <a:spcBef>
                <a:spcPts val="2000"/>
              </a:spcBef>
              <a:spcAft>
                <a:spcPts val="0"/>
              </a:spcAft>
              <a:buSzPts val="3300"/>
              <a:buChar char="●"/>
            </a:pPr>
            <a:r>
              <a:rPr lang="en-GB" sz="3300"/>
              <a:t>You (the customer) asks for information from the seller (person with the information).</a:t>
            </a:r>
            <a:endParaRPr sz="3300"/>
          </a:p>
          <a:p>
            <a:pPr indent="-438150" lvl="0" marL="457200" rtl="0" algn="l">
              <a:lnSpc>
                <a:spcPct val="130000"/>
              </a:lnSpc>
              <a:spcBef>
                <a:spcPts val="0"/>
              </a:spcBef>
              <a:spcAft>
                <a:spcPts val="0"/>
              </a:spcAft>
              <a:buSzPts val="3300"/>
              <a:buChar char="●"/>
            </a:pPr>
            <a:r>
              <a:rPr lang="en-GB" sz="3300"/>
              <a:t>The customer must remember that piece of information and write it in the relevant box on the worksheet.</a:t>
            </a:r>
            <a:endParaRPr sz="3300"/>
          </a:p>
          <a:p>
            <a:pPr indent="-438150" lvl="0" marL="457200" rtl="0" algn="l">
              <a:lnSpc>
                <a:spcPct val="130000"/>
              </a:lnSpc>
              <a:spcBef>
                <a:spcPts val="0"/>
              </a:spcBef>
              <a:spcAft>
                <a:spcPts val="0"/>
              </a:spcAft>
              <a:buSzPts val="3300"/>
              <a:buChar char="●"/>
            </a:pPr>
            <a:r>
              <a:rPr lang="en-GB" sz="3300"/>
              <a:t>The customer goes back for another piece of information and repeats activity. </a:t>
            </a:r>
            <a:endParaRPr sz="3300"/>
          </a:p>
          <a:p>
            <a:pPr indent="-438150" lvl="0" marL="457200" rtl="0" algn="l">
              <a:lnSpc>
                <a:spcPct val="130000"/>
              </a:lnSpc>
              <a:spcBef>
                <a:spcPts val="0"/>
              </a:spcBef>
              <a:spcAft>
                <a:spcPts val="0"/>
              </a:spcAft>
              <a:buSzPts val="3300"/>
              <a:buChar char="●"/>
            </a:pPr>
            <a:r>
              <a:rPr lang="en-GB" sz="3300"/>
              <a:t>Once you have all the information, compare it to the original to see if you remembered everything accurately.</a:t>
            </a:r>
            <a:endParaRPr sz="3300"/>
          </a:p>
          <a:p>
            <a:pPr indent="0" lvl="0" marL="0" rtl="0" algn="ctr">
              <a:lnSpc>
                <a:spcPct val="130000"/>
              </a:lnSpc>
              <a:spcBef>
                <a:spcPts val="2000"/>
              </a:spcBef>
              <a:spcAft>
                <a:spcPts val="2000"/>
              </a:spcAft>
              <a:buSzPts val="3200"/>
              <a:buNone/>
            </a:pPr>
            <a:r>
              <a:rPr lang="en-GB" sz="2200"/>
              <a:t>This game is even more fun if the ‘sellers’ sit in different rooms and you give yourself a time limit!</a:t>
            </a:r>
            <a:endParaRPr sz="2200"/>
          </a:p>
        </p:txBody>
      </p:sp>
      <p:sp>
        <p:nvSpPr>
          <p:cNvPr id="106" name="Google Shape;106;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12" name="Google Shape;112;p17"/>
          <p:cNvSpPr txBox="1"/>
          <p:nvPr>
            <p:ph idx="1" type="body"/>
          </p:nvPr>
        </p:nvSpPr>
        <p:spPr>
          <a:xfrm>
            <a:off x="927450" y="4806725"/>
            <a:ext cx="16433100" cy="5348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lang="en-GB" sz="3500"/>
              <a:t>The Republic of Indonesia is made up of more than </a:t>
            </a:r>
            <a:r>
              <a:rPr b="1" lang="en-GB" sz="3500">
                <a:solidFill>
                  <a:schemeClr val="accent5"/>
                </a:solidFill>
              </a:rPr>
              <a:t>17,000 islands</a:t>
            </a:r>
            <a:r>
              <a:rPr lang="en-GB" sz="3500"/>
              <a:t> of different sizes, lying between Malaysia and the north west of Australia.</a:t>
            </a:r>
            <a:endParaRPr sz="3500"/>
          </a:p>
          <a:p>
            <a:pPr indent="0" lvl="0" marL="0" rtl="0" algn="l">
              <a:lnSpc>
                <a:spcPct val="130000"/>
              </a:lnSpc>
              <a:spcBef>
                <a:spcPts val="2000"/>
              </a:spcBef>
              <a:spcAft>
                <a:spcPts val="0"/>
              </a:spcAft>
              <a:buSzPts val="3200"/>
              <a:buNone/>
            </a:pPr>
            <a:r>
              <a:rPr lang="en-GB" sz="3500"/>
              <a:t>The largest islands are </a:t>
            </a:r>
            <a:r>
              <a:rPr b="1" lang="en-GB" sz="3500">
                <a:solidFill>
                  <a:schemeClr val="accent5"/>
                </a:solidFill>
              </a:rPr>
              <a:t>Java</a:t>
            </a:r>
            <a:r>
              <a:rPr lang="en-GB" sz="3500"/>
              <a:t>, Sumatra and Sulawesi. Smaller islands include </a:t>
            </a:r>
            <a:r>
              <a:rPr b="1" lang="en-GB" sz="3500">
                <a:solidFill>
                  <a:schemeClr val="accent5"/>
                </a:solidFill>
              </a:rPr>
              <a:t>Bali </a:t>
            </a:r>
            <a:r>
              <a:rPr lang="en-GB" sz="3500"/>
              <a:t>and Sumba.</a:t>
            </a:r>
            <a:endParaRPr sz="3500"/>
          </a:p>
          <a:p>
            <a:pPr indent="0" lvl="0" marL="0" rtl="0" algn="l">
              <a:lnSpc>
                <a:spcPct val="130000"/>
              </a:lnSpc>
              <a:spcBef>
                <a:spcPts val="2000"/>
              </a:spcBef>
              <a:spcAft>
                <a:spcPts val="0"/>
              </a:spcAft>
              <a:buSzPts val="3200"/>
              <a:buNone/>
            </a:pPr>
            <a:r>
              <a:rPr lang="en-GB" sz="3500"/>
              <a:t>Indonesia has a hot tropical climate, with rainforests and active volcanoes.</a:t>
            </a:r>
            <a:endParaRPr sz="3500"/>
          </a:p>
          <a:p>
            <a:pPr indent="0" lvl="0" marL="0" rtl="0" algn="l">
              <a:lnSpc>
                <a:spcPct val="130000"/>
              </a:lnSpc>
              <a:spcBef>
                <a:spcPts val="2000"/>
              </a:spcBef>
              <a:spcAft>
                <a:spcPts val="2000"/>
              </a:spcAft>
              <a:buSzPts val="3200"/>
              <a:buNone/>
            </a:pPr>
            <a:r>
              <a:rPr b="1" lang="en-GB" sz="3500">
                <a:solidFill>
                  <a:schemeClr val="accent5"/>
                </a:solidFill>
              </a:rPr>
              <a:t>270 million people</a:t>
            </a:r>
            <a:r>
              <a:rPr lang="en-GB" sz="3500"/>
              <a:t> live in Indonesia and most live on Java and Bali.</a:t>
            </a:r>
            <a:endParaRPr sz="3500"/>
          </a:p>
        </p:txBody>
      </p:sp>
      <p:sp>
        <p:nvSpPr>
          <p:cNvPr id="113" name="Google Shape;113;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4" name="Google Shape;114;p17"/>
          <p:cNvSpPr txBox="1"/>
          <p:nvPr>
            <p:ph type="title"/>
          </p:nvPr>
        </p:nvSpPr>
        <p:spPr>
          <a:xfrm>
            <a:off x="917950" y="890050"/>
            <a:ext cx="13201200" cy="824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Information for seller 1:</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Indonesia</a:t>
            </a:r>
            <a:endParaRPr>
              <a:solidFill>
                <a:schemeClr val="dk2"/>
              </a:solidFill>
            </a:endParaRPr>
          </a:p>
        </p:txBody>
      </p:sp>
      <p:pic>
        <p:nvPicPr>
          <p:cNvPr id="115" name="Google Shape;115;p17"/>
          <p:cNvPicPr preferRelativeResize="0"/>
          <p:nvPr/>
        </p:nvPicPr>
        <p:blipFill rotWithShape="1">
          <a:blip r:embed="rId3">
            <a:alphaModFix/>
          </a:blip>
          <a:srcRect b="0" l="0" r="0" t="0"/>
          <a:stretch/>
        </p:blipFill>
        <p:spPr>
          <a:xfrm>
            <a:off x="9279250" y="153075"/>
            <a:ext cx="8791950" cy="4469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21" name="Google Shape;121;p18"/>
          <p:cNvSpPr txBox="1"/>
          <p:nvPr>
            <p:ph idx="1" type="body"/>
          </p:nvPr>
        </p:nvSpPr>
        <p:spPr>
          <a:xfrm>
            <a:off x="927450" y="4654325"/>
            <a:ext cx="16433100" cy="5348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lang="en-GB" sz="3500"/>
              <a:t>Music, drama, dance and visual arts are all important parts of Indonesian culture. They are used to mark important life events such as birth, marriage and death.</a:t>
            </a:r>
            <a:endParaRPr sz="3500"/>
          </a:p>
          <a:p>
            <a:pPr indent="0" lvl="0" marL="0" rtl="0" algn="l">
              <a:lnSpc>
                <a:spcPct val="130000"/>
              </a:lnSpc>
              <a:spcBef>
                <a:spcPts val="2000"/>
              </a:spcBef>
              <a:spcAft>
                <a:spcPts val="2000"/>
              </a:spcAft>
              <a:buSzPts val="3200"/>
              <a:buNone/>
            </a:pPr>
            <a:r>
              <a:rPr lang="en-GB" sz="3500"/>
              <a:t>Musical performances vary on the different islands. Performances will include dances, mask dances, shadow plays and puppet theatres based on ancient Indonesian stories.</a:t>
            </a:r>
            <a:endParaRPr sz="3500"/>
          </a:p>
        </p:txBody>
      </p:sp>
      <p:sp>
        <p:nvSpPr>
          <p:cNvPr id="122" name="Google Shape;122;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3" name="Google Shape;123;p18"/>
          <p:cNvSpPr txBox="1"/>
          <p:nvPr>
            <p:ph type="title"/>
          </p:nvPr>
        </p:nvSpPr>
        <p:spPr>
          <a:xfrm>
            <a:off x="917950" y="890050"/>
            <a:ext cx="13201200" cy="824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Information for seller 2:</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arts and culture of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Indonesia</a:t>
            </a:r>
            <a:endParaRPr>
              <a:solidFill>
                <a:schemeClr val="dk2"/>
              </a:solidFill>
            </a:endParaRPr>
          </a:p>
        </p:txBody>
      </p:sp>
      <p:pic>
        <p:nvPicPr>
          <p:cNvPr id="124" name="Google Shape;124;p18"/>
          <p:cNvPicPr preferRelativeResize="0"/>
          <p:nvPr/>
        </p:nvPicPr>
        <p:blipFill rotWithShape="1">
          <a:blip r:embed="rId3">
            <a:alphaModFix/>
          </a:blip>
          <a:srcRect b="0" l="0" r="0" t="0"/>
          <a:stretch/>
        </p:blipFill>
        <p:spPr>
          <a:xfrm>
            <a:off x="14271550" y="152400"/>
            <a:ext cx="3864051" cy="2943320"/>
          </a:xfrm>
          <a:prstGeom prst="rect">
            <a:avLst/>
          </a:prstGeom>
          <a:noFill/>
          <a:ln>
            <a:noFill/>
          </a:ln>
        </p:spPr>
      </p:pic>
      <p:pic>
        <p:nvPicPr>
          <p:cNvPr id="125" name="Google Shape;125;p18"/>
          <p:cNvPicPr preferRelativeResize="0"/>
          <p:nvPr/>
        </p:nvPicPr>
        <p:blipFill rotWithShape="1">
          <a:blip r:embed="rId4">
            <a:alphaModFix/>
          </a:blip>
          <a:srcRect b="0" l="0" r="0" t="0"/>
          <a:stretch/>
        </p:blipFill>
        <p:spPr>
          <a:xfrm>
            <a:off x="11412463" y="686775"/>
            <a:ext cx="2572064" cy="2787474"/>
          </a:xfrm>
          <a:prstGeom prst="rect">
            <a:avLst/>
          </a:prstGeom>
          <a:noFill/>
          <a:ln>
            <a:noFill/>
          </a:ln>
        </p:spPr>
      </p:pic>
      <p:pic>
        <p:nvPicPr>
          <p:cNvPr id="126" name="Google Shape;126;p18"/>
          <p:cNvPicPr preferRelativeResize="0"/>
          <p:nvPr/>
        </p:nvPicPr>
        <p:blipFill rotWithShape="1">
          <a:blip r:embed="rId5">
            <a:alphaModFix/>
          </a:blip>
          <a:srcRect b="0" l="0" r="0" t="0"/>
          <a:stretch/>
        </p:blipFill>
        <p:spPr>
          <a:xfrm>
            <a:off x="7810563" y="1714450"/>
            <a:ext cx="3314885" cy="2635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32" name="Google Shape;132;p19"/>
          <p:cNvSpPr txBox="1"/>
          <p:nvPr>
            <p:ph idx="1" type="body"/>
          </p:nvPr>
        </p:nvSpPr>
        <p:spPr>
          <a:xfrm>
            <a:off x="927450" y="2595200"/>
            <a:ext cx="16433100" cy="66105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b="1" lang="en-GB" sz="3300">
                <a:solidFill>
                  <a:schemeClr val="accent6"/>
                </a:solidFill>
              </a:rPr>
              <a:t>Gamelan</a:t>
            </a:r>
            <a:r>
              <a:rPr lang="en-GB" sz="3300"/>
              <a:t> is a type of music that everyone </a:t>
            </a:r>
            <a:br>
              <a:rPr lang="en-GB" sz="3300"/>
            </a:br>
            <a:r>
              <a:rPr lang="en-GB" sz="3300"/>
              <a:t>takes part in. Gamelan music is </a:t>
            </a:r>
            <a:br>
              <a:rPr lang="en-GB" sz="3300"/>
            </a:br>
            <a:r>
              <a:rPr lang="en-GB" sz="3300"/>
              <a:t>memorised and passed down from </a:t>
            </a:r>
            <a:br>
              <a:rPr lang="en-GB" sz="3300"/>
            </a:br>
            <a:r>
              <a:rPr lang="en-GB" sz="3300"/>
              <a:t>generation to generation without ever </a:t>
            </a:r>
            <a:br>
              <a:rPr lang="en-GB" sz="3300"/>
            </a:br>
            <a:r>
              <a:rPr lang="en-GB" sz="3300"/>
              <a:t>being written down.</a:t>
            </a:r>
            <a:endParaRPr sz="3300"/>
          </a:p>
          <a:p>
            <a:pPr indent="0" lvl="0" marL="0" rtl="0" algn="l">
              <a:lnSpc>
                <a:spcPct val="130000"/>
              </a:lnSpc>
              <a:spcBef>
                <a:spcPts val="2000"/>
              </a:spcBef>
              <a:spcAft>
                <a:spcPts val="0"/>
              </a:spcAft>
              <a:buSzPts val="3200"/>
              <a:buNone/>
            </a:pPr>
            <a:r>
              <a:rPr lang="en-GB" sz="3300"/>
              <a:t>The pieces are made up of fixed repeating patterns (</a:t>
            </a:r>
            <a:r>
              <a:rPr b="1" lang="en-GB" sz="3300">
                <a:solidFill>
                  <a:schemeClr val="accent6"/>
                </a:solidFill>
              </a:rPr>
              <a:t>ostinati</a:t>
            </a:r>
            <a:r>
              <a:rPr lang="en-GB" sz="3300"/>
              <a:t>) that the instrumentalist has to learn. These ostinato patterns are layered over each other, creating unusual </a:t>
            </a:r>
            <a:r>
              <a:rPr b="1" lang="en-GB" sz="3300">
                <a:solidFill>
                  <a:schemeClr val="accent6"/>
                </a:solidFill>
              </a:rPr>
              <a:t>textures</a:t>
            </a:r>
            <a:r>
              <a:rPr lang="en-GB" sz="3300"/>
              <a:t>. The ostinai are repeated in </a:t>
            </a:r>
            <a:r>
              <a:rPr b="1" lang="en-GB" sz="3300">
                <a:solidFill>
                  <a:schemeClr val="accent6"/>
                </a:solidFill>
              </a:rPr>
              <a:t>cycles</a:t>
            </a:r>
            <a:r>
              <a:rPr lang="en-GB" sz="3300"/>
              <a:t> ending with a gong.</a:t>
            </a:r>
            <a:endParaRPr sz="3300"/>
          </a:p>
          <a:p>
            <a:pPr indent="0" lvl="0" marL="0" rtl="0" algn="l">
              <a:lnSpc>
                <a:spcPct val="130000"/>
              </a:lnSpc>
              <a:spcBef>
                <a:spcPts val="2000"/>
              </a:spcBef>
              <a:spcAft>
                <a:spcPts val="2000"/>
              </a:spcAft>
              <a:buSzPts val="3200"/>
              <a:buNone/>
            </a:pPr>
            <a:r>
              <a:rPr lang="en-GB" sz="3300"/>
              <a:t>The music is based on special </a:t>
            </a:r>
            <a:r>
              <a:rPr b="1" lang="en-GB" sz="3300">
                <a:solidFill>
                  <a:schemeClr val="accent6"/>
                </a:solidFill>
              </a:rPr>
              <a:t>scales</a:t>
            </a:r>
            <a:r>
              <a:rPr lang="en-GB" sz="3300"/>
              <a:t> (sets of notes) called </a:t>
            </a:r>
            <a:r>
              <a:rPr b="1" lang="en-GB" sz="3300">
                <a:solidFill>
                  <a:schemeClr val="accent6"/>
                </a:solidFill>
              </a:rPr>
              <a:t>Slendro</a:t>
            </a:r>
            <a:r>
              <a:rPr lang="en-GB" sz="3300"/>
              <a:t> and </a:t>
            </a:r>
            <a:r>
              <a:rPr b="1" lang="en-GB" sz="3300">
                <a:solidFill>
                  <a:schemeClr val="accent6"/>
                </a:solidFill>
              </a:rPr>
              <a:t>Pelog</a:t>
            </a:r>
            <a:r>
              <a:rPr lang="en-GB" sz="3300"/>
              <a:t>.</a:t>
            </a:r>
            <a:endParaRPr sz="3300"/>
          </a:p>
        </p:txBody>
      </p:sp>
      <p:sp>
        <p:nvSpPr>
          <p:cNvPr id="133" name="Google Shape;133;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4" name="Google Shape;134;p19"/>
          <p:cNvSpPr txBox="1"/>
          <p:nvPr>
            <p:ph type="title"/>
          </p:nvPr>
        </p:nvSpPr>
        <p:spPr>
          <a:xfrm>
            <a:off x="917950" y="890050"/>
            <a:ext cx="13201200" cy="824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Information for seller 3:</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gamelan music</a:t>
            </a:r>
            <a:endParaRPr>
              <a:solidFill>
                <a:schemeClr val="dk2"/>
              </a:solidFill>
            </a:endParaRPr>
          </a:p>
        </p:txBody>
      </p:sp>
      <p:pic>
        <p:nvPicPr>
          <p:cNvPr id="135" name="Google Shape;135;p19"/>
          <p:cNvPicPr preferRelativeResize="0"/>
          <p:nvPr/>
        </p:nvPicPr>
        <p:blipFill rotWithShape="1">
          <a:blip r:embed="rId3">
            <a:alphaModFix/>
          </a:blip>
          <a:srcRect b="0" l="0" r="0" t="0"/>
          <a:stretch/>
        </p:blipFill>
        <p:spPr>
          <a:xfrm>
            <a:off x="10357944" y="837500"/>
            <a:ext cx="7485575" cy="4130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41" name="Google Shape;141;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2" name="Google Shape;142;p20"/>
          <p:cNvSpPr txBox="1"/>
          <p:nvPr>
            <p:ph type="title"/>
          </p:nvPr>
        </p:nvSpPr>
        <p:spPr>
          <a:xfrm>
            <a:off x="917950" y="890050"/>
            <a:ext cx="13201200" cy="824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Information for seller 4: examples of instruments of the gamelan</a:t>
            </a:r>
            <a:endParaRPr>
              <a:solidFill>
                <a:schemeClr val="dk2"/>
              </a:solidFill>
            </a:endParaRPr>
          </a:p>
        </p:txBody>
      </p:sp>
      <p:sp>
        <p:nvSpPr>
          <p:cNvPr id="143" name="Google Shape;143;p20"/>
          <p:cNvSpPr txBox="1"/>
          <p:nvPr/>
        </p:nvSpPr>
        <p:spPr>
          <a:xfrm>
            <a:off x="917950" y="9084800"/>
            <a:ext cx="12406800" cy="5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999999"/>
                </a:solidFill>
                <a:latin typeface="Montserrat"/>
                <a:ea typeface="Montserrat"/>
                <a:cs typeface="Montserrat"/>
                <a:sym typeface="Montserrat"/>
              </a:rPr>
              <a:t>Credit: Wikipedia</a:t>
            </a:r>
            <a:endParaRPr b="0" i="0" sz="1400" u="none" cap="none" strike="noStrike">
              <a:solidFill>
                <a:srgbClr val="999999"/>
              </a:solidFill>
              <a:latin typeface="Montserrat"/>
              <a:ea typeface="Montserrat"/>
              <a:cs typeface="Montserrat"/>
              <a:sym typeface="Montserrat"/>
            </a:endParaRPr>
          </a:p>
        </p:txBody>
      </p:sp>
      <p:pic>
        <p:nvPicPr>
          <p:cNvPr id="144" name="Google Shape;144;p20"/>
          <p:cNvPicPr preferRelativeResize="0"/>
          <p:nvPr/>
        </p:nvPicPr>
        <p:blipFill rotWithShape="1">
          <a:blip r:embed="rId3">
            <a:alphaModFix/>
          </a:blip>
          <a:srcRect b="0" l="0" r="0" t="0"/>
          <a:stretch/>
        </p:blipFill>
        <p:spPr>
          <a:xfrm>
            <a:off x="1958752" y="2693475"/>
            <a:ext cx="3926525" cy="2947739"/>
          </a:xfrm>
          <a:prstGeom prst="rect">
            <a:avLst/>
          </a:prstGeom>
          <a:noFill/>
          <a:ln>
            <a:noFill/>
          </a:ln>
        </p:spPr>
      </p:pic>
      <p:pic>
        <p:nvPicPr>
          <p:cNvPr id="145" name="Google Shape;145;p20"/>
          <p:cNvPicPr preferRelativeResize="0"/>
          <p:nvPr/>
        </p:nvPicPr>
        <p:blipFill rotWithShape="1">
          <a:blip r:embed="rId4">
            <a:alphaModFix/>
          </a:blip>
          <a:srcRect b="0" l="0" r="0" t="0"/>
          <a:stretch/>
        </p:blipFill>
        <p:spPr>
          <a:xfrm>
            <a:off x="13631450" y="890053"/>
            <a:ext cx="4062575" cy="3144075"/>
          </a:xfrm>
          <a:prstGeom prst="rect">
            <a:avLst/>
          </a:prstGeom>
          <a:noFill/>
          <a:ln>
            <a:noFill/>
          </a:ln>
        </p:spPr>
      </p:pic>
      <p:sp>
        <p:nvSpPr>
          <p:cNvPr id="146" name="Google Shape;146;p20"/>
          <p:cNvSpPr txBox="1"/>
          <p:nvPr/>
        </p:nvSpPr>
        <p:spPr>
          <a:xfrm>
            <a:off x="1928825" y="5663975"/>
            <a:ext cx="3582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Montserrat"/>
                <a:ea typeface="Montserrat"/>
                <a:cs typeface="Montserrat"/>
                <a:sym typeface="Montserrat"/>
              </a:rPr>
              <a:t>Kempul (gong)</a:t>
            </a:r>
            <a:endParaRPr b="1" i="0" sz="2000" u="none" cap="none" strike="noStrike">
              <a:solidFill>
                <a:srgbClr val="000000"/>
              </a:solidFill>
              <a:latin typeface="Montserrat"/>
              <a:ea typeface="Montserrat"/>
              <a:cs typeface="Montserrat"/>
              <a:sym typeface="Montserrat"/>
            </a:endParaRPr>
          </a:p>
        </p:txBody>
      </p:sp>
      <p:sp>
        <p:nvSpPr>
          <p:cNvPr id="147" name="Google Shape;147;p20"/>
          <p:cNvSpPr txBox="1"/>
          <p:nvPr/>
        </p:nvSpPr>
        <p:spPr>
          <a:xfrm>
            <a:off x="1928825" y="8592200"/>
            <a:ext cx="3582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Montserrat"/>
                <a:ea typeface="Montserrat"/>
                <a:cs typeface="Montserrat"/>
                <a:sym typeface="Montserrat"/>
              </a:rPr>
              <a:t>Saron (metallophone)</a:t>
            </a:r>
            <a:endParaRPr b="1" i="0" sz="2000" u="none" cap="none" strike="noStrike">
              <a:solidFill>
                <a:srgbClr val="000000"/>
              </a:solidFill>
              <a:latin typeface="Montserrat"/>
              <a:ea typeface="Montserrat"/>
              <a:cs typeface="Montserrat"/>
              <a:sym typeface="Montserrat"/>
            </a:endParaRPr>
          </a:p>
        </p:txBody>
      </p:sp>
      <p:sp>
        <p:nvSpPr>
          <p:cNvPr id="148" name="Google Shape;148;p20"/>
          <p:cNvSpPr txBox="1"/>
          <p:nvPr/>
        </p:nvSpPr>
        <p:spPr>
          <a:xfrm>
            <a:off x="7353000" y="6926500"/>
            <a:ext cx="3582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Montserrat"/>
                <a:ea typeface="Montserrat"/>
                <a:cs typeface="Montserrat"/>
                <a:sym typeface="Montserrat"/>
              </a:rPr>
              <a:t>Kenong (gongs)</a:t>
            </a:r>
            <a:endParaRPr b="1" i="0" sz="2000" u="none" cap="none" strike="noStrike">
              <a:solidFill>
                <a:srgbClr val="000000"/>
              </a:solidFill>
              <a:latin typeface="Montserrat"/>
              <a:ea typeface="Montserrat"/>
              <a:cs typeface="Montserrat"/>
              <a:sym typeface="Montserrat"/>
            </a:endParaRPr>
          </a:p>
        </p:txBody>
      </p:sp>
      <p:sp>
        <p:nvSpPr>
          <p:cNvPr id="149" name="Google Shape;149;p20"/>
          <p:cNvSpPr txBox="1"/>
          <p:nvPr/>
        </p:nvSpPr>
        <p:spPr>
          <a:xfrm>
            <a:off x="13631438" y="4192350"/>
            <a:ext cx="3582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Montserrat"/>
                <a:ea typeface="Montserrat"/>
                <a:cs typeface="Montserrat"/>
                <a:sym typeface="Montserrat"/>
              </a:rPr>
              <a:t>Kendang (drum)</a:t>
            </a:r>
            <a:endParaRPr b="1" i="0" sz="2000" u="none" cap="none" strike="noStrike">
              <a:solidFill>
                <a:srgbClr val="000000"/>
              </a:solidFill>
              <a:latin typeface="Montserrat"/>
              <a:ea typeface="Montserrat"/>
              <a:cs typeface="Montserrat"/>
              <a:sym typeface="Montserrat"/>
            </a:endParaRPr>
          </a:p>
        </p:txBody>
      </p:sp>
      <p:sp>
        <p:nvSpPr>
          <p:cNvPr id="150" name="Google Shape;150;p20"/>
          <p:cNvSpPr txBox="1"/>
          <p:nvPr/>
        </p:nvSpPr>
        <p:spPr>
          <a:xfrm>
            <a:off x="12898213" y="8839550"/>
            <a:ext cx="3582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Montserrat"/>
                <a:ea typeface="Montserrat"/>
                <a:cs typeface="Montserrat"/>
                <a:sym typeface="Montserrat"/>
              </a:rPr>
              <a:t>Ceng Ceng (cymbal)</a:t>
            </a:r>
            <a:endParaRPr b="1" i="0" sz="2000" u="none" cap="none" strike="noStrike">
              <a:solidFill>
                <a:srgbClr val="000000"/>
              </a:solidFill>
              <a:latin typeface="Montserrat"/>
              <a:ea typeface="Montserrat"/>
              <a:cs typeface="Montserrat"/>
              <a:sym typeface="Montserrat"/>
            </a:endParaRPr>
          </a:p>
        </p:txBody>
      </p:sp>
      <p:pic>
        <p:nvPicPr>
          <p:cNvPr id="151" name="Google Shape;151;p20"/>
          <p:cNvPicPr preferRelativeResize="0"/>
          <p:nvPr/>
        </p:nvPicPr>
        <p:blipFill rotWithShape="1">
          <a:blip r:embed="rId5">
            <a:alphaModFix/>
          </a:blip>
          <a:srcRect b="0" l="0" r="0" t="0"/>
          <a:stretch/>
        </p:blipFill>
        <p:spPr>
          <a:xfrm>
            <a:off x="1958750" y="6308975"/>
            <a:ext cx="3204248" cy="2130825"/>
          </a:xfrm>
          <a:prstGeom prst="rect">
            <a:avLst/>
          </a:prstGeom>
          <a:noFill/>
          <a:ln>
            <a:noFill/>
          </a:ln>
        </p:spPr>
      </p:pic>
      <p:pic>
        <p:nvPicPr>
          <p:cNvPr id="152" name="Google Shape;152;p20"/>
          <p:cNvPicPr preferRelativeResize="0"/>
          <p:nvPr/>
        </p:nvPicPr>
        <p:blipFill rotWithShape="1">
          <a:blip r:embed="rId6">
            <a:alphaModFix/>
          </a:blip>
          <a:srcRect b="0" l="0" r="0" t="0"/>
          <a:stretch/>
        </p:blipFill>
        <p:spPr>
          <a:xfrm>
            <a:off x="6595288" y="3361224"/>
            <a:ext cx="4449432" cy="2947749"/>
          </a:xfrm>
          <a:prstGeom prst="rect">
            <a:avLst/>
          </a:prstGeom>
          <a:noFill/>
          <a:ln>
            <a:noFill/>
          </a:ln>
        </p:spPr>
      </p:pic>
      <p:pic>
        <p:nvPicPr>
          <p:cNvPr id="153" name="Google Shape;153;p20"/>
          <p:cNvPicPr preferRelativeResize="0"/>
          <p:nvPr/>
        </p:nvPicPr>
        <p:blipFill rotWithShape="1">
          <a:blip r:embed="rId7">
            <a:alphaModFix/>
          </a:blip>
          <a:srcRect b="0" l="0" r="0" t="0"/>
          <a:stretch/>
        </p:blipFill>
        <p:spPr>
          <a:xfrm>
            <a:off x="11840074" y="5689654"/>
            <a:ext cx="4449425" cy="29662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Customer information table:</a:t>
            </a:r>
            <a:endParaRPr>
              <a:solidFill>
                <a:schemeClr val="dk2"/>
              </a:solidFill>
            </a:endParaRPr>
          </a:p>
        </p:txBody>
      </p:sp>
      <p:graphicFrame>
        <p:nvGraphicFramePr>
          <p:cNvPr id="159" name="Google Shape;159;p21"/>
          <p:cNvGraphicFramePr/>
          <p:nvPr/>
        </p:nvGraphicFramePr>
        <p:xfrm>
          <a:off x="917950" y="1869250"/>
          <a:ext cx="3000000" cy="3000000"/>
        </p:xfrm>
        <a:graphic>
          <a:graphicData uri="http://schemas.openxmlformats.org/drawingml/2006/table">
            <a:tbl>
              <a:tblPr>
                <a:noFill/>
                <a:tableStyleId>{EB21C01C-84D9-4023-9255-C48C359BD1FE}</a:tableStyleId>
              </a:tblPr>
              <a:tblGrid>
                <a:gridCol w="8226050"/>
                <a:gridCol w="8191500"/>
              </a:tblGrid>
              <a:tr h="38587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sng" cap="none" strike="noStrike">
                          <a:solidFill>
                            <a:schemeClr val="dk2"/>
                          </a:solidFill>
                          <a:latin typeface="Montserrat"/>
                          <a:ea typeface="Montserrat"/>
                          <a:cs typeface="Montserrat"/>
                          <a:sym typeface="Montserrat"/>
                        </a:rPr>
                        <a:t>Facts about Indonesia</a:t>
                      </a:r>
                      <a:endParaRPr b="1" sz="3000" u="sng" cap="none" strike="noStrike">
                        <a:solidFill>
                          <a:schemeClr val="dk2"/>
                        </a:solidFill>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sng" cap="none" strike="noStrike">
                          <a:solidFill>
                            <a:schemeClr val="dk2"/>
                          </a:solidFill>
                          <a:latin typeface="Montserrat"/>
                          <a:ea typeface="Montserrat"/>
                          <a:cs typeface="Montserrat"/>
                          <a:sym typeface="Montserrat"/>
                        </a:rPr>
                        <a:t>Arts in Indonesia</a:t>
                      </a:r>
                      <a:endParaRPr b="1" sz="1400" u="sng" cap="none" strike="noStrike">
                        <a:solidFill>
                          <a:schemeClr val="dk2"/>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3858700">
                <a:tc>
                  <a:txBody>
                    <a:bodyPr/>
                    <a:lstStyle/>
                    <a:p>
                      <a:pPr indent="0" lvl="0" marL="0" marR="0" rtl="0" algn="l">
                        <a:lnSpc>
                          <a:spcPct val="100000"/>
                        </a:lnSpc>
                        <a:spcBef>
                          <a:spcPts val="0"/>
                        </a:spcBef>
                        <a:spcAft>
                          <a:spcPts val="0"/>
                        </a:spcAft>
                        <a:buClr>
                          <a:srgbClr val="000000"/>
                        </a:buClr>
                        <a:buSzPts val="3000"/>
                        <a:buFont typeface="Arial"/>
                        <a:buNone/>
                      </a:pPr>
                      <a:r>
                        <a:rPr b="1" lang="en-GB" sz="3000" u="sng" cap="none" strike="noStrike">
                          <a:solidFill>
                            <a:schemeClr val="dk2"/>
                          </a:solidFill>
                          <a:latin typeface="Montserrat"/>
                          <a:ea typeface="Montserrat"/>
                          <a:cs typeface="Montserrat"/>
                          <a:sym typeface="Montserrat"/>
                        </a:rPr>
                        <a:t>Facts about gamelan</a:t>
                      </a:r>
                      <a:endParaRPr b="1" sz="1400" u="sng" cap="none" strike="noStrike">
                        <a:solidFill>
                          <a:schemeClr val="dk2"/>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000"/>
                        <a:buFont typeface="Arial"/>
                        <a:buNone/>
                      </a:pPr>
                      <a:r>
                        <a:rPr b="1" lang="en-GB" sz="3000" u="sng" cap="none" strike="noStrike">
                          <a:solidFill>
                            <a:schemeClr val="dk2"/>
                          </a:solidFill>
                          <a:latin typeface="Montserrat"/>
                          <a:ea typeface="Montserrat"/>
                          <a:cs typeface="Montserrat"/>
                          <a:sym typeface="Montserrat"/>
                        </a:rPr>
                        <a:t>Instruments of the gamelan</a:t>
                      </a:r>
                      <a:endParaRPr b="1" sz="1400" u="sng" cap="none" strike="noStrike">
                        <a:solidFill>
                          <a:schemeClr val="dk2"/>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3" name="Shape 163"/>
        <p:cNvGrpSpPr/>
        <p:nvPr/>
      </p:nvGrpSpPr>
      <p:grpSpPr>
        <a:xfrm>
          <a:off x="0" y="0"/>
          <a:ext cx="0" cy="0"/>
          <a:chOff x="0" y="0"/>
          <a:chExt cx="0" cy="0"/>
        </a:xfrm>
      </p:grpSpPr>
      <p:sp>
        <p:nvSpPr>
          <p:cNvPr id="164" name="Google Shape;164;p22"/>
          <p:cNvSpPr txBox="1"/>
          <p:nvPr>
            <p:ph type="title"/>
          </p:nvPr>
        </p:nvSpPr>
        <p:spPr>
          <a:xfrm>
            <a:off x="917950" y="890050"/>
            <a:ext cx="16389600" cy="465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7200"/>
              <a:buNone/>
            </a:pPr>
            <a:r>
              <a:rPr i="0" lang="en-GB" sz="5500">
                <a:solidFill>
                  <a:schemeClr val="dk2"/>
                </a:solidFill>
              </a:rPr>
              <a:t>Image references</a:t>
            </a:r>
            <a:endParaRPr i="0" sz="5500">
              <a:solidFill>
                <a:schemeClr val="dk2"/>
              </a:solidFill>
            </a:endParaRPr>
          </a:p>
          <a:p>
            <a:pPr indent="0" lvl="0" marL="0" rtl="0" algn="l">
              <a:lnSpc>
                <a:spcPct val="115000"/>
              </a:lnSpc>
              <a:spcBef>
                <a:spcPts val="0"/>
              </a:spcBef>
              <a:spcAft>
                <a:spcPts val="0"/>
              </a:spcAft>
              <a:buSzPts val="7200"/>
              <a:buNone/>
            </a:pPr>
            <a:r>
              <a:t/>
            </a:r>
            <a:endParaRPr i="0" sz="2600">
              <a:solidFill>
                <a:schemeClr val="dk2"/>
              </a:solidFill>
            </a:endParaRPr>
          </a:p>
          <a:p>
            <a:pPr indent="-393700" lvl="0" marL="457200" marR="0" rtl="0" algn="l">
              <a:lnSpc>
                <a:spcPct val="115000"/>
              </a:lnSpc>
              <a:spcBef>
                <a:spcPts val="0"/>
              </a:spcBef>
              <a:spcAft>
                <a:spcPts val="0"/>
              </a:spcAft>
              <a:buClr>
                <a:schemeClr val="dk2"/>
              </a:buClr>
              <a:buSzPts val="2600"/>
              <a:buChar char="●"/>
            </a:pPr>
            <a:r>
              <a:rPr i="0" lang="en-GB" sz="2600">
                <a:solidFill>
                  <a:schemeClr val="dk2"/>
                </a:solidFill>
                <a:latin typeface="Montserrat"/>
                <a:ea typeface="Montserrat"/>
                <a:cs typeface="Montserrat"/>
                <a:sym typeface="Montserrat"/>
              </a:rPr>
              <a:t>Slide 3 - Indonesia map: Central Intelligence Agency, Public domain, via Wikimedia Commons</a:t>
            </a:r>
            <a:endParaRPr i="0" sz="2600">
              <a:solidFill>
                <a:schemeClr val="dk2"/>
              </a:solidFill>
              <a:latin typeface="Montserrat"/>
              <a:ea typeface="Montserrat"/>
              <a:cs typeface="Montserrat"/>
              <a:sym typeface="Montserrat"/>
            </a:endParaRPr>
          </a:p>
          <a:p>
            <a:pPr indent="-393700" lvl="0" marL="457200" rtl="0" algn="l">
              <a:lnSpc>
                <a:spcPct val="115000"/>
              </a:lnSpc>
              <a:spcBef>
                <a:spcPts val="0"/>
              </a:spcBef>
              <a:spcAft>
                <a:spcPts val="0"/>
              </a:spcAft>
              <a:buClr>
                <a:schemeClr val="dk2"/>
              </a:buClr>
              <a:buSzPts val="2600"/>
              <a:buFont typeface="Montserrat"/>
              <a:buChar char="●"/>
            </a:pPr>
            <a:r>
              <a:rPr i="0" lang="en-GB" sz="2600">
                <a:solidFill>
                  <a:schemeClr val="dk2"/>
                </a:solidFill>
                <a:latin typeface="Montserrat"/>
                <a:ea typeface="Montserrat"/>
                <a:cs typeface="Montserrat"/>
                <a:sym typeface="Montserrat"/>
              </a:rPr>
              <a:t>Slide 4 -	</a:t>
            </a:r>
            <a:endParaRPr i="0" sz="2600">
              <a:solidFill>
                <a:schemeClr val="dk2"/>
              </a:solidFill>
              <a:latin typeface="Montserrat"/>
              <a:ea typeface="Montserrat"/>
              <a:cs typeface="Montserrat"/>
              <a:sym typeface="Montserrat"/>
            </a:endParaRPr>
          </a:p>
          <a:p>
            <a:pPr indent="-393700" lvl="1" marL="914400" rtl="0" algn="l">
              <a:lnSpc>
                <a:spcPct val="100000"/>
              </a:lnSpc>
              <a:spcBef>
                <a:spcPts val="0"/>
              </a:spcBef>
              <a:spcAft>
                <a:spcPts val="0"/>
              </a:spcAft>
              <a:buClr>
                <a:schemeClr val="dk2"/>
              </a:buClr>
              <a:buSzPts val="2600"/>
              <a:buFont typeface="Montserrat"/>
              <a:buChar char="○"/>
            </a:pPr>
            <a:r>
              <a:rPr lang="en-GB" sz="2600">
                <a:solidFill>
                  <a:schemeClr val="dk2"/>
                </a:solidFill>
                <a:latin typeface="Montserrat"/>
                <a:ea typeface="Montserrat"/>
                <a:cs typeface="Montserrat"/>
                <a:sym typeface="Montserrat"/>
              </a:rPr>
              <a:t>1. Kamillo, CC BY-SA 3.0, via Wikimedia Commons</a:t>
            </a:r>
            <a:endParaRPr sz="2600">
              <a:solidFill>
                <a:schemeClr val="dk2"/>
              </a:solidFill>
              <a:latin typeface="Montserrat"/>
              <a:ea typeface="Montserrat"/>
              <a:cs typeface="Montserrat"/>
              <a:sym typeface="Montserrat"/>
            </a:endParaRPr>
          </a:p>
          <a:p>
            <a:pPr indent="-393700" lvl="1" marL="914400" rtl="0" algn="l">
              <a:lnSpc>
                <a:spcPct val="100000"/>
              </a:lnSpc>
              <a:spcBef>
                <a:spcPts val="0"/>
              </a:spcBef>
              <a:spcAft>
                <a:spcPts val="0"/>
              </a:spcAft>
              <a:buClr>
                <a:schemeClr val="dk2"/>
              </a:buClr>
              <a:buSzPts val="2600"/>
              <a:buFont typeface="Montserrat"/>
              <a:buChar char="○"/>
            </a:pPr>
            <a:r>
              <a:rPr lang="en-GB" sz="2600">
                <a:solidFill>
                  <a:schemeClr val="dk2"/>
                </a:solidFill>
                <a:latin typeface="Montserrat"/>
                <a:ea typeface="Montserrat"/>
                <a:cs typeface="Montserrat"/>
                <a:sym typeface="Montserrat"/>
              </a:rPr>
              <a:t>2 &amp; 3. Gunawan Kartapranata, CC BY-SA 3.0, via Wikimedia Commons</a:t>
            </a:r>
            <a:endParaRPr sz="2600">
              <a:solidFill>
                <a:schemeClr val="dk2"/>
              </a:solidFill>
              <a:latin typeface="Montserrat"/>
              <a:ea typeface="Montserrat"/>
              <a:cs typeface="Montserrat"/>
              <a:sym typeface="Montserrat"/>
            </a:endParaRPr>
          </a:p>
          <a:p>
            <a:pPr indent="-393700" lvl="0" marL="457200" rtl="0" algn="l">
              <a:lnSpc>
                <a:spcPct val="100000"/>
              </a:lnSpc>
              <a:spcBef>
                <a:spcPts val="0"/>
              </a:spcBef>
              <a:spcAft>
                <a:spcPts val="0"/>
              </a:spcAft>
              <a:buClr>
                <a:schemeClr val="dk2"/>
              </a:buClr>
              <a:buSzPts val="2600"/>
              <a:buFont typeface="Montserrat"/>
              <a:buChar char="●"/>
            </a:pPr>
            <a:r>
              <a:rPr i="0" lang="en-GB" sz="2600">
                <a:solidFill>
                  <a:schemeClr val="dk2"/>
                </a:solidFill>
                <a:latin typeface="Montserrat"/>
                <a:ea typeface="Montserrat"/>
                <a:cs typeface="Montserrat"/>
                <a:sym typeface="Montserrat"/>
              </a:rPr>
              <a:t>Slide 5 - Gunkarta at English Wikipedia, CC BY-SA 3.0 via Wikimedia Commons#</a:t>
            </a:r>
            <a:endParaRPr i="0" sz="2600">
              <a:solidFill>
                <a:schemeClr val="dk2"/>
              </a:solidFill>
              <a:latin typeface="Montserrat"/>
              <a:ea typeface="Montserrat"/>
              <a:cs typeface="Montserrat"/>
              <a:sym typeface="Montserrat"/>
            </a:endParaRPr>
          </a:p>
          <a:p>
            <a:pPr indent="-393700" lvl="0" marL="457200" rtl="0" algn="l">
              <a:lnSpc>
                <a:spcPct val="100000"/>
              </a:lnSpc>
              <a:spcBef>
                <a:spcPts val="0"/>
              </a:spcBef>
              <a:spcAft>
                <a:spcPts val="0"/>
              </a:spcAft>
              <a:buClr>
                <a:schemeClr val="dk2"/>
              </a:buClr>
              <a:buSzPts val="2600"/>
              <a:buFont typeface="Montserrat"/>
              <a:buChar char="●"/>
            </a:pPr>
            <a:r>
              <a:rPr i="0" lang="en-GB" sz="2600">
                <a:solidFill>
                  <a:schemeClr val="dk2"/>
                </a:solidFill>
                <a:latin typeface="Montserrat"/>
                <a:ea typeface="Montserrat"/>
                <a:cs typeface="Montserrat"/>
                <a:sym typeface="Montserrat"/>
              </a:rPr>
              <a:t>Slide 6 - </a:t>
            </a:r>
            <a:endParaRPr i="0" sz="2600">
              <a:solidFill>
                <a:schemeClr val="dk2"/>
              </a:solidFill>
              <a:latin typeface="Montserrat"/>
              <a:ea typeface="Montserrat"/>
              <a:cs typeface="Montserrat"/>
              <a:sym typeface="Montserrat"/>
            </a:endParaRPr>
          </a:p>
          <a:p>
            <a:pPr indent="-393700" lvl="1" marL="914400" rtl="0" algn="l">
              <a:lnSpc>
                <a:spcPct val="100000"/>
              </a:lnSpc>
              <a:spcBef>
                <a:spcPts val="0"/>
              </a:spcBef>
              <a:spcAft>
                <a:spcPts val="0"/>
              </a:spcAft>
              <a:buClr>
                <a:schemeClr val="dk2"/>
              </a:buClr>
              <a:buSzPts val="2600"/>
              <a:buFont typeface="Montserrat"/>
              <a:buChar char="○"/>
            </a:pPr>
            <a:r>
              <a:rPr lang="en-GB" sz="2600">
                <a:solidFill>
                  <a:schemeClr val="dk2"/>
                </a:solidFill>
                <a:latin typeface="Montserrat"/>
                <a:ea typeface="Montserrat"/>
                <a:cs typeface="Montserrat"/>
                <a:sym typeface="Montserrat"/>
              </a:rPr>
              <a:t>Kempul - </a:t>
            </a:r>
            <a:r>
              <a:rPr i="0" lang="en-GB" sz="2600">
                <a:solidFill>
                  <a:schemeClr val="dk2"/>
                </a:solidFill>
                <a:latin typeface="Montserrat"/>
                <a:ea typeface="Montserrat"/>
                <a:cs typeface="Montserrat"/>
                <a:sym typeface="Montserrat"/>
              </a:rPr>
              <a:t>Culturehistory, CC BY-SA 4.0, via Wikimedia Commons</a:t>
            </a:r>
            <a:endParaRPr sz="2600">
              <a:solidFill>
                <a:schemeClr val="dk2"/>
              </a:solidFill>
              <a:latin typeface="Montserrat"/>
              <a:ea typeface="Montserrat"/>
              <a:cs typeface="Montserrat"/>
              <a:sym typeface="Montserrat"/>
            </a:endParaRPr>
          </a:p>
          <a:p>
            <a:pPr indent="-393700" lvl="1" marL="914400" rtl="0" algn="l">
              <a:lnSpc>
                <a:spcPct val="100000"/>
              </a:lnSpc>
              <a:spcBef>
                <a:spcPts val="0"/>
              </a:spcBef>
              <a:spcAft>
                <a:spcPts val="0"/>
              </a:spcAft>
              <a:buClr>
                <a:schemeClr val="dk2"/>
              </a:buClr>
              <a:buSzPts val="2600"/>
              <a:buFont typeface="Montserrat"/>
              <a:buChar char="○"/>
            </a:pPr>
            <a:r>
              <a:rPr lang="en-GB" sz="2600">
                <a:solidFill>
                  <a:schemeClr val="dk2"/>
                </a:solidFill>
                <a:latin typeface="Montserrat"/>
                <a:ea typeface="Montserrat"/>
                <a:cs typeface="Montserrat"/>
                <a:sym typeface="Montserrat"/>
              </a:rPr>
              <a:t>Saron - </a:t>
            </a:r>
            <a:r>
              <a:rPr i="0" lang="en-GB" sz="2600">
                <a:solidFill>
                  <a:schemeClr val="dk2"/>
                </a:solidFill>
                <a:latin typeface="Montserrat"/>
                <a:ea typeface="Montserrat"/>
                <a:cs typeface="Montserrat"/>
                <a:sym typeface="Montserrat"/>
              </a:rPr>
              <a:t>Tropenmuseum, part of the National Museum of World Cultures, CC BY-SA 3.0, via Wikimedia Commons</a:t>
            </a:r>
            <a:endParaRPr sz="2600">
              <a:solidFill>
                <a:schemeClr val="dk2"/>
              </a:solidFill>
              <a:latin typeface="Montserrat"/>
              <a:ea typeface="Montserrat"/>
              <a:cs typeface="Montserrat"/>
              <a:sym typeface="Montserrat"/>
            </a:endParaRPr>
          </a:p>
          <a:p>
            <a:pPr indent="-393700" lvl="1" marL="914400" rtl="0" algn="l">
              <a:lnSpc>
                <a:spcPct val="100000"/>
              </a:lnSpc>
              <a:spcBef>
                <a:spcPts val="0"/>
              </a:spcBef>
              <a:spcAft>
                <a:spcPts val="0"/>
              </a:spcAft>
              <a:buClr>
                <a:schemeClr val="dk2"/>
              </a:buClr>
              <a:buSzPts val="2600"/>
              <a:buFont typeface="Montserrat"/>
              <a:buChar char="○"/>
            </a:pPr>
            <a:r>
              <a:rPr i="0" lang="en-GB" sz="2600">
                <a:solidFill>
                  <a:schemeClr val="dk2"/>
                </a:solidFill>
                <a:latin typeface="Montserrat"/>
                <a:ea typeface="Montserrat"/>
                <a:cs typeface="Montserrat"/>
                <a:sym typeface="Montserrat"/>
              </a:rPr>
              <a:t>Kenong - Lany pirna, CC BY-SA 4.0</a:t>
            </a:r>
            <a:r>
              <a:rPr lang="en-GB" sz="2600">
                <a:solidFill>
                  <a:schemeClr val="dk2"/>
                </a:solidFill>
                <a:latin typeface="Montserrat"/>
                <a:ea typeface="Montserrat"/>
                <a:cs typeface="Montserrat"/>
                <a:sym typeface="Montserrat"/>
              </a:rPr>
              <a:t>, </a:t>
            </a:r>
            <a:r>
              <a:rPr i="0" lang="en-GB" sz="2600">
                <a:solidFill>
                  <a:schemeClr val="dk2"/>
                </a:solidFill>
                <a:latin typeface="Montserrat"/>
                <a:ea typeface="Montserrat"/>
                <a:cs typeface="Montserrat"/>
                <a:sym typeface="Montserrat"/>
              </a:rPr>
              <a:t>via Wikimedia Commons</a:t>
            </a:r>
            <a:endParaRPr i="0" sz="2600">
              <a:solidFill>
                <a:schemeClr val="dk2"/>
              </a:solidFill>
              <a:latin typeface="Montserrat"/>
              <a:ea typeface="Montserrat"/>
              <a:cs typeface="Montserrat"/>
              <a:sym typeface="Montserrat"/>
            </a:endParaRPr>
          </a:p>
          <a:p>
            <a:pPr indent="-393700" lvl="1" marL="914400" rtl="0" algn="l">
              <a:lnSpc>
                <a:spcPct val="100000"/>
              </a:lnSpc>
              <a:spcBef>
                <a:spcPts val="0"/>
              </a:spcBef>
              <a:spcAft>
                <a:spcPts val="0"/>
              </a:spcAft>
              <a:buClr>
                <a:schemeClr val="dk2"/>
              </a:buClr>
              <a:buSzPts val="2600"/>
              <a:buFont typeface="Montserrat"/>
              <a:buChar char="○"/>
            </a:pPr>
            <a:r>
              <a:rPr lang="en-GB" sz="2600">
                <a:solidFill>
                  <a:schemeClr val="dk2"/>
                </a:solidFill>
                <a:latin typeface="Montserrat"/>
                <a:ea typeface="Montserrat"/>
                <a:cs typeface="Montserrat"/>
                <a:sym typeface="Montserrat"/>
              </a:rPr>
              <a:t>Kendang - Tropenmuseum, part of the National Museum of World Cultures, CC BY-SA	 3.0, via Wikimedia Commons</a:t>
            </a:r>
            <a:endParaRPr sz="2600">
              <a:solidFill>
                <a:schemeClr val="dk2"/>
              </a:solidFill>
              <a:latin typeface="Montserrat"/>
              <a:ea typeface="Montserrat"/>
              <a:cs typeface="Montserrat"/>
              <a:sym typeface="Montserrat"/>
            </a:endParaRPr>
          </a:p>
          <a:p>
            <a:pPr indent="-393700" lvl="1" marL="914400" rtl="0" algn="l">
              <a:lnSpc>
                <a:spcPct val="100000"/>
              </a:lnSpc>
              <a:spcBef>
                <a:spcPts val="0"/>
              </a:spcBef>
              <a:spcAft>
                <a:spcPts val="0"/>
              </a:spcAft>
              <a:buClr>
                <a:schemeClr val="dk2"/>
              </a:buClr>
              <a:buSzPts val="2600"/>
              <a:buFont typeface="Montserrat"/>
              <a:buChar char="○"/>
            </a:pPr>
            <a:r>
              <a:rPr lang="en-GB" sz="2600">
                <a:solidFill>
                  <a:schemeClr val="dk2"/>
                </a:solidFill>
                <a:latin typeface="Montserrat"/>
                <a:ea typeface="Montserrat"/>
                <a:cs typeface="Montserrat"/>
                <a:sym typeface="Montserrat"/>
              </a:rPr>
              <a:t>Ceng Ceng- sguastevi, CC BY-SA 3.0, via Wikimedia Commons</a:t>
            </a:r>
            <a:endParaRPr sz="26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SzPts val="7200"/>
              <a:buNone/>
            </a:pPr>
            <a:r>
              <a:t/>
            </a:r>
            <a:endParaRPr sz="2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SzPts val="7200"/>
              <a:buNone/>
            </a:pPr>
            <a:r>
              <a:t/>
            </a:r>
            <a:endParaRPr i="0" sz="2600">
              <a:solidFill>
                <a:schemeClr val="dk2"/>
              </a:solidFill>
            </a:endParaRPr>
          </a:p>
        </p:txBody>
      </p:sp>
      <p:sp>
        <p:nvSpPr>
          <p:cNvPr id="165" name="Google Shape;165;p22"/>
          <p:cNvSpPr txBox="1"/>
          <p:nvPr>
            <p:ph idx="4294967295" type="sldNum"/>
          </p:nvPr>
        </p:nvSpPr>
        <p:spPr>
          <a:xfrm>
            <a:off x="17113568" y="9499702"/>
            <a:ext cx="1097400" cy="7875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2400"/>
              <a:buNone/>
            </a:pPr>
            <a:fld id="{00000000-1234-1234-1234-123412341234}" type="slidenum">
              <a:rPr lang="en-GB"/>
              <a:t>‹#›</a:t>
            </a:fld>
            <a:endParaRPr/>
          </a:p>
        </p:txBody>
      </p:sp>
      <p:sp>
        <p:nvSpPr>
          <p:cNvPr id="166" name="Google Shape;166;p22"/>
          <p:cNvSpPr txBox="1"/>
          <p:nvPr>
            <p:ph idx="4294967295"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