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10" Type="http://schemas.openxmlformats.org/officeDocument/2006/relationships/image" Target="../media/image15.png"/><Relationship Id="rId9" Type="http://schemas.openxmlformats.org/officeDocument/2006/relationships/image" Target="../media/image20.png"/><Relationship Id="rId5" Type="http://schemas.openxmlformats.org/officeDocument/2006/relationships/image" Target="../media/image10.png"/><Relationship Id="rId6" Type="http://schemas.openxmlformats.org/officeDocument/2006/relationships/image" Target="../media/image19.png"/><Relationship Id="rId7" Type="http://schemas.openxmlformats.org/officeDocument/2006/relationships/image" Target="../media/image5.png"/><Relationship Id="rId8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4.png"/><Relationship Id="rId5" Type="http://schemas.openxmlformats.org/officeDocument/2006/relationships/image" Target="../media/image16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7.png"/><Relationship Id="rId10" Type="http://schemas.openxmlformats.org/officeDocument/2006/relationships/image" Target="../media/image27.png"/><Relationship Id="rId9" Type="http://schemas.openxmlformats.org/officeDocument/2006/relationships/image" Target="../media/image24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16.png"/><Relationship Id="rId7" Type="http://schemas.openxmlformats.org/officeDocument/2006/relationships/image" Target="../media/image9.pn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rgbClr val="4B3241"/>
                </a:solidFill>
              </a:rPr>
              <a:t>Reflecting  in a Given Horizontal or Vertical Line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B3241"/>
                </a:solidFill>
              </a:rPr>
              <a:t>Maths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B3241"/>
                </a:solidFill>
              </a:rPr>
              <a:t>Miss Davies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8974" y="446400"/>
            <a:ext cx="806833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2B2B2B"/>
                </a:solidFill>
              </a:rPr>
              <a:t>Reflecting in a Given Horizontal or Vertical Line</a:t>
            </a:r>
            <a:endParaRPr>
              <a:solidFill>
                <a:srgbClr val="2B2B2B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8975" y="924806"/>
            <a:ext cx="3891600" cy="31140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2B2B2B"/>
                </a:solidFill>
              </a:rPr>
              <a:t>1. Reflect the shapes in the given lines.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2B2B2B"/>
                </a:solidFill>
              </a:rPr>
              <a:t>State the mathematical name for the resulting shapes. </a:t>
            </a:r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4830449" y="924806"/>
            <a:ext cx="4012761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2. Reflect the shapes in the given lines.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State the mathematical name for the resulting shapes.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2B2B2B"/>
                </a:solidFill>
              </a:rPr>
              <a:t>‹#›</a:t>
            </a:fld>
            <a:endParaRPr>
              <a:solidFill>
                <a:srgbClr val="2B2B2B"/>
              </a:solidFill>
            </a:endParaRPr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3676" y="1694735"/>
            <a:ext cx="1620000" cy="1225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2631133" y="1694735"/>
            <a:ext cx="1620000" cy="1222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9017" y="3182548"/>
            <a:ext cx="1620000" cy="1225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31133" y="3188427"/>
            <a:ext cx="1620000" cy="1219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94808" y="3180412"/>
            <a:ext cx="1620000" cy="1222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22560" y="3180412"/>
            <a:ext cx="1620000" cy="1222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922560" y="1690178"/>
            <a:ext cx="1620000" cy="1228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990484" y="1691788"/>
            <a:ext cx="1620000" cy="1225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458975" y="446400"/>
            <a:ext cx="82632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2B2B2B"/>
                </a:solidFill>
              </a:rPr>
              <a:t>Reflecting in a Given Horizontal or Vertical Line</a:t>
            </a:r>
            <a:endParaRPr>
              <a:solidFill>
                <a:srgbClr val="2B2B2B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>
              <a:solidFill>
                <a:srgbClr val="2B2B2B"/>
              </a:solidFill>
            </a:endParaRPr>
          </a:p>
        </p:txBody>
      </p:sp>
      <p:sp>
        <p:nvSpPr>
          <p:cNvPr id="55" name="Google Shape;55;p8"/>
          <p:cNvSpPr txBox="1"/>
          <p:nvPr>
            <p:ph idx="1" type="body"/>
          </p:nvPr>
        </p:nvSpPr>
        <p:spPr>
          <a:xfrm>
            <a:off x="394386" y="924806"/>
            <a:ext cx="3891600" cy="31140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2B2B2B"/>
                </a:solidFill>
              </a:rPr>
              <a:t>3. Which of these images shows the correct reflection of shape A? 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2B2B2B"/>
                </a:solidFill>
              </a:rPr>
              <a:t>a)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2B2B2B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2B2B2B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2B2B2B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2B2B2B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2B2B2B"/>
                </a:solidFill>
              </a:rPr>
              <a:t>b)  </a:t>
            </a:r>
            <a:endParaRPr/>
          </a:p>
        </p:txBody>
      </p:sp>
      <p:sp>
        <p:nvSpPr>
          <p:cNvPr id="56" name="Google Shape;56;p8"/>
          <p:cNvSpPr txBox="1"/>
          <p:nvPr/>
        </p:nvSpPr>
        <p:spPr>
          <a:xfrm>
            <a:off x="4830450" y="924806"/>
            <a:ext cx="3891600" cy="35727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4. Reflect the shape into all four quadrants.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How many lines of symmetry does the completed shape have?</a:t>
            </a:r>
            <a:endParaRPr/>
          </a:p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2B2B2B"/>
                </a:solidFill>
              </a:rPr>
              <a:t>‹#›</a:t>
            </a:fld>
            <a:endParaRPr>
              <a:solidFill>
                <a:srgbClr val="2B2B2B"/>
              </a:solidFill>
            </a:endParaRPr>
          </a:p>
        </p:txBody>
      </p:sp>
      <p:grpSp>
        <p:nvGrpSpPr>
          <p:cNvPr id="58" name="Google Shape;58;p8"/>
          <p:cNvGrpSpPr/>
          <p:nvPr/>
        </p:nvGrpSpPr>
        <p:grpSpPr>
          <a:xfrm>
            <a:off x="709256" y="1570987"/>
            <a:ext cx="3697460" cy="1187938"/>
            <a:chOff x="709256" y="1570987"/>
            <a:chExt cx="3697460" cy="1187938"/>
          </a:xfrm>
        </p:grpSpPr>
        <p:pic>
          <p:nvPicPr>
            <p:cNvPr id="59" name="Google Shape;59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09256" y="1570987"/>
              <a:ext cx="1152000" cy="11879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254716" y="1570987"/>
              <a:ext cx="1152000" cy="11879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981986" y="1570987"/>
              <a:ext cx="1152000" cy="11879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2" name="Google Shape;62;p8"/>
          <p:cNvGrpSpPr/>
          <p:nvPr/>
        </p:nvGrpSpPr>
        <p:grpSpPr>
          <a:xfrm>
            <a:off x="715446" y="3261317"/>
            <a:ext cx="3678824" cy="1154776"/>
            <a:chOff x="715446" y="3261317"/>
            <a:chExt cx="3678824" cy="1154776"/>
          </a:xfrm>
        </p:grpSpPr>
        <p:pic>
          <p:nvPicPr>
            <p:cNvPr id="63" name="Google Shape;63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15446" y="3264093"/>
              <a:ext cx="1152000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981986" y="3261317"/>
              <a:ext cx="1152000" cy="11547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242270" y="3261317"/>
              <a:ext cx="1152000" cy="11547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6" name="Google Shape;66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696250" y="1570987"/>
            <a:ext cx="2160000" cy="2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2" name="Google Shape;72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3" name="Google Shape;7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017" y="1672344"/>
            <a:ext cx="1620000" cy="1222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31133" y="1672344"/>
            <a:ext cx="1620000" cy="1221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9017" y="3124629"/>
            <a:ext cx="1620000" cy="1225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90484" y="3124629"/>
            <a:ext cx="1620000" cy="1225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31133" y="3124629"/>
            <a:ext cx="1620000" cy="1220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18236" y="3124629"/>
            <a:ext cx="1620000" cy="1221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918236" y="1672344"/>
            <a:ext cx="1620000" cy="1225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990484" y="1672344"/>
            <a:ext cx="1641220" cy="124479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0"/>
          <p:cNvSpPr txBox="1"/>
          <p:nvPr>
            <p:ph type="title"/>
          </p:nvPr>
        </p:nvSpPr>
        <p:spPr>
          <a:xfrm>
            <a:off x="458974" y="446400"/>
            <a:ext cx="806833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2B2B2B"/>
                </a:solidFill>
              </a:rPr>
              <a:t>Reflecting in a Given Horizontal or Vertical Line</a:t>
            </a:r>
            <a:endParaRPr>
              <a:solidFill>
                <a:srgbClr val="2B2B2B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>
              <a:solidFill>
                <a:srgbClr val="2B2B2B"/>
              </a:solidFill>
            </a:endParaRPr>
          </a:p>
        </p:txBody>
      </p:sp>
      <p:sp>
        <p:nvSpPr>
          <p:cNvPr id="87" name="Google Shape;87;p10"/>
          <p:cNvSpPr txBox="1"/>
          <p:nvPr>
            <p:ph idx="1" type="body"/>
          </p:nvPr>
        </p:nvSpPr>
        <p:spPr>
          <a:xfrm>
            <a:off x="458975" y="924805"/>
            <a:ext cx="3891600" cy="3686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2B2B2B"/>
                </a:solidFill>
              </a:rPr>
              <a:t>1. Reflect the shapes in the given lines.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2B2B2B"/>
                </a:solidFill>
              </a:rPr>
              <a:t>State the mathematical name for the resulting shapes. </a:t>
            </a:r>
            <a:endParaRPr/>
          </a:p>
        </p:txBody>
      </p:sp>
      <p:sp>
        <p:nvSpPr>
          <p:cNvPr id="88" name="Google Shape;88;p10"/>
          <p:cNvSpPr txBox="1"/>
          <p:nvPr/>
        </p:nvSpPr>
        <p:spPr>
          <a:xfrm>
            <a:off x="4830449" y="924806"/>
            <a:ext cx="4012761" cy="3772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2. Reflect the shapes in the given lines.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State the mathematical name for the resulting shapes.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</p:txBody>
      </p:sp>
      <p:sp>
        <p:nvSpPr>
          <p:cNvPr id="89" name="Google Shape;89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2B2B2B"/>
                </a:solidFill>
              </a:rPr>
              <a:t>‹#›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90" name="Google Shape;90;p10"/>
          <p:cNvSpPr/>
          <p:nvPr/>
        </p:nvSpPr>
        <p:spPr>
          <a:xfrm>
            <a:off x="931200" y="2828346"/>
            <a:ext cx="91563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Square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0"/>
          <p:cNvSpPr/>
          <p:nvPr/>
        </p:nvSpPr>
        <p:spPr>
          <a:xfrm>
            <a:off x="2449515" y="2828346"/>
            <a:ext cx="198323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Isosceles Triangle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0"/>
          <p:cNvSpPr/>
          <p:nvPr/>
        </p:nvSpPr>
        <p:spPr>
          <a:xfrm>
            <a:off x="747656" y="4273179"/>
            <a:ext cx="128272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Trapezium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0"/>
          <p:cNvSpPr/>
          <p:nvPr/>
        </p:nvSpPr>
        <p:spPr>
          <a:xfrm>
            <a:off x="2836639" y="4273179"/>
            <a:ext cx="120898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Pentagon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0"/>
          <p:cNvSpPr/>
          <p:nvPr/>
        </p:nvSpPr>
        <p:spPr>
          <a:xfrm>
            <a:off x="4745071" y="2828346"/>
            <a:ext cx="206819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Compound Shape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0"/>
          <p:cNvSpPr/>
          <p:nvPr/>
        </p:nvSpPr>
        <p:spPr>
          <a:xfrm>
            <a:off x="7462429" y="2828346"/>
            <a:ext cx="73770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Delta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0"/>
          <p:cNvSpPr/>
          <p:nvPr/>
        </p:nvSpPr>
        <p:spPr>
          <a:xfrm>
            <a:off x="5137804" y="4273179"/>
            <a:ext cx="128272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Trapezium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0"/>
          <p:cNvSpPr/>
          <p:nvPr/>
        </p:nvSpPr>
        <p:spPr>
          <a:xfrm>
            <a:off x="7535365" y="4273179"/>
            <a:ext cx="59183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Kite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2315" y="1570987"/>
            <a:ext cx="2160000" cy="216417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1"/>
          <p:cNvSpPr txBox="1"/>
          <p:nvPr>
            <p:ph type="title"/>
          </p:nvPr>
        </p:nvSpPr>
        <p:spPr>
          <a:xfrm>
            <a:off x="458975" y="446400"/>
            <a:ext cx="84159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2B2B2B"/>
                </a:solidFill>
              </a:rPr>
              <a:t>Reflecting in a Given Horizontal or Vertical Line</a:t>
            </a:r>
            <a:endParaRPr>
              <a:solidFill>
                <a:srgbClr val="2B2B2B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>
              <a:solidFill>
                <a:srgbClr val="2B2B2B"/>
              </a:solidFill>
            </a:endParaRPr>
          </a:p>
        </p:txBody>
      </p:sp>
      <p:sp>
        <p:nvSpPr>
          <p:cNvPr id="104" name="Google Shape;104;p11"/>
          <p:cNvSpPr txBox="1"/>
          <p:nvPr>
            <p:ph idx="1" type="body"/>
          </p:nvPr>
        </p:nvSpPr>
        <p:spPr>
          <a:xfrm>
            <a:off x="394386" y="924805"/>
            <a:ext cx="3891600" cy="36365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2B2B2B"/>
                </a:solidFill>
              </a:rPr>
              <a:t>3. Which of these images shows the correct reflection of shape A? 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a)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FF0000"/>
                </a:solidFill>
              </a:rPr>
              <a:t>Image 3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2B2B2B"/>
                </a:solidFill>
              </a:rPr>
              <a:t>b) 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05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FF0000"/>
                </a:solidFill>
              </a:rPr>
              <a:t>Image 2</a:t>
            </a:r>
            <a:endParaRPr/>
          </a:p>
        </p:txBody>
      </p:sp>
      <p:sp>
        <p:nvSpPr>
          <p:cNvPr id="105" name="Google Shape;105;p11"/>
          <p:cNvSpPr txBox="1"/>
          <p:nvPr/>
        </p:nvSpPr>
        <p:spPr>
          <a:xfrm>
            <a:off x="4830450" y="924806"/>
            <a:ext cx="3891600" cy="3636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4. Reflect the shape into all four quadrants.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How many lines of symmetry does the completed shape have? </a:t>
            </a: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106" name="Google Shape;106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2B2B2B"/>
                </a:solidFill>
              </a:rPr>
              <a:t>‹#›</a:t>
            </a:fld>
            <a:endParaRPr>
              <a:solidFill>
                <a:srgbClr val="2B2B2B"/>
              </a:solidFill>
            </a:endParaRPr>
          </a:p>
        </p:txBody>
      </p:sp>
      <p:grpSp>
        <p:nvGrpSpPr>
          <p:cNvPr id="107" name="Google Shape;107;p11"/>
          <p:cNvGrpSpPr/>
          <p:nvPr/>
        </p:nvGrpSpPr>
        <p:grpSpPr>
          <a:xfrm>
            <a:off x="709256" y="1570987"/>
            <a:ext cx="3697460" cy="1187938"/>
            <a:chOff x="709256" y="1570987"/>
            <a:chExt cx="3697460" cy="1187938"/>
          </a:xfrm>
        </p:grpSpPr>
        <p:pic>
          <p:nvPicPr>
            <p:cNvPr id="108" name="Google Shape;108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09256" y="1570987"/>
              <a:ext cx="1152000" cy="11879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254716" y="1570987"/>
              <a:ext cx="1152000" cy="11879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981986" y="1570987"/>
              <a:ext cx="1152000" cy="11879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1" name="Google Shape;111;p11"/>
          <p:cNvGrpSpPr/>
          <p:nvPr/>
        </p:nvGrpSpPr>
        <p:grpSpPr>
          <a:xfrm>
            <a:off x="715446" y="3091189"/>
            <a:ext cx="3678824" cy="1154776"/>
            <a:chOff x="715446" y="3261317"/>
            <a:chExt cx="3678824" cy="1154776"/>
          </a:xfrm>
        </p:grpSpPr>
        <p:pic>
          <p:nvPicPr>
            <p:cNvPr id="112" name="Google Shape;112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15446" y="3264093"/>
              <a:ext cx="1152000" cy="11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1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981986" y="3261317"/>
              <a:ext cx="1152000" cy="11547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1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242270" y="3261317"/>
              <a:ext cx="1152000" cy="11547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