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4B83FB-D115-48EF-B84C-916C25B626DC}">
  <a:tblStyle styleId="{954B83FB-D115-48EF-B84C-916C25B626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5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20176dd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20176dd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b44729df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b44729df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b44729df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b44729df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b44729df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b44729df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ba57f25ae_4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ba57f25ae_4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b44729df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b44729df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850cff9a_0_1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b850cff9a_0_1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bc2a94f36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bc2a94f36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bc2a94f3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bc2a94f3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ba5e37f2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ba5e37f2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ba57f25ae_4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ba57f25ae_4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bc2a94f36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bc2a94f36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b850cff9a_0_1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b850cff9a_0_1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2879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Describing meals at home and on an exchange visit [1 / 2]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Recognising use of du and Sie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Karmi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type="title"/>
          </p:nvPr>
        </p:nvSpPr>
        <p:spPr>
          <a:xfrm>
            <a:off x="533400" y="664300"/>
            <a:ext cx="15727800" cy="12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100">
                <a:solidFill>
                  <a:schemeClr val="dk2"/>
                </a:solidFill>
              </a:rPr>
              <a:t>Essen im Restaurant</a:t>
            </a:r>
            <a:endParaRPr sz="7100">
              <a:solidFill>
                <a:schemeClr val="dk2"/>
              </a:solidFill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533400" y="3095650"/>
            <a:ext cx="8286600" cy="153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1.  Sie essen gern Tomatensalat, wenn Sie ins Restaurant gehen.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685800" y="5197125"/>
            <a:ext cx="8286600" cy="153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2.  </a:t>
            </a:r>
            <a:r>
              <a:rPr b="1" lang="en-GB" sz="4100">
                <a:solidFill>
                  <a:schemeClr val="dk2"/>
                </a:solidFill>
              </a:rPr>
              <a:t>Du hast gestern Cola im Restaurant getrunken</a:t>
            </a:r>
            <a:r>
              <a:rPr lang="en-GB" sz="4100">
                <a:solidFill>
                  <a:schemeClr val="dk2"/>
                </a:solidFill>
              </a:rPr>
              <a:t>.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685800" y="7298600"/>
            <a:ext cx="8286600" cy="153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3.  Manchmal haben Sie Hunger, wenn Sie Sport machen.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9468000" y="4635550"/>
            <a:ext cx="8398500" cy="3294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Fragen: 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arenR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When does number 1 like to eat salad?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arenR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When did number 2 go to the restaurant? 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arenR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What happens to number 3 when they exercise?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type="title"/>
          </p:nvPr>
        </p:nvSpPr>
        <p:spPr>
          <a:xfrm>
            <a:off x="3366150" y="605075"/>
            <a:ext cx="135711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666666"/>
                </a:solidFill>
              </a:rPr>
              <a:t>Can you translate these sentences into English?</a:t>
            </a:r>
            <a:endParaRPr sz="6000">
              <a:solidFill>
                <a:srgbClr val="666666"/>
              </a:solidFill>
            </a:endParaRPr>
          </a:p>
        </p:txBody>
      </p:sp>
      <p:sp>
        <p:nvSpPr>
          <p:cNvPr id="209" name="Google Shape;209;p2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GB" sz="4800"/>
              <a:t> In der Küche ess</a:t>
            </a:r>
            <a:r>
              <a:rPr b="1" lang="en-GB" sz="4800"/>
              <a:t>en</a:t>
            </a:r>
            <a:r>
              <a:rPr lang="en-GB" sz="4800"/>
              <a:t> Sie oft Frühstück.</a:t>
            </a:r>
            <a:endParaRPr b="1" sz="4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800"/>
              <a:t>2.	Wenn du Durst ha</a:t>
            </a:r>
            <a:r>
              <a:rPr b="1" lang="en-GB" sz="4800"/>
              <a:t>st</a:t>
            </a:r>
            <a:r>
              <a:rPr lang="en-GB" sz="4800"/>
              <a:t>, trink</a:t>
            </a:r>
            <a:r>
              <a:rPr b="1" lang="en-GB" sz="4800"/>
              <a:t>st</a:t>
            </a:r>
            <a:r>
              <a:rPr lang="en-GB" sz="4800"/>
              <a:t> du Wasser.</a:t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800"/>
              <a:t>3.	Wenn Sie Besucher hab</a:t>
            </a:r>
            <a:r>
              <a:rPr b="1" lang="en-GB" sz="4800"/>
              <a:t>en</a:t>
            </a:r>
            <a:r>
              <a:rPr lang="en-GB" sz="4800"/>
              <a:t>, koch</a:t>
            </a:r>
            <a:r>
              <a:rPr b="1" lang="en-GB" sz="4800"/>
              <a:t>en</a:t>
            </a:r>
            <a:r>
              <a:rPr lang="en-GB" sz="4800"/>
              <a:t> Sie Tee. </a:t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800"/>
              <a:t>4.	Um wie viel Uhr frühstück</a:t>
            </a:r>
            <a:r>
              <a:rPr b="1" lang="en-GB" sz="4800"/>
              <a:t>st</a:t>
            </a:r>
            <a:r>
              <a:rPr lang="en-GB" sz="4800"/>
              <a:t> du?</a:t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800"/>
              <a:t>5.	Sie find</a:t>
            </a:r>
            <a:r>
              <a:rPr b="1" lang="en-GB" sz="4800"/>
              <a:t>en</a:t>
            </a:r>
            <a:r>
              <a:rPr lang="en-GB" sz="4800"/>
              <a:t> das Essen lecker, obwohl du es ekelhaft finde</a:t>
            </a:r>
            <a:r>
              <a:rPr b="1" lang="en-GB" sz="4800"/>
              <a:t>st</a:t>
            </a:r>
            <a:r>
              <a:rPr lang="en-GB" sz="4800"/>
              <a:t>.</a:t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8" y="460999"/>
            <a:ext cx="1909450" cy="19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08087" y="2876303"/>
            <a:ext cx="2411888" cy="19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type="title"/>
          </p:nvPr>
        </p:nvSpPr>
        <p:spPr>
          <a:xfrm>
            <a:off x="3366150" y="605075"/>
            <a:ext cx="135711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Antwort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217" name="Google Shape;217;p25"/>
          <p:cNvSpPr txBox="1"/>
          <p:nvPr>
            <p:ph idx="1" type="body"/>
          </p:nvPr>
        </p:nvSpPr>
        <p:spPr>
          <a:xfrm>
            <a:off x="486600" y="2692300"/>
            <a:ext cx="17314800" cy="622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239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AutoNum type="arabicPeriod"/>
            </a:pPr>
            <a:r>
              <a:rPr lang="en-GB" sz="4200">
                <a:solidFill>
                  <a:srgbClr val="000000"/>
                </a:solidFill>
              </a:rPr>
              <a:t>In the kitchen you (formal) often eat breakfast.</a:t>
            </a:r>
            <a:endParaRPr b="1" sz="4200">
              <a:solidFill>
                <a:srgbClr val="46C7E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00000"/>
                </a:solidFill>
              </a:rPr>
              <a:t>2.		When you(informal) are thirsty you(informal) drink water.</a:t>
            </a:r>
            <a:endParaRPr sz="4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00000"/>
                </a:solidFill>
              </a:rPr>
              <a:t>3.		When you (formal) have visitors you (formal) make tea. </a:t>
            </a:r>
            <a:endParaRPr sz="4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00000"/>
                </a:solidFill>
              </a:rPr>
              <a:t>4.	What time are you (informal) having breakfast?</a:t>
            </a:r>
            <a:endParaRPr sz="4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00000"/>
                </a:solidFill>
              </a:rPr>
              <a:t>5.		You (formal) find the food tasty, although you(informal) find it disgusting.</a:t>
            </a:r>
            <a:endParaRPr sz="4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18" name="Google Shape;2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973" y="194324"/>
            <a:ext cx="1909450" cy="19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type="title"/>
          </p:nvPr>
        </p:nvSpPr>
        <p:spPr>
          <a:xfrm>
            <a:off x="244400" y="5498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or Sie</a:t>
            </a:r>
            <a:r>
              <a:rPr b="1" lang="en-GB" sz="5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56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755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AutoNum type="arabicPeriod"/>
            </a:pPr>
            <a:r>
              <a:rPr lang="en-GB" sz="4700">
                <a:solidFill>
                  <a:schemeClr val="dk2"/>
                </a:solidFill>
              </a:rPr>
              <a:t>U</a:t>
            </a:r>
            <a:r>
              <a:rPr lang="en-GB" sz="4700">
                <a:solidFill>
                  <a:schemeClr val="dk2"/>
                </a:solidFill>
              </a:rPr>
              <a:t>se du when you are talking to someone you   _____________.</a:t>
            </a:r>
            <a:endParaRPr sz="4700" u="sng">
              <a:solidFill>
                <a:schemeClr val="dk2"/>
              </a:solidFill>
            </a:endParaRPr>
          </a:p>
          <a:p>
            <a:pPr indent="-755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AutoNum type="arabicPeriod"/>
            </a:pPr>
            <a:r>
              <a:rPr lang="en-GB" sz="4700">
                <a:solidFill>
                  <a:schemeClr val="dk2"/>
                </a:solidFill>
              </a:rPr>
              <a:t>Use Sie when you are talking to someone you _____________</a:t>
            </a:r>
            <a:r>
              <a:rPr lang="en-GB" sz="4700">
                <a:solidFill>
                  <a:schemeClr val="dk2"/>
                </a:solidFill>
              </a:rPr>
              <a:t>.</a:t>
            </a:r>
            <a:endParaRPr sz="4700">
              <a:solidFill>
                <a:schemeClr val="dk2"/>
              </a:solidFill>
            </a:endParaRPr>
          </a:p>
          <a:p>
            <a:pPr indent="-755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AutoNum type="arabicPeriod"/>
            </a:pPr>
            <a:r>
              <a:rPr lang="en-GB" sz="4700">
                <a:solidFill>
                  <a:schemeClr val="dk2"/>
                </a:solidFill>
              </a:rPr>
              <a:t>When using du the verb ends in ________.</a:t>
            </a:r>
            <a:endParaRPr sz="4700">
              <a:solidFill>
                <a:schemeClr val="dk2"/>
              </a:solidFill>
            </a:endParaRPr>
          </a:p>
          <a:p>
            <a:pPr indent="-755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AutoNum type="arabicPeriod"/>
            </a:pPr>
            <a:r>
              <a:rPr lang="en-GB" sz="4700">
                <a:solidFill>
                  <a:schemeClr val="dk2"/>
                </a:solidFill>
              </a:rPr>
              <a:t>When using Sie the verb ends in _______.</a:t>
            </a:r>
            <a:endParaRPr sz="4700">
              <a:solidFill>
                <a:schemeClr val="dk2"/>
              </a:solidFill>
            </a:endParaRPr>
          </a:p>
          <a:p>
            <a:pPr indent="-755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AutoNum type="arabicPeriod"/>
            </a:pPr>
            <a:r>
              <a:rPr lang="en-GB" sz="4700">
                <a:solidFill>
                  <a:schemeClr val="dk2"/>
                </a:solidFill>
              </a:rPr>
              <a:t>When writing you have to have a ________ on _________ (even if it is in the middle of a sentence)</a:t>
            </a:r>
            <a:endParaRPr sz="4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</a:endParaRPr>
          </a:p>
        </p:txBody>
      </p:sp>
      <p:pic>
        <p:nvPicPr>
          <p:cNvPr id="224" name="Google Shape;2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0285" y="611076"/>
            <a:ext cx="2072761" cy="16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type="title"/>
          </p:nvPr>
        </p:nvSpPr>
        <p:spPr>
          <a:xfrm>
            <a:off x="244400" y="5498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or Sie:</a:t>
            </a:r>
            <a:endParaRPr b="1" sz="56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755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AutoNum type="arabicPeriod"/>
            </a:pPr>
            <a:r>
              <a:rPr lang="en-GB" sz="4700">
                <a:solidFill>
                  <a:schemeClr val="dk2"/>
                </a:solidFill>
              </a:rPr>
              <a:t>U</a:t>
            </a:r>
            <a:r>
              <a:rPr lang="en-GB" sz="4700">
                <a:solidFill>
                  <a:schemeClr val="dk2"/>
                </a:solidFill>
              </a:rPr>
              <a:t>se du when you are talking to someone you   _____________.</a:t>
            </a:r>
            <a:endParaRPr sz="4700" u="sng">
              <a:solidFill>
                <a:schemeClr val="dk2"/>
              </a:solidFill>
            </a:endParaRPr>
          </a:p>
          <a:p>
            <a:pPr indent="-755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AutoNum type="arabicPeriod"/>
            </a:pPr>
            <a:r>
              <a:rPr lang="en-GB" sz="4700">
                <a:solidFill>
                  <a:schemeClr val="dk2"/>
                </a:solidFill>
              </a:rPr>
              <a:t>U</a:t>
            </a:r>
            <a:r>
              <a:rPr lang="en-GB" sz="4700">
                <a:solidFill>
                  <a:schemeClr val="dk2"/>
                </a:solidFill>
              </a:rPr>
              <a:t>se Sie when you are talking to someone you _____________.</a:t>
            </a:r>
            <a:endParaRPr sz="4700">
              <a:solidFill>
                <a:schemeClr val="dk2"/>
              </a:solidFill>
            </a:endParaRPr>
          </a:p>
          <a:p>
            <a:pPr indent="-755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AutoNum type="arabicPeriod"/>
            </a:pPr>
            <a:r>
              <a:rPr lang="en-GB" sz="4700">
                <a:solidFill>
                  <a:schemeClr val="dk2"/>
                </a:solidFill>
              </a:rPr>
              <a:t>When using du the verb ends in ________.</a:t>
            </a:r>
            <a:endParaRPr sz="4700">
              <a:solidFill>
                <a:schemeClr val="dk2"/>
              </a:solidFill>
            </a:endParaRPr>
          </a:p>
          <a:p>
            <a:pPr indent="-755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AutoNum type="arabicPeriod"/>
            </a:pPr>
            <a:r>
              <a:rPr lang="en-GB" sz="4700">
                <a:solidFill>
                  <a:schemeClr val="dk2"/>
                </a:solidFill>
              </a:rPr>
              <a:t>When using Sie the verb ends in _______.</a:t>
            </a:r>
            <a:endParaRPr sz="4700">
              <a:solidFill>
                <a:schemeClr val="dk2"/>
              </a:solidFill>
            </a:endParaRPr>
          </a:p>
          <a:p>
            <a:pPr indent="-755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AutoNum type="arabicPeriod"/>
            </a:pPr>
            <a:r>
              <a:rPr lang="en-GB" sz="4700">
                <a:solidFill>
                  <a:schemeClr val="dk2"/>
                </a:solidFill>
              </a:rPr>
              <a:t>When writing you have to have a ________ on _________ (even if it is in the middle of a sentence)</a:t>
            </a:r>
            <a:endParaRPr sz="4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0285" y="611076"/>
            <a:ext cx="2072761" cy="16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/>
        </p:nvSpPr>
        <p:spPr>
          <a:xfrm>
            <a:off x="2395525" y="2257125"/>
            <a:ext cx="16026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know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2221225" y="3895850"/>
            <a:ext cx="30429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 not know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12077975" y="4526450"/>
            <a:ext cx="1082100" cy="73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12170125" y="5502675"/>
            <a:ext cx="10821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12077975" y="6357075"/>
            <a:ext cx="18339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capital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2308475" y="7151200"/>
            <a:ext cx="1187400" cy="6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917950" y="941825"/>
            <a:ext cx="16556400" cy="3258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Recognising when to use du or Sie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understanding of the near future tense.</a:t>
            </a:r>
            <a:endParaRPr sz="4800"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917950" y="22667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Phonics - specifically u and ü</a:t>
            </a:r>
            <a:endParaRPr sz="3600"/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New vocabulary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Grammar (use of du and Sie)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Listening exercise (focus on verbs)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Reading exercise (focus on verbs and comprehension)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Speaking exercise (quick fire translation)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Writing exercise (delayed dictation)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Summary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7713275" y="1860025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[u]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12145850" y="511900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-GB" sz="6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6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tter</a:t>
            </a:r>
            <a:endParaRPr b="0" i="0" sz="60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3944600" y="762000"/>
            <a:ext cx="3000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6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6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nkel</a:t>
            </a:r>
            <a:endParaRPr sz="6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5065975" y="4020650"/>
            <a:ext cx="63738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P</a:t>
            </a: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nkt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962400" y="762000"/>
            <a:ext cx="300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5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nten</a:t>
            </a:r>
            <a:endParaRPr sz="5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990600" y="5181600"/>
            <a:ext cx="459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Mein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ng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856" y="2061125"/>
            <a:ext cx="3171900" cy="195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5698" y="6676525"/>
            <a:ext cx="3421117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7503350" y="7338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GB" sz="6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6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tzen</a:t>
            </a:r>
            <a:endParaRPr sz="6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91450" y="6449475"/>
            <a:ext cx="2124500" cy="21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36050" y="2199451"/>
            <a:ext cx="1767559" cy="24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8981697" y="8276725"/>
            <a:ext cx="1908000" cy="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use]</a:t>
            </a:r>
            <a:endParaRPr sz="2700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93161" y="5409238"/>
            <a:ext cx="1144925" cy="1144925"/>
          </a:xfrm>
          <a:prstGeom prst="rect">
            <a:avLst/>
          </a:prstGeom>
          <a:noFill/>
          <a:ln cap="flat" cmpd="sng" w="22225">
            <a:solidFill>
              <a:srgbClr val="42719B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descr="rectangle" id="105" name="Google Shape;105;p16"/>
          <p:cNvSpPr/>
          <p:nvPr/>
        </p:nvSpPr>
        <p:spPr>
          <a:xfrm>
            <a:off x="5806788" y="1578295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42025" y="8760025"/>
            <a:ext cx="2812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7558050" y="89005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[ü]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2427550" y="489797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8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</a:t>
            </a:r>
            <a:r>
              <a:rPr lang="en-GB" sz="8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</a:t>
            </a:r>
            <a:endParaRPr b="0" i="0" sz="8000" u="none" cap="none" strike="noStrike">
              <a:solidFill>
                <a:srgbClr val="43434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3468538" y="673650"/>
            <a:ext cx="3000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-GB" sz="8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</a:t>
            </a:r>
            <a:r>
              <a:rPr lang="en-GB" sz="8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8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864275" y="2735650"/>
            <a:ext cx="63738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T</a:t>
            </a: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452700" y="4980675"/>
            <a:ext cx="459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-GB" sz="8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</a:t>
            </a:r>
            <a:r>
              <a:rPr lang="en-GB" sz="8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</a:t>
            </a:r>
            <a:endParaRPr sz="8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7968000" y="65808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-GB" sz="8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</a:t>
            </a:r>
            <a:r>
              <a:rPr lang="en-GB" sz="8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8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972" y="4193525"/>
            <a:ext cx="942762" cy="15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1176288" y="878650"/>
            <a:ext cx="37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GB" sz="8000">
                <a:solidFill>
                  <a:srgbClr val="F03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</a:t>
            </a:r>
            <a:r>
              <a:rPr lang="en-GB" sz="8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hlen</a:t>
            </a:r>
            <a:endParaRPr sz="8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400" y="2332975"/>
            <a:ext cx="3425667" cy="20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3950" y="6285109"/>
            <a:ext cx="3000000" cy="210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3356" y="7942625"/>
            <a:ext cx="2504047" cy="11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80425" y="7942635"/>
            <a:ext cx="1157650" cy="11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44600" y="6462525"/>
            <a:ext cx="204787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489875" y="2100013"/>
            <a:ext cx="163830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125" name="Google Shape;125;p17"/>
          <p:cNvSpPr/>
          <p:nvPr/>
        </p:nvSpPr>
        <p:spPr>
          <a:xfrm>
            <a:off x="5834050" y="746875"/>
            <a:ext cx="60402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18"/>
          <p:cNvGraphicFramePr/>
          <p:nvPr/>
        </p:nvGraphicFramePr>
        <p:xfrm>
          <a:off x="734900" y="317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{954B83FB-D115-48EF-B84C-916C25B626DC}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Hunger haben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hungry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Durst haben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thirsty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Gemüse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vegetable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Wurst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sausage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Frühstück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breakfast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6250" y="242652"/>
            <a:ext cx="1826800" cy="18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845400" y="1938900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38" name="Google Shape;138;p19"/>
          <p:cNvSpPr txBox="1"/>
          <p:nvPr>
            <p:ph type="title"/>
          </p:nvPr>
        </p:nvSpPr>
        <p:spPr>
          <a:xfrm>
            <a:off x="917950" y="890050"/>
            <a:ext cx="15898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du</a:t>
            </a:r>
            <a:r>
              <a:rPr lang="en-GB">
                <a:solidFill>
                  <a:schemeClr val="dk2"/>
                </a:solidFill>
              </a:rPr>
              <a:t> - you (informal / singular - for one person you know)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Sie</a:t>
            </a:r>
            <a:r>
              <a:rPr lang="en-GB">
                <a:solidFill>
                  <a:schemeClr val="dk2"/>
                </a:solidFill>
              </a:rPr>
              <a:t> - you (formal - for one person OR a group of people you do not know)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10019200" y="6121500"/>
            <a:ext cx="5404800" cy="22167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Verb endings!</a:t>
            </a:r>
            <a:endParaRPr sz="4000"/>
          </a:p>
        </p:txBody>
      </p:sp>
      <p:sp>
        <p:nvSpPr>
          <p:cNvPr id="140" name="Google Shape;140;p19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845400" y="5865050"/>
            <a:ext cx="32022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trink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4845950" y="5865050"/>
            <a:ext cx="5549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drink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845400" y="7595550"/>
            <a:ext cx="30003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trink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4966500" y="7595550"/>
            <a:ext cx="4776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 drink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966500" y="7534200"/>
            <a:ext cx="5549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9571275" y="3960050"/>
            <a:ext cx="5715000" cy="1905000"/>
          </a:xfrm>
          <a:prstGeom prst="wedgeRectCallout">
            <a:avLst>
              <a:gd fmla="val -83314" name="adj1"/>
              <a:gd fmla="val 3314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How does this affect the verb in German?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936800" y="1766875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</a:rPr>
              <a:t> 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53" name="Google Shape;153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du or Sie?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12718100" y="5886900"/>
            <a:ext cx="4811400" cy="2492100"/>
          </a:xfrm>
          <a:prstGeom prst="wedgeRoundRectCallout">
            <a:avLst>
              <a:gd fmla="val -44571" name="adj1"/>
              <a:gd fmla="val -8466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Notice there is no difference in the English translation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990600" y="1676400"/>
            <a:ext cx="16306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Always ask: Who are you talking to? </a:t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Remember: if you are speaking to an adult or to someone you do not know use </a:t>
            </a:r>
            <a:r>
              <a:rPr b="1" lang="en-GB" sz="4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, but if you are speaking to your friend or someone you know use </a:t>
            </a:r>
            <a:r>
              <a:rPr b="1" lang="en-GB" sz="4000">
                <a:solidFill>
                  <a:schemeClr val="accent5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du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552750" y="5561425"/>
            <a:ext cx="6705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7110975" y="559565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b="1" lang="en-GB" sz="41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buy breakfast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71450" y="7729075"/>
            <a:ext cx="8305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7072875" y="691935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b="1" lang="en-GB" sz="41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buy breakfast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845400" y="6919350"/>
            <a:ext cx="6120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b="1" lang="en-GB" sz="41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kaufen</a:t>
            </a:r>
            <a:r>
              <a:rPr b="1" lang="en-GB" sz="4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Frühstück</a:t>
            </a:r>
            <a:endParaRPr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917950" y="5595650"/>
            <a:ext cx="6192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r>
              <a:rPr b="1" lang="en-GB" sz="41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kaufst Frühstück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936800" y="1766875"/>
            <a:ext cx="16452000" cy="403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</a:rPr>
              <a:t> 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68" name="Google Shape;168;p21"/>
          <p:cNvSpPr txBox="1"/>
          <p:nvPr>
            <p:ph type="title"/>
          </p:nvPr>
        </p:nvSpPr>
        <p:spPr>
          <a:xfrm>
            <a:off x="917950" y="890050"/>
            <a:ext cx="13201200" cy="49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Sie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990600" y="1676400"/>
            <a:ext cx="16306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When writing it is important to remember to write Sie with a </a:t>
            </a:r>
            <a:r>
              <a:rPr b="1" lang="en-GB" sz="4000">
                <a:solidFill>
                  <a:schemeClr val="accent5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capital</a:t>
            </a:r>
            <a:r>
              <a:rPr lang="en-GB" sz="4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 Why?? </a:t>
            </a:r>
            <a:endParaRPr sz="40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It is easy to confuse </a:t>
            </a:r>
            <a:r>
              <a:rPr b="1" lang="en-GB" sz="4000">
                <a:solidFill>
                  <a:schemeClr val="accent5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b="1" lang="en-GB" sz="4000">
                <a:solidFill>
                  <a:srgbClr val="F03C7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(you, formal) with </a:t>
            </a:r>
            <a:r>
              <a:rPr b="1" lang="en-GB" sz="4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b="1" lang="en-GB" sz="4000">
                <a:solidFill>
                  <a:srgbClr val="00A09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(they) when writing as the verb endings are the same!!</a:t>
            </a:r>
            <a:endParaRPr sz="40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271450" y="7729075"/>
            <a:ext cx="8305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2591850" y="6248550"/>
            <a:ext cx="12356400" cy="25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8975" y="5541525"/>
            <a:ext cx="3034950" cy="25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1024675" y="5541525"/>
            <a:ext cx="116331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Normalerweise essen </a:t>
            </a:r>
            <a:r>
              <a:rPr b="1" lang="en-GB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b="1" lang="en-GB" sz="38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Gemüse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1024675" y="7041625"/>
            <a:ext cx="116331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Normalerweise essen </a:t>
            </a:r>
            <a:r>
              <a:rPr b="1" lang="en-GB" sz="38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Gemüse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1912125" y="6162825"/>
            <a:ext cx="116331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Normally </a:t>
            </a:r>
            <a:r>
              <a:rPr b="1" lang="en-GB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they</a:t>
            </a:r>
            <a:r>
              <a:rPr b="1" lang="en-GB" sz="38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eat vegetables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1912125" y="7874738"/>
            <a:ext cx="116331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Normally </a:t>
            </a:r>
            <a:r>
              <a:rPr b="1" lang="en-GB" sz="3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b="1" lang="en-GB" sz="38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eat vegetables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533400" y="664300"/>
            <a:ext cx="15727800" cy="12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100">
                <a:solidFill>
                  <a:schemeClr val="dk2"/>
                </a:solidFill>
              </a:rPr>
              <a:t>Essen im Restaurant</a:t>
            </a:r>
            <a:endParaRPr sz="7100">
              <a:solidFill>
                <a:schemeClr val="dk2"/>
              </a:solidFill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533400" y="3095650"/>
            <a:ext cx="8286600" cy="153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1.  Sie essen/isst gern Tomatensalat, wenn Sie ins Restaurant gehst/gehen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685800" y="5512200"/>
            <a:ext cx="8286600" cy="153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2</a:t>
            </a:r>
            <a:r>
              <a:rPr lang="en-GB" sz="4100">
                <a:solidFill>
                  <a:schemeClr val="dk2"/>
                </a:solidFill>
              </a:rPr>
              <a:t>.  </a:t>
            </a:r>
            <a:r>
              <a:rPr b="1" lang="en-GB" sz="4100">
                <a:solidFill>
                  <a:schemeClr val="dk2"/>
                </a:solidFill>
              </a:rPr>
              <a:t>Du haben/hast gestern Cola im Restaurant getrunken</a:t>
            </a:r>
            <a:r>
              <a:rPr lang="en-GB" sz="4100">
                <a:solidFill>
                  <a:schemeClr val="dk2"/>
                </a:solidFill>
              </a:rPr>
              <a:t>.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685800" y="7298600"/>
            <a:ext cx="8286600" cy="153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3</a:t>
            </a:r>
            <a:r>
              <a:rPr lang="en-GB" sz="4100">
                <a:solidFill>
                  <a:schemeClr val="dk2"/>
                </a:solidFill>
              </a:rPr>
              <a:t>.  Manchmal haben/hast Sie Hunger, wenn Sie Sport machen/machst</a:t>
            </a:r>
            <a:r>
              <a:rPr lang="en-GB" sz="4100">
                <a:solidFill>
                  <a:schemeClr val="dk2"/>
                </a:solidFill>
              </a:rPr>
              <a:t>.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2047475" y="3143250"/>
            <a:ext cx="1822500" cy="737700"/>
          </a:xfrm>
          <a:prstGeom prst="ellipse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cxnSp>
        <p:nvCxnSpPr>
          <p:cNvPr id="186" name="Google Shape;186;p22"/>
          <p:cNvCxnSpPr/>
          <p:nvPr/>
        </p:nvCxnSpPr>
        <p:spPr>
          <a:xfrm flipH="1">
            <a:off x="6019300" y="2499525"/>
            <a:ext cx="920700" cy="133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2"/>
          <p:cNvSpPr/>
          <p:nvPr/>
        </p:nvSpPr>
        <p:spPr>
          <a:xfrm>
            <a:off x="3905100" y="5665425"/>
            <a:ext cx="1543200" cy="603300"/>
          </a:xfrm>
          <a:prstGeom prst="ellipse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cxnSp>
        <p:nvCxnSpPr>
          <p:cNvPr id="188" name="Google Shape;188;p22"/>
          <p:cNvCxnSpPr/>
          <p:nvPr/>
        </p:nvCxnSpPr>
        <p:spPr>
          <a:xfrm flipH="1">
            <a:off x="2047475" y="5007088"/>
            <a:ext cx="2129700" cy="5826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" name="Google Shape;189;p22"/>
          <p:cNvSpPr/>
          <p:nvPr/>
        </p:nvSpPr>
        <p:spPr>
          <a:xfrm>
            <a:off x="3963000" y="7453525"/>
            <a:ext cx="1732200" cy="603300"/>
          </a:xfrm>
          <a:prstGeom prst="ellipse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cxnSp>
        <p:nvCxnSpPr>
          <p:cNvPr id="190" name="Google Shape;190;p22"/>
          <p:cNvCxnSpPr/>
          <p:nvPr/>
        </p:nvCxnSpPr>
        <p:spPr>
          <a:xfrm rot="10800000">
            <a:off x="7331725" y="8056650"/>
            <a:ext cx="664800" cy="1145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2"/>
          <p:cNvCxnSpPr/>
          <p:nvPr/>
        </p:nvCxnSpPr>
        <p:spPr>
          <a:xfrm rot="10800000">
            <a:off x="5123500" y="8559100"/>
            <a:ext cx="2712300" cy="7434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p22"/>
          <p:cNvSpPr/>
          <p:nvPr/>
        </p:nvSpPr>
        <p:spPr>
          <a:xfrm>
            <a:off x="685800" y="8683350"/>
            <a:ext cx="2066700" cy="603300"/>
          </a:xfrm>
          <a:prstGeom prst="ellipse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4630975" y="4427450"/>
            <a:ext cx="1822500" cy="737700"/>
          </a:xfrm>
          <a:prstGeom prst="ellipse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cxnSp>
        <p:nvCxnSpPr>
          <p:cNvPr id="194" name="Google Shape;194;p22"/>
          <p:cNvCxnSpPr/>
          <p:nvPr/>
        </p:nvCxnSpPr>
        <p:spPr>
          <a:xfrm flipH="1">
            <a:off x="2025700" y="1962150"/>
            <a:ext cx="920700" cy="133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