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8" r:id="rId5"/>
    <p:sldMasterId id="2147483719" r:id="rId6"/>
    <p:sldMasterId id="2147483720" r:id="rId7"/>
    <p:sldMasterId id="2147483721" r:id="rId8"/>
    <p:sldMasterId id="2147483722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y="5143500" cx="9144000"/>
  <p:notesSz cx="6858000" cy="9144000"/>
  <p:embeddedFontLst>
    <p:embeddedFont>
      <p:font typeface="Montserrat SemiBold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720455-979E-4343-A1DE-E57014FB1A8E}">
  <a:tblStyle styleId="{99720455-979E-4343-A1DE-E57014FB1A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font" Target="fonts/MontserratSemiBold-regular.fntdata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SemiBold-bold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MontserratSemiBold-boldItalic.fntdata"/><Relationship Id="rId30" Type="http://schemas.openxmlformats.org/officeDocument/2006/relationships/font" Target="fonts/MontserratSemiBold-italic.fntdata"/><Relationship Id="rId11" Type="http://schemas.openxmlformats.org/officeDocument/2006/relationships/slide" Target="slides/slide1.xml"/><Relationship Id="rId33" Type="http://schemas.openxmlformats.org/officeDocument/2006/relationships/font" Target="fonts/Montserrat-bold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3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2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5.xml"/><Relationship Id="rId37" Type="http://schemas.openxmlformats.org/officeDocument/2006/relationships/font" Target="fonts/MontserratMedium-bold.fntdata"/><Relationship Id="rId14" Type="http://schemas.openxmlformats.org/officeDocument/2006/relationships/slide" Target="slides/slide4.xml"/><Relationship Id="rId36" Type="http://schemas.openxmlformats.org/officeDocument/2006/relationships/font" Target="fonts/MontserratMedium-regular.fntdata"/><Relationship Id="rId17" Type="http://schemas.openxmlformats.org/officeDocument/2006/relationships/slide" Target="slides/slide7.xml"/><Relationship Id="rId39" Type="http://schemas.openxmlformats.org/officeDocument/2006/relationships/font" Target="fonts/MontserratMedium-boldItalic.fntdata"/><Relationship Id="rId16" Type="http://schemas.openxmlformats.org/officeDocument/2006/relationships/slide" Target="slides/slide6.xml"/><Relationship Id="rId38" Type="http://schemas.openxmlformats.org/officeDocument/2006/relationships/font" Target="fonts/MontserratMedium-italic.fntdata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da96275b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da96275b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8c7b977cff_0_30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8c7b977cff_0_3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c7b977cff_0_1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c7b977cff_0_1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8c7b977cff_0_2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8c7b977cff_0_2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8c7b977cff_0_2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8c7b977cff_0_2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8c7b977cff_0_2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8c7b977cff_0_2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8c7b977cff_0_20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8c7b977cff_0_2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8c7b977cff_0_2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8c7b977cff_0_2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8c7b977cff_0_2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8c7b977cff_0_2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c7b977cff_0_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8c7b977cff_0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c7b977cff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8c7b977cff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c7b977cff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8c7b977cff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8c7b977cff_0_1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8c7b977cff_0_1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c7b977cff_0_1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c7b977cff_0_1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8c7b977cff_0_1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8c7b977cff_0_1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8c7b977cff_0_3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8c7b977cff_0_3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8c7b977cff_0_3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8c7b977cff_0_3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0" name="Google Shape;160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1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0" name="Google Shape;170;p31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5" name="Google Shape;195;p3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7" name="Google Shape;197;p3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3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3" name="Google Shape;213;p3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4" name="Google Shape;214;p3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5" name="Google Shape;215;p3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6" name="Google Shape;216;p3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7" name="Google Shape;217;p3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3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9" name="Google Shape;21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3" name="Google Shape;223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227" name="Google Shape;227;p4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6" name="Google Shape;246;p4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7" name="Google Shape;247;p4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48" name="Google Shape;248;p4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2" name="Google Shape;252;p4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3" name="Google Shape;253;p4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4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9" name="Google Shape;259;p4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0" name="Google Shape;260;p49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1" name="Google Shape;261;p4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49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5" name="Google Shape;265;p5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p5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51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0" name="Google Shape;270;p51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1" name="Google Shape;271;p51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72" name="Google Shape;272;p51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3" name="Google Shape;273;p51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74" name="Google Shape;274;p51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5" name="Google Shape;275;p51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5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9" name="Google Shape;279;p52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0" name="Google Shape;280;p52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1" name="Google Shape;281;p52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2" name="Google Shape;282;p52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3" name="Google Shape;283;p52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4" name="Google Shape;284;p52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5" name="Google Shape;285;p5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" name="Google Shape;288;p5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9" name="Google Shape;289;p5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90" name="Google Shape;290;p5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1" name="Google Shape;291;p5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92" name="Google Shape;292;p5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3" name="Google Shape;293;p5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94" name="Google Shape;294;p5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5" name="Google Shape;295;p5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96" name="Google Shape;296;p5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9" name="Google Shape;299;p5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00" name="Google Shape;300;p5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3" name="Google Shape;303;p5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304" name="Google Shape;304;p5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8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1" name="Google Shape;311;p5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4" name="Google Shape;314;p5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15" name="Google Shape;315;p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6" name="Google Shape;316;p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7" name="Google Shape;317;p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0" name="Google Shape;320;p6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21" name="Google Shape;321;p6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9" name="Google Shape;329;p6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0" name="Google Shape;330;p6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31" name="Google Shape;331;p6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5" name="Google Shape;335;p6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6" name="Google Shape;336;p6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9" name="Google Shape;339;p6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6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3" name="Google Shape;343;p6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4" name="Google Shape;344;p6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5" name="Google Shape;345;p6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6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1" name="Google Shape;351;p6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6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53" name="Google Shape;353;p6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4" name="Google Shape;354;p6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55" name="Google Shape;355;p6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6" name="Google Shape;356;p6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57" name="Google Shape;357;p6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8" name="Google Shape;358;p6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" name="Google Shape;361;p6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2" name="Google Shape;362;p6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3" name="Google Shape;363;p6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4" name="Google Shape;364;p6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5" name="Google Shape;365;p6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6" name="Google Shape;366;p6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7" name="Google Shape;367;p6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8" name="Google Shape;368;p6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1" name="Google Shape;371;p6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2" name="Google Shape;372;p6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3" name="Google Shape;373;p6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4" name="Google Shape;374;p6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5" name="Google Shape;375;p6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6" name="Google Shape;376;p6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7" name="Google Shape;377;p6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8" name="Google Shape;378;p6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9" name="Google Shape;379;p6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2" name="Google Shape;382;p7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3" name="Google Shape;383;p7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86" name="Google Shape;386;p7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387" name="Google Shape;387;p7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4" name="Google Shape;394;p7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5" name="Google Shape;395;p7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5"/>
          <p:cNvSpPr txBox="1"/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8" name="Google Shape;398;p7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  <p:sp>
        <p:nvSpPr>
          <p:cNvPr id="399" name="Google Shape;399;p75"/>
          <p:cNvSpPr txBox="1"/>
          <p:nvPr>
            <p:ph idx="10" type="dt"/>
          </p:nvPr>
        </p:nvSpPr>
        <p:spPr>
          <a:xfrm>
            <a:off x="6286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0" name="Google Shape;400;p75"/>
          <p:cNvSpPr txBox="1"/>
          <p:nvPr>
            <p:ph idx="11" type="ftr"/>
          </p:nvPr>
        </p:nvSpPr>
        <p:spPr>
          <a:xfrm>
            <a:off x="3028950" y="4767263"/>
            <a:ext cx="3086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1" name="Google Shape;401;p75"/>
          <p:cNvSpPr txBox="1"/>
          <p:nvPr>
            <p:ph idx="12" type="sldNum"/>
          </p:nvPr>
        </p:nvSpPr>
        <p:spPr>
          <a:xfrm>
            <a:off x="64579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5" name="Google Shape;165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6" name="Google Shape;166;p30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1" name="Google Shape;241;p4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2" name="Google Shape;242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3" name="Google Shape;243;p4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24" name="Google Shape;324;p6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25" name="Google Shape;325;p6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6" name="Google Shape;326;p6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1.jpg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1.jp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6"/>
          <p:cNvSpPr txBox="1"/>
          <p:nvPr>
            <p:ph idx="4294967295" type="ctrTitle"/>
          </p:nvPr>
        </p:nvSpPr>
        <p:spPr>
          <a:xfrm>
            <a:off x="458975" y="980950"/>
            <a:ext cx="6589500" cy="3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Distinguishing between having and being [</a:t>
            </a:r>
            <a:r>
              <a:rPr lang="en-GB">
                <a:solidFill>
                  <a:srgbClr val="4B3241"/>
                </a:solidFill>
              </a:rPr>
              <a:t>1/2</a:t>
            </a:r>
            <a:r>
              <a:rPr lang="en-GB">
                <a:solidFill>
                  <a:srgbClr val="4B3241"/>
                </a:solidFill>
              </a:rPr>
              <a:t>]</a:t>
            </a:r>
            <a:endParaRPr>
              <a:solidFill>
                <a:srgbClr val="4B3241"/>
              </a:solidFill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700"/>
              <a:buChar char="-"/>
            </a:pPr>
            <a:r>
              <a:rPr lang="en-GB" sz="2700">
                <a:solidFill>
                  <a:srgbClr val="4B3241"/>
                </a:solidFill>
              </a:rPr>
              <a:t>Adjective agreement</a:t>
            </a:r>
            <a:r>
              <a:rPr lang="en-GB" sz="2700">
                <a:solidFill>
                  <a:srgbClr val="4B3241"/>
                </a:solidFill>
              </a:rPr>
              <a:t> (-euse)</a:t>
            </a:r>
            <a:endParaRPr sz="2700">
              <a:solidFill>
                <a:srgbClr val="4B3241"/>
              </a:solidFill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700"/>
              <a:buChar char="-"/>
            </a:pPr>
            <a:r>
              <a:rPr lang="en-GB" sz="2700">
                <a:solidFill>
                  <a:srgbClr val="4B3241"/>
                </a:solidFill>
              </a:rPr>
              <a:t>Agreement of job titles (-eur)</a:t>
            </a:r>
            <a:endParaRPr sz="27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407" name="Google Shape;407;p76"/>
          <p:cNvSpPr txBox="1"/>
          <p:nvPr>
            <p:ph idx="1" type="body"/>
          </p:nvPr>
        </p:nvSpPr>
        <p:spPr>
          <a:xfrm>
            <a:off x="458975" y="387375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</a:rPr>
              <a:t>French </a:t>
            </a:r>
            <a:endParaRPr sz="1600">
              <a:solidFill>
                <a:srgbClr val="4B3241"/>
              </a:solidFill>
            </a:endParaRPr>
          </a:p>
        </p:txBody>
      </p:sp>
      <p:sp>
        <p:nvSpPr>
          <p:cNvPr id="408" name="Google Shape;408;p76"/>
          <p:cNvSpPr txBox="1"/>
          <p:nvPr>
            <p:ph idx="4294967295" type="subTitle"/>
          </p:nvPr>
        </p:nvSpPr>
        <p:spPr>
          <a:xfrm>
            <a:off x="458975" y="417382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, Adult, Businessman, Laptop, Working, Desk" id="526" name="Google Shape;526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2148" y="3065901"/>
            <a:ext cx="1170500" cy="111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2164" y="1878489"/>
            <a:ext cx="1330481" cy="8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5"/>
          <p:cNvPicPr preferRelativeResize="0"/>
          <p:nvPr/>
        </p:nvPicPr>
        <p:blipFill rotWithShape="1">
          <a:blip r:embed="rId6">
            <a:alphaModFix/>
          </a:blip>
          <a:srcRect b="21219" l="14583" r="71943" t="54583"/>
          <a:stretch/>
        </p:blipFill>
        <p:spPr>
          <a:xfrm>
            <a:off x="7116977" y="691075"/>
            <a:ext cx="811454" cy="8173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529" name="Google Shape;529;p85"/>
          <p:cNvSpPr/>
          <p:nvPr/>
        </p:nvSpPr>
        <p:spPr>
          <a:xfrm>
            <a:off x="1068573" y="885220"/>
            <a:ext cx="2338500" cy="1574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0" name="Google Shape;530;p85"/>
          <p:cNvSpPr txBox="1"/>
          <p:nvPr/>
        </p:nvSpPr>
        <p:spPr>
          <a:xfrm>
            <a:off x="1147926" y="1210525"/>
            <a:ext cx="2181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[eu] 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1" name="Google Shape;531;p85"/>
          <p:cNvSpPr txBox="1"/>
          <p:nvPr/>
        </p:nvSpPr>
        <p:spPr>
          <a:xfrm>
            <a:off x="1147326" y="2940225"/>
            <a:ext cx="2181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SFE]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532" name="Google Shape;532;p85"/>
          <p:cNvSpPr/>
          <p:nvPr/>
        </p:nvSpPr>
        <p:spPr>
          <a:xfrm>
            <a:off x="989823" y="2662170"/>
            <a:ext cx="2338500" cy="1574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3" name="Google Shape;533;p85"/>
          <p:cNvSpPr txBox="1"/>
          <p:nvPr/>
        </p:nvSpPr>
        <p:spPr>
          <a:xfrm>
            <a:off x="3684275" y="705625"/>
            <a:ext cx="30000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heur</a:t>
            </a: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euse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85"/>
          <p:cNvSpPr txBox="1"/>
          <p:nvPr/>
        </p:nvSpPr>
        <p:spPr>
          <a:xfrm>
            <a:off x="4021325" y="1948525"/>
            <a:ext cx="2867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ambiti</a:t>
            </a: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euse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5" name="Google Shape;535;p85"/>
          <p:cNvSpPr txBox="1"/>
          <p:nvPr/>
        </p:nvSpPr>
        <p:spPr>
          <a:xfrm>
            <a:off x="3812225" y="3243925"/>
            <a:ext cx="3000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travaill</a:t>
            </a: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euse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6"/>
          <p:cNvSpPr txBox="1"/>
          <p:nvPr>
            <p:ph type="title"/>
          </p:nvPr>
        </p:nvSpPr>
        <p:spPr>
          <a:xfrm>
            <a:off x="458975" y="446400"/>
            <a:ext cx="7032300" cy="99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Job title agreement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Job titles need to </a:t>
            </a:r>
            <a:r>
              <a:rPr lang="en-GB">
                <a:solidFill>
                  <a:schemeClr val="accent5"/>
                </a:solidFill>
              </a:rPr>
              <a:t>agree </a:t>
            </a:r>
            <a:r>
              <a:rPr b="0" lang="en-GB"/>
              <a:t>with the person whose job it is! Some jobs follow the rule </a:t>
            </a:r>
            <a:r>
              <a:rPr lang="en-GB">
                <a:solidFill>
                  <a:schemeClr val="accent5"/>
                </a:solidFill>
              </a:rPr>
              <a:t>+</a:t>
            </a:r>
            <a:r>
              <a:rPr b="0" lang="en-GB"/>
              <a:t> </a:t>
            </a:r>
            <a:r>
              <a:rPr lang="en-GB">
                <a:solidFill>
                  <a:schemeClr val="accent5"/>
                </a:solidFill>
              </a:rPr>
              <a:t>‘e’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41" name="Google Shape;541;p86"/>
          <p:cNvSpPr txBox="1"/>
          <p:nvPr/>
        </p:nvSpPr>
        <p:spPr>
          <a:xfrm>
            <a:off x="933050" y="21722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Il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avocat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p86"/>
          <p:cNvSpPr txBox="1"/>
          <p:nvPr/>
        </p:nvSpPr>
        <p:spPr>
          <a:xfrm>
            <a:off x="5137600" y="2117925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Elle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avocat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eacher, Silhouette, Black, Isolated, Classroom" id="543" name="Google Shape;54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6927" y="2995429"/>
            <a:ext cx="994350" cy="11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86"/>
          <p:cNvSpPr txBox="1"/>
          <p:nvPr/>
        </p:nvSpPr>
        <p:spPr>
          <a:xfrm>
            <a:off x="933050" y="29342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He is 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a lawyer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86"/>
          <p:cNvSpPr txBox="1"/>
          <p:nvPr/>
        </p:nvSpPr>
        <p:spPr>
          <a:xfrm>
            <a:off x="5189250" y="29342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Sh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 is 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a lawyer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6" name="Google Shape;546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3522" y="291450"/>
            <a:ext cx="807524" cy="8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7"/>
          <p:cNvSpPr txBox="1"/>
          <p:nvPr>
            <p:ph type="title"/>
          </p:nvPr>
        </p:nvSpPr>
        <p:spPr>
          <a:xfrm>
            <a:off x="306575" y="141600"/>
            <a:ext cx="7032300" cy="99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Job title agreement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If they already end in </a:t>
            </a:r>
            <a:r>
              <a:rPr lang="en-GB">
                <a:solidFill>
                  <a:schemeClr val="accent5"/>
                </a:solidFill>
              </a:rPr>
              <a:t>‘e’</a:t>
            </a:r>
            <a:r>
              <a:rPr b="0" lang="en-GB"/>
              <a:t>, they d</a:t>
            </a:r>
            <a:r>
              <a:rPr b="0" i="1" lang="en-GB"/>
              <a:t>on’t change</a:t>
            </a:r>
            <a:endParaRPr b="0" i="1"/>
          </a:p>
        </p:txBody>
      </p:sp>
      <p:sp>
        <p:nvSpPr>
          <p:cNvPr id="552" name="Google Shape;552;p87"/>
          <p:cNvSpPr txBox="1"/>
          <p:nvPr/>
        </p:nvSpPr>
        <p:spPr>
          <a:xfrm>
            <a:off x="399650" y="17150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Il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secrétaire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3" name="Google Shape;553;p87"/>
          <p:cNvSpPr txBox="1"/>
          <p:nvPr/>
        </p:nvSpPr>
        <p:spPr>
          <a:xfrm>
            <a:off x="5137600" y="1660725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Elle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secrétaire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an, Adult, Businessman, Laptop, Working, Desk" id="554" name="Google Shape;55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550" y="2403551"/>
            <a:ext cx="1449575" cy="13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7"/>
          <p:cNvSpPr txBox="1"/>
          <p:nvPr/>
        </p:nvSpPr>
        <p:spPr>
          <a:xfrm>
            <a:off x="399650" y="24008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He is a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secretary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87"/>
          <p:cNvSpPr txBox="1"/>
          <p:nvPr/>
        </p:nvSpPr>
        <p:spPr>
          <a:xfrm>
            <a:off x="5163125" y="24008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She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 is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a secretary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7" name="Google Shape;557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3522" y="291450"/>
            <a:ext cx="807524" cy="8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8"/>
          <p:cNvSpPr txBox="1"/>
          <p:nvPr>
            <p:ph type="title"/>
          </p:nvPr>
        </p:nvSpPr>
        <p:spPr>
          <a:xfrm>
            <a:off x="306575" y="141600"/>
            <a:ext cx="7032300" cy="99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Job title agreement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Professions ending in </a:t>
            </a:r>
            <a:r>
              <a:rPr lang="en-GB"/>
              <a:t>-eur</a:t>
            </a:r>
            <a:r>
              <a:rPr b="0" lang="en-GB"/>
              <a:t> have feminine forms ending in </a:t>
            </a:r>
            <a:r>
              <a:rPr i="1" lang="en-GB"/>
              <a:t>-trice</a:t>
            </a:r>
            <a:r>
              <a:rPr b="0" lang="en-GB"/>
              <a:t> or </a:t>
            </a:r>
            <a:r>
              <a:rPr i="1" lang="en-GB"/>
              <a:t>-euse</a:t>
            </a:r>
            <a:endParaRPr i="1"/>
          </a:p>
        </p:txBody>
      </p:sp>
      <p:sp>
        <p:nvSpPr>
          <p:cNvPr id="563" name="Google Shape;563;p88"/>
          <p:cNvSpPr txBox="1"/>
          <p:nvPr>
            <p:ph type="title"/>
          </p:nvPr>
        </p:nvSpPr>
        <p:spPr>
          <a:xfrm>
            <a:off x="2540552" y="4029175"/>
            <a:ext cx="47982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5"/>
                </a:solidFill>
              </a:rPr>
              <a:t>-Let’s see some examples….</a:t>
            </a:r>
            <a:endParaRPr sz="23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564" name="Google Shape;56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3522" y="291450"/>
            <a:ext cx="807524" cy="8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9"/>
          <p:cNvSpPr txBox="1"/>
          <p:nvPr>
            <p:ph type="title"/>
          </p:nvPr>
        </p:nvSpPr>
        <p:spPr>
          <a:xfrm>
            <a:off x="306575" y="141600"/>
            <a:ext cx="7032300" cy="99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Professions ending in </a:t>
            </a:r>
            <a:r>
              <a:rPr lang="en-GB"/>
              <a:t>-eur</a:t>
            </a:r>
            <a:r>
              <a:rPr b="0" lang="en-GB"/>
              <a:t> have feminine forms ending in </a:t>
            </a:r>
            <a:r>
              <a:rPr i="1" lang="en-GB"/>
              <a:t>-trice, -eure</a:t>
            </a:r>
            <a:r>
              <a:rPr b="0" lang="en-GB"/>
              <a:t> or </a:t>
            </a:r>
            <a:r>
              <a:rPr i="1" lang="en-GB"/>
              <a:t>-euse</a:t>
            </a:r>
            <a:endParaRPr b="0" i="1"/>
          </a:p>
        </p:txBody>
      </p:sp>
      <p:sp>
        <p:nvSpPr>
          <p:cNvPr id="570" name="Google Shape;570;p89"/>
          <p:cNvSpPr txBox="1"/>
          <p:nvPr/>
        </p:nvSpPr>
        <p:spPr>
          <a:xfrm>
            <a:off x="399650" y="17150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Il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serv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eur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1" name="Google Shape;571;p89"/>
          <p:cNvSpPr txBox="1"/>
          <p:nvPr/>
        </p:nvSpPr>
        <p:spPr>
          <a:xfrm>
            <a:off x="5137600" y="1660725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Elle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serv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euse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2" name="Google Shape;572;p89"/>
          <p:cNvSpPr txBox="1"/>
          <p:nvPr/>
        </p:nvSpPr>
        <p:spPr>
          <a:xfrm>
            <a:off x="399650" y="2400850"/>
            <a:ext cx="31335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He is a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waiter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3" name="Google Shape;573;p89"/>
          <p:cNvSpPr txBox="1"/>
          <p:nvPr/>
        </p:nvSpPr>
        <p:spPr>
          <a:xfrm>
            <a:off x="5163125" y="2400850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She is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a waitress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4" name="Google Shape;574;p89"/>
          <p:cNvPicPr preferRelativeResize="0"/>
          <p:nvPr/>
        </p:nvPicPr>
        <p:blipFill rotWithShape="1">
          <a:blip r:embed="rId3">
            <a:alphaModFix/>
          </a:blip>
          <a:srcRect b="54021" l="19524" r="66936" t="25697"/>
          <a:stretch/>
        </p:blipFill>
        <p:spPr>
          <a:xfrm>
            <a:off x="3318075" y="3015826"/>
            <a:ext cx="1893426" cy="15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3522" y="291450"/>
            <a:ext cx="807524" cy="8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0"/>
          <p:cNvSpPr txBox="1"/>
          <p:nvPr>
            <p:ph type="title"/>
          </p:nvPr>
        </p:nvSpPr>
        <p:spPr>
          <a:xfrm>
            <a:off x="306575" y="141600"/>
            <a:ext cx="7032300" cy="99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Professions ending in </a:t>
            </a:r>
            <a:r>
              <a:rPr lang="en-GB"/>
              <a:t>-eur</a:t>
            </a:r>
            <a:r>
              <a:rPr b="0" lang="en-GB"/>
              <a:t> have feminine forms ending in </a:t>
            </a:r>
            <a:r>
              <a:rPr i="1" lang="en-GB"/>
              <a:t>-trice, -eure</a:t>
            </a:r>
            <a:r>
              <a:rPr b="0" lang="en-GB"/>
              <a:t> or </a:t>
            </a:r>
            <a:r>
              <a:rPr i="1" lang="en-GB"/>
              <a:t>-euse</a:t>
            </a:r>
            <a:endParaRPr b="0" i="1"/>
          </a:p>
        </p:txBody>
      </p:sp>
      <p:sp>
        <p:nvSpPr>
          <p:cNvPr id="581" name="Google Shape;581;p90"/>
          <p:cNvSpPr txBox="1"/>
          <p:nvPr/>
        </p:nvSpPr>
        <p:spPr>
          <a:xfrm>
            <a:off x="399650" y="17150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Il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direct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eur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2" name="Google Shape;582;p90"/>
          <p:cNvSpPr txBox="1"/>
          <p:nvPr/>
        </p:nvSpPr>
        <p:spPr>
          <a:xfrm>
            <a:off x="5137600" y="1660725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Elle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direc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trice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3" name="Google Shape;583;p90"/>
          <p:cNvSpPr txBox="1"/>
          <p:nvPr/>
        </p:nvSpPr>
        <p:spPr>
          <a:xfrm>
            <a:off x="399650" y="2400850"/>
            <a:ext cx="31335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He is a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headteacher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4" name="Google Shape;584;p90"/>
          <p:cNvSpPr txBox="1"/>
          <p:nvPr/>
        </p:nvSpPr>
        <p:spPr>
          <a:xfrm>
            <a:off x="5163125" y="2400850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She is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a headteacher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5" name="Google Shape;58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5325" y="3089350"/>
            <a:ext cx="1749350" cy="17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3522" y="139050"/>
            <a:ext cx="807524" cy="8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1400" y="100734"/>
            <a:ext cx="867125" cy="6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91"/>
          <p:cNvSpPr txBox="1"/>
          <p:nvPr/>
        </p:nvSpPr>
        <p:spPr>
          <a:xfrm>
            <a:off x="1037375" y="25811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Il est direct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eur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91"/>
          <p:cNvSpPr txBox="1"/>
          <p:nvPr/>
        </p:nvSpPr>
        <p:spPr>
          <a:xfrm>
            <a:off x="5137600" y="2575125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Elle est direct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rice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4" name="Google Shape;594;p91"/>
          <p:cNvSpPr txBox="1"/>
          <p:nvPr/>
        </p:nvSpPr>
        <p:spPr>
          <a:xfrm>
            <a:off x="1037375" y="30383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Il est serv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eur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5" name="Google Shape;595;p91"/>
          <p:cNvSpPr txBox="1"/>
          <p:nvPr/>
        </p:nvSpPr>
        <p:spPr>
          <a:xfrm>
            <a:off x="5137600" y="3032325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Elle est serv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euse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6" name="Google Shape;596;p91"/>
          <p:cNvSpPr txBox="1"/>
          <p:nvPr/>
        </p:nvSpPr>
        <p:spPr>
          <a:xfrm>
            <a:off x="1009250" y="1791250"/>
            <a:ext cx="2745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Il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avocat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91"/>
          <p:cNvSpPr txBox="1"/>
          <p:nvPr/>
        </p:nvSpPr>
        <p:spPr>
          <a:xfrm>
            <a:off x="5137600" y="1660725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Elle est 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avocat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91"/>
          <p:cNvSpPr txBox="1"/>
          <p:nvPr/>
        </p:nvSpPr>
        <p:spPr>
          <a:xfrm>
            <a:off x="292300" y="209025"/>
            <a:ext cx="6846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Summary: Profession agreements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9" name="Google Shape;599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499" y="818450"/>
            <a:ext cx="1178762" cy="8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6297" y="715828"/>
            <a:ext cx="1145353" cy="8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91"/>
          <p:cNvSpPr txBox="1"/>
          <p:nvPr/>
        </p:nvSpPr>
        <p:spPr>
          <a:xfrm>
            <a:off x="1009250" y="2172250"/>
            <a:ext cx="27459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Il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secrétair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2" name="Google Shape;602;p91"/>
          <p:cNvSpPr txBox="1"/>
          <p:nvPr/>
        </p:nvSpPr>
        <p:spPr>
          <a:xfrm>
            <a:off x="5137600" y="2117925"/>
            <a:ext cx="32334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Elle est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secrétair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03" name="Google Shape;603;p91"/>
          <p:cNvCxnSpPr/>
          <p:nvPr/>
        </p:nvCxnSpPr>
        <p:spPr>
          <a:xfrm>
            <a:off x="4386650" y="1462725"/>
            <a:ext cx="8700" cy="255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92"/>
          <p:cNvPicPr preferRelativeResize="0"/>
          <p:nvPr/>
        </p:nvPicPr>
        <p:blipFill rotWithShape="1">
          <a:blip r:embed="rId3">
            <a:alphaModFix/>
          </a:blip>
          <a:srcRect b="8878" l="10421" r="11398" t="7523"/>
          <a:stretch/>
        </p:blipFill>
        <p:spPr>
          <a:xfrm>
            <a:off x="8473350" y="1032838"/>
            <a:ext cx="657000" cy="55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9" name="Google Shape;609;p92"/>
          <p:cNvSpPr txBox="1"/>
          <p:nvPr/>
        </p:nvSpPr>
        <p:spPr>
          <a:xfrm>
            <a:off x="8556160" y="25010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0" name="Google Shape;610;p92"/>
          <p:cNvSpPr txBox="1"/>
          <p:nvPr/>
        </p:nvSpPr>
        <p:spPr>
          <a:xfrm>
            <a:off x="8556160" y="28882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1" name="Google Shape;611;p92"/>
          <p:cNvSpPr txBox="1"/>
          <p:nvPr/>
        </p:nvSpPr>
        <p:spPr>
          <a:xfrm>
            <a:off x="8582970" y="32562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92"/>
          <p:cNvSpPr txBox="1"/>
          <p:nvPr/>
        </p:nvSpPr>
        <p:spPr>
          <a:xfrm>
            <a:off x="8556160" y="17093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3" name="Google Shape;613;p92"/>
          <p:cNvSpPr txBox="1"/>
          <p:nvPr/>
        </p:nvSpPr>
        <p:spPr>
          <a:xfrm>
            <a:off x="8529349" y="20869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4" name="Google Shape;614;p92"/>
          <p:cNvSpPr/>
          <p:nvPr/>
        </p:nvSpPr>
        <p:spPr>
          <a:xfrm>
            <a:off x="619700" y="235500"/>
            <a:ext cx="7853700" cy="40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Distinguishing between being and having</a:t>
            </a: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 [1/2]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15" name="Google Shape;615;p92"/>
          <p:cNvGraphicFramePr/>
          <p:nvPr/>
        </p:nvGraphicFramePr>
        <p:xfrm>
          <a:off x="501225" y="115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{99720455-979E-4343-A1DE-E57014FB1A8E}</a:tableStyleId>
              </a:tblPr>
              <a:tblGrid>
                <a:gridCol w="4329800"/>
                <a:gridCol w="3304500"/>
              </a:tblGrid>
              <a:tr h="627025">
                <a:tc>
                  <a:txBody>
                    <a:bodyPr/>
                    <a:lstStyle/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ontserrat"/>
                        <a:buAutoNum type="arabicPeriod"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(m.) am careful and intelligent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suis prudent et intelligent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She is a lawyer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Elle est avocate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He is a teacher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 est professeur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I (f) am a waitress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suis serveuse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She is happy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Elle est heureuse</a:t>
                      </a:r>
                      <a:endParaRPr sz="2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413" name="Google Shape;413;p77"/>
          <p:cNvSpPr/>
          <p:nvPr/>
        </p:nvSpPr>
        <p:spPr>
          <a:xfrm>
            <a:off x="2378113" y="1456713"/>
            <a:ext cx="40260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14" name="Google Shape;41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7"/>
          <p:cNvSpPr txBox="1"/>
          <p:nvPr/>
        </p:nvSpPr>
        <p:spPr>
          <a:xfrm>
            <a:off x="2784525" y="342938"/>
            <a:ext cx="3418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an / en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77"/>
          <p:cNvSpPr txBox="1"/>
          <p:nvPr/>
        </p:nvSpPr>
        <p:spPr>
          <a:xfrm>
            <a:off x="3156014" y="3106900"/>
            <a:ext cx="2804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small child" id="417" name="Google Shape;417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2173" y="1599525"/>
            <a:ext cx="967050" cy="154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8"/>
          <p:cNvSpPr txBox="1"/>
          <p:nvPr/>
        </p:nvSpPr>
        <p:spPr>
          <a:xfrm>
            <a:off x="889025" y="1190513"/>
            <a:ext cx="186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 ?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78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core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78"/>
          <p:cNvSpPr txBox="1"/>
          <p:nvPr/>
        </p:nvSpPr>
        <p:spPr>
          <a:xfrm>
            <a:off x="3681361" y="2206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5" name="Google Shape;42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78"/>
          <p:cNvSpPr txBox="1"/>
          <p:nvPr/>
        </p:nvSpPr>
        <p:spPr>
          <a:xfrm>
            <a:off x="2784525" y="342938"/>
            <a:ext cx="3418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an / en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7" name="Google Shape;427;p78"/>
          <p:cNvPicPr preferRelativeResize="0"/>
          <p:nvPr/>
        </p:nvPicPr>
        <p:blipFill rotWithShape="1">
          <a:blip r:embed="rId4">
            <a:alphaModFix/>
          </a:blip>
          <a:srcRect b="34705" l="73195" r="12638" t="46435"/>
          <a:stretch/>
        </p:blipFill>
        <p:spPr>
          <a:xfrm>
            <a:off x="1016025" y="1702588"/>
            <a:ext cx="1295400" cy="97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78"/>
          <p:cNvPicPr preferRelativeResize="0"/>
          <p:nvPr/>
        </p:nvPicPr>
        <p:blipFill rotWithShape="1">
          <a:blip r:embed="rId5">
            <a:alphaModFix/>
          </a:blip>
          <a:srcRect b="48040" l="73888" r="13889" t="31124"/>
          <a:stretch/>
        </p:blipFill>
        <p:spPr>
          <a:xfrm>
            <a:off x="6676275" y="1766088"/>
            <a:ext cx="1117598" cy="10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78"/>
          <p:cNvPicPr preferRelativeResize="0"/>
          <p:nvPr/>
        </p:nvPicPr>
        <p:blipFill rotWithShape="1">
          <a:blip r:embed="rId5">
            <a:alphaModFix/>
          </a:blip>
          <a:srcRect b="46899" l="15873" r="73551" t="31124"/>
          <a:stretch/>
        </p:blipFill>
        <p:spPr>
          <a:xfrm>
            <a:off x="3934125" y="2731288"/>
            <a:ext cx="967051" cy="113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5" name="Google Shape;435;p79"/>
          <p:cNvGraphicFramePr/>
          <p:nvPr/>
        </p:nvGraphicFramePr>
        <p:xfrm>
          <a:off x="1533538" y="42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{99720455-979E-4343-A1DE-E57014FB1A8E}</a:tableStyleId>
              </a:tblPr>
              <a:tblGrid>
                <a:gridCol w="3003075"/>
                <a:gridCol w="2960750"/>
              </a:tblGrid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 emploi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job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directeur / la directrice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headteacher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secrétaire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secretary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l’avocat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lawyer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travailleur / travailleuse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hard-working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prudent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careful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ambitieux / ambitieuse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ambitious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serveur / la serveuse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waiter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1" name="Google Shape;441;p80"/>
          <p:cNvSpPr txBox="1"/>
          <p:nvPr>
            <p:ph type="title"/>
          </p:nvPr>
        </p:nvSpPr>
        <p:spPr>
          <a:xfrm>
            <a:off x="210775" y="114300"/>
            <a:ext cx="573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Regular adjective agreement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442" name="Google Shape;442;p80"/>
          <p:cNvSpPr txBox="1"/>
          <p:nvPr>
            <p:ph idx="1" type="body"/>
          </p:nvPr>
        </p:nvSpPr>
        <p:spPr>
          <a:xfrm>
            <a:off x="208075" y="3481713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He is </a:t>
            </a:r>
            <a:r>
              <a:rPr lang="en-GB" sz="1800"/>
              <a:t>careful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43" name="Google Shape;443;p80"/>
          <p:cNvSpPr txBox="1"/>
          <p:nvPr>
            <p:ph idx="1" type="body"/>
          </p:nvPr>
        </p:nvSpPr>
        <p:spPr>
          <a:xfrm>
            <a:off x="1235700" y="1305263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Il est </a:t>
            </a:r>
            <a:r>
              <a:rPr lang="en-GB" sz="1800"/>
              <a:t>prudent</a:t>
            </a:r>
            <a:endParaRPr b="1" sz="1400"/>
          </a:p>
        </p:txBody>
      </p:sp>
      <p:sp>
        <p:nvSpPr>
          <p:cNvPr id="444" name="Google Shape;444;p80"/>
          <p:cNvSpPr txBox="1"/>
          <p:nvPr>
            <p:ph idx="1" type="body"/>
          </p:nvPr>
        </p:nvSpPr>
        <p:spPr>
          <a:xfrm>
            <a:off x="4353350" y="3466388"/>
            <a:ext cx="4472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She is</a:t>
            </a:r>
            <a:r>
              <a:rPr lang="en-GB" sz="1800"/>
              <a:t> careful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45" name="Google Shape;445;p80"/>
          <p:cNvSpPr txBox="1"/>
          <p:nvPr>
            <p:ph idx="1" type="body"/>
          </p:nvPr>
        </p:nvSpPr>
        <p:spPr>
          <a:xfrm>
            <a:off x="5794425" y="1400300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Elle est </a:t>
            </a:r>
            <a:r>
              <a:rPr lang="en-GB" sz="1800"/>
              <a:t>prudent</a:t>
            </a:r>
            <a:r>
              <a:rPr b="1" lang="en-GB" sz="1800" u="sng">
                <a:solidFill>
                  <a:schemeClr val="accent5"/>
                </a:solidFill>
              </a:rPr>
              <a:t>e</a:t>
            </a:r>
            <a:endParaRPr b="1" sz="1400" u="sng">
              <a:solidFill>
                <a:schemeClr val="accent5"/>
              </a:solidFill>
            </a:endParaRPr>
          </a:p>
        </p:txBody>
      </p:sp>
      <p:cxnSp>
        <p:nvCxnSpPr>
          <p:cNvPr id="446" name="Google Shape;446;p80"/>
          <p:cNvCxnSpPr/>
          <p:nvPr/>
        </p:nvCxnSpPr>
        <p:spPr>
          <a:xfrm>
            <a:off x="4386650" y="1462725"/>
            <a:ext cx="8700" cy="255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447" name="Google Shape;44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97" y="1963751"/>
            <a:ext cx="1570965" cy="11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450" y="2023334"/>
            <a:ext cx="1570950" cy="119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80"/>
          <p:cNvPicPr preferRelativeResize="0"/>
          <p:nvPr/>
        </p:nvPicPr>
        <p:blipFill rotWithShape="1">
          <a:blip r:embed="rId5">
            <a:alphaModFix/>
          </a:blip>
          <a:srcRect b="21219" l="14583" r="71943" t="54583"/>
          <a:stretch/>
        </p:blipFill>
        <p:spPr>
          <a:xfrm>
            <a:off x="4081945" y="2290525"/>
            <a:ext cx="656102" cy="66082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80"/>
          <p:cNvSpPr txBox="1"/>
          <p:nvPr>
            <p:ph type="title"/>
          </p:nvPr>
        </p:nvSpPr>
        <p:spPr>
          <a:xfrm>
            <a:off x="3422575" y="4152375"/>
            <a:ext cx="19311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5"/>
                </a:solidFill>
              </a:rPr>
              <a:t>‘e’ is added</a:t>
            </a:r>
            <a:endParaRPr sz="23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451" name="Google Shape;451;p80"/>
          <p:cNvSpPr/>
          <p:nvPr/>
        </p:nvSpPr>
        <p:spPr>
          <a:xfrm>
            <a:off x="5639263" y="1305263"/>
            <a:ext cx="656100" cy="462000"/>
          </a:xfrm>
          <a:prstGeom prst="donut">
            <a:avLst>
              <a:gd fmla="val 7981" name="adj"/>
            </a:avLst>
          </a:prstGeom>
          <a:solidFill>
            <a:srgbClr val="F03C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03C78"/>
              </a:solidFill>
            </a:endParaRPr>
          </a:p>
        </p:txBody>
      </p:sp>
      <p:sp>
        <p:nvSpPr>
          <p:cNvPr id="452" name="Google Shape;452;p80"/>
          <p:cNvSpPr txBox="1"/>
          <p:nvPr/>
        </p:nvSpPr>
        <p:spPr>
          <a:xfrm>
            <a:off x="257613" y="664313"/>
            <a:ext cx="853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Adjectives need to </a:t>
            </a:r>
            <a:r>
              <a:rPr b="1"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agree 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 the noun they describe.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3" name="Google Shape;453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0326" y="114300"/>
            <a:ext cx="810400" cy="81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9" name="Google Shape;459;p81"/>
          <p:cNvSpPr txBox="1"/>
          <p:nvPr>
            <p:ph idx="1" type="body"/>
          </p:nvPr>
        </p:nvSpPr>
        <p:spPr>
          <a:xfrm>
            <a:off x="76200" y="3375725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He is </a:t>
            </a:r>
            <a:r>
              <a:rPr lang="en-GB" sz="1800"/>
              <a:t>sad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60" name="Google Shape;460;p81"/>
          <p:cNvSpPr txBox="1"/>
          <p:nvPr>
            <p:ph idx="1" type="body"/>
          </p:nvPr>
        </p:nvSpPr>
        <p:spPr>
          <a:xfrm>
            <a:off x="1235700" y="1305263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Il est </a:t>
            </a:r>
            <a:r>
              <a:rPr lang="en-GB" sz="1800"/>
              <a:t>triste</a:t>
            </a:r>
            <a:endParaRPr b="1" sz="1400"/>
          </a:p>
        </p:txBody>
      </p:sp>
      <p:sp>
        <p:nvSpPr>
          <p:cNvPr id="461" name="Google Shape;461;p81"/>
          <p:cNvSpPr txBox="1"/>
          <p:nvPr>
            <p:ph idx="1" type="body"/>
          </p:nvPr>
        </p:nvSpPr>
        <p:spPr>
          <a:xfrm>
            <a:off x="4353350" y="3466388"/>
            <a:ext cx="4472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She is</a:t>
            </a:r>
            <a:r>
              <a:rPr lang="en-GB" sz="1800"/>
              <a:t> sad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62" name="Google Shape;462;p81"/>
          <p:cNvSpPr txBox="1"/>
          <p:nvPr>
            <p:ph idx="1" type="body"/>
          </p:nvPr>
        </p:nvSpPr>
        <p:spPr>
          <a:xfrm>
            <a:off x="5794425" y="1400300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Elle est </a:t>
            </a:r>
            <a:r>
              <a:rPr lang="en-GB" sz="1800"/>
              <a:t>triste</a:t>
            </a:r>
            <a:endParaRPr b="1" sz="1400" u="sng">
              <a:solidFill>
                <a:schemeClr val="accent5"/>
              </a:solidFill>
            </a:endParaRPr>
          </a:p>
        </p:txBody>
      </p:sp>
      <p:cxnSp>
        <p:nvCxnSpPr>
          <p:cNvPr id="463" name="Google Shape;463;p81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64" name="Google Shape;464;p81"/>
          <p:cNvSpPr txBox="1"/>
          <p:nvPr>
            <p:ph type="title"/>
          </p:nvPr>
        </p:nvSpPr>
        <p:spPr>
          <a:xfrm>
            <a:off x="2449563" y="4145994"/>
            <a:ext cx="40629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5"/>
                </a:solidFill>
              </a:rPr>
              <a:t>Answer: nothing changes</a:t>
            </a:r>
            <a:endParaRPr sz="23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465" name="Google Shape;465;p81"/>
          <p:cNvSpPr/>
          <p:nvPr/>
        </p:nvSpPr>
        <p:spPr>
          <a:xfrm>
            <a:off x="5639263" y="1305263"/>
            <a:ext cx="656100" cy="462000"/>
          </a:xfrm>
          <a:prstGeom prst="donut">
            <a:avLst>
              <a:gd fmla="val 7981" name="adj"/>
            </a:avLst>
          </a:prstGeom>
          <a:solidFill>
            <a:srgbClr val="F03C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03C78"/>
              </a:solidFill>
            </a:endParaRPr>
          </a:p>
        </p:txBody>
      </p:sp>
      <p:pic>
        <p:nvPicPr>
          <p:cNvPr id="466" name="Google Shape;46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197" y="1963751"/>
            <a:ext cx="1570965" cy="11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250" y="2023334"/>
            <a:ext cx="1570950" cy="119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650" y="2312563"/>
            <a:ext cx="610175" cy="6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1"/>
          <p:cNvSpPr txBox="1"/>
          <p:nvPr>
            <p:ph type="title"/>
          </p:nvPr>
        </p:nvSpPr>
        <p:spPr>
          <a:xfrm>
            <a:off x="210775" y="114300"/>
            <a:ext cx="573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Regular adjective agreement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470" name="Google Shape;470;p81"/>
          <p:cNvSpPr txBox="1"/>
          <p:nvPr>
            <p:ph idx="1" type="body"/>
          </p:nvPr>
        </p:nvSpPr>
        <p:spPr>
          <a:xfrm>
            <a:off x="200325" y="722100"/>
            <a:ext cx="8743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4B3241"/>
                </a:solidFill>
              </a:rPr>
              <a:t>What happens when the adjective already ends in an </a:t>
            </a:r>
            <a:r>
              <a:rPr b="1" lang="en-GB" sz="1800">
                <a:solidFill>
                  <a:schemeClr val="accent5"/>
                </a:solidFill>
              </a:rPr>
              <a:t>‘e’</a:t>
            </a:r>
            <a:r>
              <a:rPr lang="en-GB" sz="1800">
                <a:solidFill>
                  <a:srgbClr val="4B3241"/>
                </a:solidFill>
              </a:rPr>
              <a:t>?</a:t>
            </a:r>
            <a:endParaRPr sz="1800"/>
          </a:p>
        </p:txBody>
      </p:sp>
      <p:pic>
        <p:nvPicPr>
          <p:cNvPr id="471" name="Google Shape;471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0326" y="114300"/>
            <a:ext cx="810400" cy="81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7" name="Google Shape;477;p82"/>
          <p:cNvSpPr txBox="1"/>
          <p:nvPr>
            <p:ph idx="1" type="body"/>
          </p:nvPr>
        </p:nvSpPr>
        <p:spPr>
          <a:xfrm>
            <a:off x="389600" y="173515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He is </a:t>
            </a:r>
            <a:r>
              <a:rPr lang="en-GB" sz="1800"/>
              <a:t>ambitious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78" name="Google Shape;478;p82"/>
          <p:cNvSpPr txBox="1"/>
          <p:nvPr>
            <p:ph idx="1" type="body"/>
          </p:nvPr>
        </p:nvSpPr>
        <p:spPr>
          <a:xfrm>
            <a:off x="1459625" y="1342913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Il est </a:t>
            </a:r>
            <a:r>
              <a:rPr lang="en-GB" sz="1800"/>
              <a:t>ambiti</a:t>
            </a:r>
            <a:r>
              <a:rPr b="1" lang="en-GB" sz="1800">
                <a:solidFill>
                  <a:schemeClr val="accent5"/>
                </a:solidFill>
              </a:rPr>
              <a:t>eux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479" name="Google Shape;479;p82"/>
          <p:cNvSpPr txBox="1"/>
          <p:nvPr>
            <p:ph idx="1" type="body"/>
          </p:nvPr>
        </p:nvSpPr>
        <p:spPr>
          <a:xfrm>
            <a:off x="3862600" y="1786988"/>
            <a:ext cx="4472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She is</a:t>
            </a:r>
            <a:r>
              <a:rPr lang="en-GB" sz="1800"/>
              <a:t> ambitious</a:t>
            </a:r>
            <a:endParaRPr sz="1400"/>
          </a:p>
        </p:txBody>
      </p:sp>
      <p:sp>
        <p:nvSpPr>
          <p:cNvPr id="480" name="Google Shape;480;p82"/>
          <p:cNvSpPr txBox="1"/>
          <p:nvPr>
            <p:ph idx="1" type="body"/>
          </p:nvPr>
        </p:nvSpPr>
        <p:spPr>
          <a:xfrm>
            <a:off x="5140375" y="1285200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Elle est </a:t>
            </a:r>
            <a:r>
              <a:rPr lang="en-GB" sz="1800"/>
              <a:t>ambiti</a:t>
            </a:r>
            <a:r>
              <a:rPr b="1" lang="en-GB" sz="1800">
                <a:solidFill>
                  <a:schemeClr val="accent5"/>
                </a:solidFill>
              </a:rPr>
              <a:t>euse</a:t>
            </a:r>
            <a:endParaRPr b="1" sz="1800" u="sng">
              <a:solidFill>
                <a:schemeClr val="accent5"/>
              </a:solidFill>
            </a:endParaRPr>
          </a:p>
        </p:txBody>
      </p:sp>
      <p:cxnSp>
        <p:nvCxnSpPr>
          <p:cNvPr id="481" name="Google Shape;481;p82"/>
          <p:cNvCxnSpPr/>
          <p:nvPr/>
        </p:nvCxnSpPr>
        <p:spPr>
          <a:xfrm flipH="1">
            <a:off x="4231750" y="1230600"/>
            <a:ext cx="9300" cy="270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82" name="Google Shape;482;p82"/>
          <p:cNvSpPr txBox="1"/>
          <p:nvPr>
            <p:ph type="title"/>
          </p:nvPr>
        </p:nvSpPr>
        <p:spPr>
          <a:xfrm>
            <a:off x="3302540" y="4029175"/>
            <a:ext cx="7887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5"/>
                </a:solidFill>
              </a:rPr>
              <a:t>-eux  </a:t>
            </a:r>
            <a:br>
              <a:rPr lang="en-GB" sz="2300">
                <a:solidFill>
                  <a:schemeClr val="accent5"/>
                </a:solidFill>
              </a:rPr>
            </a:br>
            <a:r>
              <a:rPr lang="en-GB" sz="2300">
                <a:solidFill>
                  <a:schemeClr val="accent5"/>
                </a:solidFill>
              </a:rPr>
              <a:t>-eur</a:t>
            </a:r>
            <a:endParaRPr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483" name="Google Shape;483;p82"/>
          <p:cNvSpPr/>
          <p:nvPr/>
        </p:nvSpPr>
        <p:spPr>
          <a:xfrm>
            <a:off x="4962588" y="1207138"/>
            <a:ext cx="656100" cy="462000"/>
          </a:xfrm>
          <a:prstGeom prst="donut">
            <a:avLst>
              <a:gd fmla="val 7981" name="adj"/>
            </a:avLst>
          </a:prstGeom>
          <a:solidFill>
            <a:srgbClr val="F03C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03C78"/>
              </a:solidFill>
            </a:endParaRPr>
          </a:p>
        </p:txBody>
      </p:sp>
      <p:sp>
        <p:nvSpPr>
          <p:cNvPr id="484" name="Google Shape;484;p82"/>
          <p:cNvSpPr txBox="1"/>
          <p:nvPr>
            <p:ph type="title"/>
          </p:nvPr>
        </p:nvSpPr>
        <p:spPr>
          <a:xfrm>
            <a:off x="363175" y="342900"/>
            <a:ext cx="573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Irregular</a:t>
            </a:r>
            <a:r>
              <a:rPr lang="en-GB" sz="2400">
                <a:solidFill>
                  <a:schemeClr val="dk2"/>
                </a:solidFill>
              </a:rPr>
              <a:t> adjective agreement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485" name="Google Shape;48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4876" y="1968876"/>
            <a:ext cx="1330481" cy="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82"/>
          <p:cNvSpPr txBox="1"/>
          <p:nvPr>
            <p:ph idx="1" type="body"/>
          </p:nvPr>
        </p:nvSpPr>
        <p:spPr>
          <a:xfrm>
            <a:off x="1406525" y="2866913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Il est </a:t>
            </a:r>
            <a:r>
              <a:rPr lang="en-GB" sz="1800"/>
              <a:t>travaill</a:t>
            </a:r>
            <a:r>
              <a:rPr b="1" lang="en-GB" sz="1800">
                <a:solidFill>
                  <a:schemeClr val="accent5"/>
                </a:solidFill>
              </a:rPr>
              <a:t>eur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487" name="Google Shape;487;p82"/>
          <p:cNvSpPr txBox="1"/>
          <p:nvPr>
            <p:ph idx="1" type="body"/>
          </p:nvPr>
        </p:nvSpPr>
        <p:spPr>
          <a:xfrm>
            <a:off x="5204325" y="2851888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Elle</a:t>
            </a:r>
            <a:r>
              <a:rPr b="1" lang="en-GB" sz="1800"/>
              <a:t> est </a:t>
            </a:r>
            <a:r>
              <a:rPr lang="en-GB" sz="1800"/>
              <a:t>travaill</a:t>
            </a:r>
            <a:r>
              <a:rPr b="1" lang="en-GB" sz="1800">
                <a:solidFill>
                  <a:schemeClr val="accent5"/>
                </a:solidFill>
              </a:rPr>
              <a:t>euse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488" name="Google Shape;488;p82"/>
          <p:cNvSpPr txBox="1"/>
          <p:nvPr>
            <p:ph idx="1" type="body"/>
          </p:nvPr>
        </p:nvSpPr>
        <p:spPr>
          <a:xfrm>
            <a:off x="1177925" y="3324113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He is</a:t>
            </a:r>
            <a:r>
              <a:rPr b="1" lang="en-GB" sz="1800"/>
              <a:t> </a:t>
            </a:r>
            <a:r>
              <a:rPr lang="en-GB" sz="1800"/>
              <a:t>h</a:t>
            </a:r>
            <a:r>
              <a:rPr lang="en-GB" sz="1800"/>
              <a:t>ardworking</a:t>
            </a:r>
            <a:endParaRPr b="1" sz="1400"/>
          </a:p>
        </p:txBody>
      </p:sp>
      <p:sp>
        <p:nvSpPr>
          <p:cNvPr id="489" name="Google Shape;489;p82"/>
          <p:cNvSpPr txBox="1"/>
          <p:nvPr>
            <p:ph idx="1" type="body"/>
          </p:nvPr>
        </p:nvSpPr>
        <p:spPr>
          <a:xfrm>
            <a:off x="5140325" y="3324113"/>
            <a:ext cx="241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He is </a:t>
            </a:r>
            <a:r>
              <a:rPr lang="en-GB" sz="1800"/>
              <a:t>hardworking</a:t>
            </a:r>
            <a:endParaRPr b="1" sz="1400"/>
          </a:p>
        </p:txBody>
      </p:sp>
      <p:pic>
        <p:nvPicPr>
          <p:cNvPr id="490" name="Google Shape;49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2049626"/>
            <a:ext cx="1330481" cy="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82"/>
          <p:cNvSpPr txBox="1"/>
          <p:nvPr/>
        </p:nvSpPr>
        <p:spPr>
          <a:xfrm>
            <a:off x="4350025" y="4121525"/>
            <a:ext cx="1552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= -euse</a:t>
            </a:r>
            <a:endParaRPr b="1" sz="23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2" name="Google Shape;492;p82"/>
          <p:cNvGrpSpPr/>
          <p:nvPr/>
        </p:nvGrpSpPr>
        <p:grpSpPr>
          <a:xfrm>
            <a:off x="8511822" y="101902"/>
            <a:ext cx="520489" cy="997826"/>
            <a:chOff x="1177672" y="4392800"/>
            <a:chExt cx="1324399" cy="2193024"/>
          </a:xfrm>
        </p:grpSpPr>
        <p:pic>
          <p:nvPicPr>
            <p:cNvPr id="493" name="Google Shape;493;p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494" name="Google Shape;494;p82"/>
            <p:cNvPicPr preferRelativeResize="0"/>
            <p:nvPr/>
          </p:nvPicPr>
          <p:blipFill rotWithShape="1">
            <a:blip r:embed="rId5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83"/>
          <p:cNvSpPr txBox="1"/>
          <p:nvPr>
            <p:ph idx="1" type="body"/>
          </p:nvPr>
        </p:nvSpPr>
        <p:spPr>
          <a:xfrm>
            <a:off x="3749200" y="1725441"/>
            <a:ext cx="2915400" cy="84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600"/>
              <a:t>trist</a:t>
            </a:r>
            <a:r>
              <a:rPr b="1" lang="en-GB" sz="3600"/>
              <a:t>e</a:t>
            </a:r>
            <a:endParaRPr b="1" sz="3200"/>
          </a:p>
        </p:txBody>
      </p:sp>
      <p:sp>
        <p:nvSpPr>
          <p:cNvPr id="501" name="Google Shape;501;p83"/>
          <p:cNvSpPr txBox="1"/>
          <p:nvPr>
            <p:ph idx="1" type="body"/>
          </p:nvPr>
        </p:nvSpPr>
        <p:spPr>
          <a:xfrm>
            <a:off x="3749196" y="2957916"/>
            <a:ext cx="2915400" cy="84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600"/>
              <a:t>prudent</a:t>
            </a:r>
            <a:r>
              <a:rPr b="1" lang="en-GB" sz="3600"/>
              <a:t>e</a:t>
            </a:r>
            <a:endParaRPr b="1" sz="3200"/>
          </a:p>
        </p:txBody>
      </p:sp>
      <p:pic>
        <p:nvPicPr>
          <p:cNvPr id="502" name="Google Shape;50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425" y="1596751"/>
            <a:ext cx="771525" cy="7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rgery, Hospital, Doctor, Care, Clinic" id="503" name="Google Shape;503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6425" y="2918451"/>
            <a:ext cx="1384675" cy="9252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504" name="Google Shape;504;p83"/>
          <p:cNvSpPr/>
          <p:nvPr/>
        </p:nvSpPr>
        <p:spPr>
          <a:xfrm>
            <a:off x="611373" y="1799620"/>
            <a:ext cx="2338500" cy="1574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5" name="Google Shape;505;p83"/>
          <p:cNvSpPr txBox="1"/>
          <p:nvPr/>
        </p:nvSpPr>
        <p:spPr>
          <a:xfrm>
            <a:off x="690126" y="2025825"/>
            <a:ext cx="2181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[SFE]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511" name="Google Shape;511;p84"/>
          <p:cNvSpPr/>
          <p:nvPr/>
        </p:nvSpPr>
        <p:spPr>
          <a:xfrm>
            <a:off x="1068573" y="885220"/>
            <a:ext cx="2338500" cy="1574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2" name="Google Shape;512;p84"/>
          <p:cNvSpPr txBox="1"/>
          <p:nvPr/>
        </p:nvSpPr>
        <p:spPr>
          <a:xfrm>
            <a:off x="1147926" y="1210525"/>
            <a:ext cx="2181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[eu] 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84"/>
          <p:cNvSpPr txBox="1"/>
          <p:nvPr/>
        </p:nvSpPr>
        <p:spPr>
          <a:xfrm>
            <a:off x="3684275" y="705625"/>
            <a:ext cx="30000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eur</a:t>
            </a: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eux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an, Adult, Businessman, Laptop, Working, Desk" id="514" name="Google Shape;514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8863" y="3176652"/>
            <a:ext cx="967050" cy="91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7139" y="1896126"/>
            <a:ext cx="1330481" cy="8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84"/>
          <p:cNvPicPr preferRelativeResize="0"/>
          <p:nvPr/>
        </p:nvPicPr>
        <p:blipFill rotWithShape="1">
          <a:blip r:embed="rId6">
            <a:alphaModFix/>
          </a:blip>
          <a:srcRect b="21219" l="14583" r="71943" t="54583"/>
          <a:stretch/>
        </p:blipFill>
        <p:spPr>
          <a:xfrm>
            <a:off x="7112677" y="834550"/>
            <a:ext cx="811454" cy="8173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517" name="Google Shape;517;p84"/>
          <p:cNvSpPr/>
          <p:nvPr/>
        </p:nvSpPr>
        <p:spPr>
          <a:xfrm>
            <a:off x="1068573" y="2714020"/>
            <a:ext cx="2338500" cy="1574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8" name="Google Shape;518;p84"/>
          <p:cNvSpPr txBox="1"/>
          <p:nvPr/>
        </p:nvSpPr>
        <p:spPr>
          <a:xfrm>
            <a:off x="1147926" y="2963125"/>
            <a:ext cx="2181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 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84"/>
          <p:cNvSpPr txBox="1"/>
          <p:nvPr/>
        </p:nvSpPr>
        <p:spPr>
          <a:xfrm>
            <a:off x="4021325" y="1948525"/>
            <a:ext cx="2657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ambiti</a:t>
            </a: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eux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84"/>
          <p:cNvSpPr txBox="1"/>
          <p:nvPr/>
        </p:nvSpPr>
        <p:spPr>
          <a:xfrm>
            <a:off x="4021325" y="3243925"/>
            <a:ext cx="2657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travaill</a:t>
            </a: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eur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