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  <p:embeddedFont>
      <p:font typeface="Quicksand"/>
      <p:regular r:id="rId39"/>
      <p:bold r:id="rId40"/>
    </p:embeddedFont>
    <p:embeddedFont>
      <p:font typeface="Roboto Mono"/>
      <p:regular r:id="rId41"/>
      <p:bold r:id="rId42"/>
      <p:italic r:id="rId43"/>
      <p:boldItalic r:id="rId44"/>
    </p:embeddedFont>
    <p:embeddedFont>
      <p:font typeface="Quicksand Light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icksand-bold.fntdata"/><Relationship Id="rId20" Type="http://schemas.openxmlformats.org/officeDocument/2006/relationships/slide" Target="slides/slide15.xml"/><Relationship Id="rId42" Type="http://schemas.openxmlformats.org/officeDocument/2006/relationships/font" Target="fonts/RobotoMono-bold.fntdata"/><Relationship Id="rId41" Type="http://schemas.openxmlformats.org/officeDocument/2006/relationships/font" Target="fonts/RobotoMono-regular.fntdata"/><Relationship Id="rId22" Type="http://schemas.openxmlformats.org/officeDocument/2006/relationships/slide" Target="slides/slide17.xml"/><Relationship Id="rId44" Type="http://schemas.openxmlformats.org/officeDocument/2006/relationships/font" Target="fonts/RobotoMono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Mono-italic.fntdata"/><Relationship Id="rId24" Type="http://schemas.openxmlformats.org/officeDocument/2006/relationships/slide" Target="slides/slide19.xml"/><Relationship Id="rId46" Type="http://schemas.openxmlformats.org/officeDocument/2006/relationships/font" Target="fonts/QuicksandLight-bold.fntdata"/><Relationship Id="rId23" Type="http://schemas.openxmlformats.org/officeDocument/2006/relationships/slide" Target="slides/slide18.xml"/><Relationship Id="rId45" Type="http://schemas.openxmlformats.org/officeDocument/2006/relationships/font" Target="fonts/QuicksandLigh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39" Type="http://schemas.openxmlformats.org/officeDocument/2006/relationships/font" Target="fonts/Quicksand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2e017b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982e017b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82e017bbd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982e017bbd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82e017bbd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982e017bbd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82e017bbd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982e017bbd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82e017bbd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982e017bbd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82e017bbd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982e017bbd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82e017bbd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982e017bbd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82e017bbd_0_4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982e017bbd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82e017bbd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982e017bbd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82e017bbd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982e017bbd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82e017bb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982e017bb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982e017bbd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982e017bbd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82e017bbd_0_4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982e017bbd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82e017bbd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982e017bb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82e017bbd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982e017bbd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82e017bbd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982e017bb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82e017bbd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982e017bb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621800" y="639200"/>
            <a:ext cx="17042400" cy="9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sz="72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open?id=1B1sKXFYG0CnIRwYxEhf5i-RgmvMnbyMWy4gnupg3l6A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spreadsheets/d/1G2KRhnSwG3vnG3m87kSaSaSYb0lGmasU1lj_h43GhUg/edit" TargetMode="External"/><Relationship Id="rId4" Type="http://schemas.openxmlformats.org/officeDocument/2006/relationships/hyperlink" Target="https://docs.google.com/spreadsheets/d/1G2KRhnSwG3vnG3m87kSaSaSYb0lGmasU1lj_h43GhUg/edi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2: The RSC Live Event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10" name="Google Shape;110;p20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KS4 - Spreadsheets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1" name="Google Shape;111;p20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Kashif Ahmed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621800" y="639200"/>
            <a:ext cx="17042400" cy="1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Task 5 - Counting seats - part 1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12753025" y="4579450"/>
            <a:ext cx="5182500" cy="193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Premier seats = 20</a:t>
            </a:r>
            <a:endParaRPr b="0" i="0" sz="3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First Class = 28 seats</a:t>
            </a:r>
            <a:endParaRPr b="0" i="0" sz="3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Standard = 36 seats </a:t>
            </a:r>
            <a:endParaRPr b="0" i="0" sz="3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9"/>
          <p:cNvSpPr txBox="1"/>
          <p:nvPr>
            <p:ph idx="4294967295" type="body"/>
          </p:nvPr>
        </p:nvSpPr>
        <p:spPr>
          <a:xfrm>
            <a:off x="1340050" y="1899750"/>
            <a:ext cx="125094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300"/>
              <a:t>Below are the remaining activities for this lesson</a:t>
            </a:r>
            <a:endParaRPr sz="3300"/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0050" y="5136350"/>
            <a:ext cx="9928025" cy="18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/>
          <p:nvPr/>
        </p:nvSpPr>
        <p:spPr>
          <a:xfrm>
            <a:off x="2876867" y="5842206"/>
            <a:ext cx="4482600" cy="1022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1519800" y="3619600"/>
            <a:ext cx="4286100" cy="1437600"/>
          </a:xfrm>
          <a:prstGeom prst="wedgeRectCallout">
            <a:avLst>
              <a:gd fmla="val 6362" name="adj1"/>
              <a:gd fmla="val 127831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Cell X13 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COUNTIF formula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1781525" y="7047300"/>
            <a:ext cx="7129800" cy="1437600"/>
          </a:xfrm>
          <a:prstGeom prst="wedgeRectCallout">
            <a:avLst>
              <a:gd fmla="val 17228" name="adj1"/>
              <a:gd fmla="val -67136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Cells X13–Z15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will all need similar formulae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9429600" y="7047300"/>
            <a:ext cx="5182500" cy="2130300"/>
          </a:xfrm>
          <a:prstGeom prst="wedgeRectCallout">
            <a:avLst>
              <a:gd fmla="val -30448" name="adj1"/>
              <a:gd fmla="val -84494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 a formula to calculate how many seats remain in each section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7246350" y="3614800"/>
            <a:ext cx="4443000" cy="1191000"/>
          </a:xfrm>
          <a:prstGeom prst="wedgeRectCallout">
            <a:avLst>
              <a:gd fmla="val -7874" name="adj1"/>
              <a:gd fmla="val 137244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 a SUM formula 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5 - Counting seats - part 2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Begin with cell </a:t>
            </a:r>
            <a:r>
              <a:rPr b="1" lang="en-GB">
                <a:solidFill>
                  <a:srgbClr val="000000"/>
                </a:solidFill>
              </a:rPr>
              <a:t>X13</a:t>
            </a:r>
            <a:r>
              <a:rPr lang="en-GB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Cell </a:t>
            </a:r>
            <a:r>
              <a:rPr b="1" lang="en-GB">
                <a:solidFill>
                  <a:srgbClr val="000000"/>
                </a:solidFill>
              </a:rPr>
              <a:t>X13 </a:t>
            </a:r>
            <a:r>
              <a:rPr lang="en-GB">
                <a:solidFill>
                  <a:srgbClr val="000000"/>
                </a:solidFill>
              </a:rPr>
              <a:t>requires a formula that will count all the cells in the Premier seating area that have the letter A in them. The formula looks like this: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=COUNTIF(H8:Q9,"A")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b="6124" l="3381" r="0" t="3549"/>
          <a:stretch/>
        </p:blipFill>
        <p:spPr>
          <a:xfrm>
            <a:off x="6288725" y="5063125"/>
            <a:ext cx="7829375" cy="321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5 - Counting seats - part 3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As the </a:t>
            </a:r>
            <a:r>
              <a:rPr b="1" lang="en-GB">
                <a:solidFill>
                  <a:srgbClr val="000000"/>
                </a:solidFill>
              </a:rPr>
              <a:t>data </a:t>
            </a:r>
            <a:r>
              <a:rPr lang="en-GB">
                <a:solidFill>
                  <a:srgbClr val="000000"/>
                </a:solidFill>
              </a:rPr>
              <a:t>we are counting is </a:t>
            </a:r>
            <a:r>
              <a:rPr b="1" lang="en-GB">
                <a:solidFill>
                  <a:srgbClr val="000000"/>
                </a:solidFill>
              </a:rPr>
              <a:t>text</a:t>
            </a:r>
            <a:r>
              <a:rPr lang="en-GB">
                <a:solidFill>
                  <a:srgbClr val="000000"/>
                </a:solidFill>
              </a:rPr>
              <a:t>, we need to use “ “ speech marks around the letter </a:t>
            </a:r>
            <a:r>
              <a:rPr b="1" lang="en-GB">
                <a:solidFill>
                  <a:srgbClr val="000000"/>
                </a:solidFill>
              </a:rPr>
              <a:t>A</a:t>
            </a:r>
            <a:r>
              <a:rPr lang="en-GB">
                <a:solidFill>
                  <a:srgbClr val="000000"/>
                </a:solidFill>
              </a:rPr>
              <a:t>. 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Cell </a:t>
            </a:r>
            <a:r>
              <a:rPr b="1" lang="en-GB">
                <a:solidFill>
                  <a:srgbClr val="000000"/>
                </a:solidFill>
              </a:rPr>
              <a:t>Y13 </a:t>
            </a:r>
            <a:r>
              <a:rPr lang="en-GB">
                <a:solidFill>
                  <a:srgbClr val="000000"/>
                </a:solidFill>
              </a:rPr>
              <a:t>requires a similar formula to count cells containing </a:t>
            </a:r>
            <a:r>
              <a:rPr b="1" lang="en-GB">
                <a:solidFill>
                  <a:srgbClr val="000000"/>
                </a:solidFill>
              </a:rPr>
              <a:t>S</a:t>
            </a:r>
            <a:r>
              <a:rPr lang="en-GB">
                <a:solidFill>
                  <a:srgbClr val="000000"/>
                </a:solidFill>
              </a:rPr>
              <a:t>, and cell </a:t>
            </a:r>
            <a:r>
              <a:rPr b="1" lang="en-GB">
                <a:solidFill>
                  <a:srgbClr val="000000"/>
                </a:solidFill>
              </a:rPr>
              <a:t>Z13 </a:t>
            </a:r>
            <a:r>
              <a:rPr lang="en-GB">
                <a:solidFill>
                  <a:srgbClr val="000000"/>
                </a:solidFill>
              </a:rPr>
              <a:t>requires a formula to count cells containing </a:t>
            </a:r>
            <a:r>
              <a:rPr b="1" lang="en-GB">
                <a:solidFill>
                  <a:srgbClr val="000000"/>
                </a:solidFill>
              </a:rPr>
              <a:t>O</a:t>
            </a:r>
            <a:r>
              <a:rPr lang="en-GB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This pattern needs to be repeated for the </a:t>
            </a:r>
            <a:r>
              <a:rPr b="1" lang="en-GB">
                <a:solidFill>
                  <a:srgbClr val="000000"/>
                </a:solidFill>
              </a:rPr>
              <a:t>First Class seats</a:t>
            </a:r>
            <a:r>
              <a:rPr lang="en-GB">
                <a:solidFill>
                  <a:srgbClr val="000000"/>
                </a:solidFill>
              </a:rPr>
              <a:t> (</a:t>
            </a:r>
            <a:r>
              <a:rPr b="1" lang="en-GB">
                <a:solidFill>
                  <a:srgbClr val="000000"/>
                </a:solidFill>
              </a:rPr>
              <a:t>X14–Z14</a:t>
            </a:r>
            <a:r>
              <a:rPr lang="en-GB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01" name="Google Shape;201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b="6245" l="3428" r="0" t="5664"/>
          <a:stretch/>
        </p:blipFill>
        <p:spPr>
          <a:xfrm>
            <a:off x="5572376" y="6097225"/>
            <a:ext cx="7498074" cy="2972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5 - Counting seats - part 4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Repeat the pattern for the Standard seats (X15–Z15)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09" name="Google Shape;209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 b="4029" l="3269" r="0" t="6811"/>
          <a:stretch/>
        </p:blipFill>
        <p:spPr>
          <a:xfrm>
            <a:off x="5022950" y="3475875"/>
            <a:ext cx="6931700" cy="2893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5 - Counting seats - part 5</a:t>
            </a:r>
            <a:endParaRPr/>
          </a:p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Cells </a:t>
            </a:r>
            <a:r>
              <a:rPr b="1" lang="en-GB">
                <a:solidFill>
                  <a:srgbClr val="000000"/>
                </a:solidFill>
              </a:rPr>
              <a:t>AA13–AA15</a:t>
            </a:r>
            <a:r>
              <a:rPr lang="en-GB">
                <a:solidFill>
                  <a:srgbClr val="000000"/>
                </a:solidFill>
              </a:rPr>
              <a:t> require a </a:t>
            </a:r>
            <a:r>
              <a:rPr b="1" lang="en-GB">
                <a:solidFill>
                  <a:srgbClr val="000000"/>
                </a:solidFill>
              </a:rPr>
              <a:t>SUM </a:t>
            </a:r>
            <a:r>
              <a:rPr lang="en-GB">
                <a:solidFill>
                  <a:srgbClr val="000000"/>
                </a:solidFill>
              </a:rPr>
              <a:t>formula to add together the seats sold for each section. Example formula: </a:t>
            </a:r>
            <a:r>
              <a:rPr b="1" lang="en-GB">
                <a:solidFill>
                  <a:srgbClr val="000000"/>
                </a:solidFill>
              </a:rPr>
              <a:t>=SUM(X13:Z13)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17" name="Google Shape;217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492" y="3744275"/>
            <a:ext cx="16240500" cy="291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5 - Counting seats - part 6</a:t>
            </a:r>
            <a:endParaRPr/>
          </a:p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You need to calculate how many seats are still available for sale. Each section has a different number of seats.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●       Premier = 20 seats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●       First Class = 28 seats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●       Standard = 36 seats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The rule here is seats available minus total seats sold in section.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Example formula: =20-AA13</a:t>
            </a:r>
            <a:endParaRPr sz="11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552" y="6294725"/>
            <a:ext cx="14728576" cy="25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231" name="Google Shape;2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752" y="3120364"/>
            <a:ext cx="2519450" cy="42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/>
        </p:nvSpPr>
        <p:spPr>
          <a:xfrm>
            <a:off x="5068468" y="602236"/>
            <a:ext cx="8077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the video now</a:t>
            </a:r>
            <a:endParaRPr b="1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6 - Calculate income - part 1</a:t>
            </a:r>
            <a:endParaRPr/>
          </a:p>
        </p:txBody>
      </p:sp>
      <p:sp>
        <p:nvSpPr>
          <p:cNvPr id="239" name="Google Shape;239;p36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For Now that the spreadsheet is almost complete you can use some of the cells you’ve already set up to help calculate the income from seat sales.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There’s a lot of repetition in this section so make sure you work methodically. The rule here is: </a:t>
            </a:r>
            <a:r>
              <a:rPr b="1" lang="en-GB"/>
              <a:t>number of seats sold multiplied by seat price</a:t>
            </a:r>
            <a:r>
              <a:rPr lang="en-GB"/>
              <a:t>. Example formula for cell </a:t>
            </a:r>
            <a:r>
              <a:rPr b="1" lang="en-GB"/>
              <a:t>X20</a:t>
            </a:r>
            <a:r>
              <a:rPr lang="en-GB"/>
              <a:t>: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=X13*AB6</a:t>
            </a:r>
            <a:endParaRPr b="1" sz="1100">
              <a:solidFill>
                <a:srgbClr val="000000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40" name="Google Shape;240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6 - Calculate income - part 2</a:t>
            </a:r>
            <a:endParaRPr/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Cells </a:t>
            </a:r>
            <a:r>
              <a:rPr b="1" lang="en-GB"/>
              <a:t>X20–Z22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Enter a formula to calculate the income from selling Premier seats to adults, then use a similar formula to calculate the income from selling seats to students and the over 60s. 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47" name="Google Shape;247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5833800"/>
            <a:ext cx="16240500" cy="21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6 - Calculate income - part 3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Cells AA20–AA22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Enter a </a:t>
            </a:r>
            <a:r>
              <a:rPr b="1" lang="en-GB"/>
              <a:t>SUM </a:t>
            </a:r>
            <a:r>
              <a:rPr lang="en-GB"/>
              <a:t>formula in cell </a:t>
            </a:r>
            <a:r>
              <a:rPr b="1" lang="en-GB"/>
              <a:t>AA20 </a:t>
            </a:r>
            <a:r>
              <a:rPr lang="en-GB"/>
              <a:t>to add together the totals for Premier seating sales then use the fill handle to drag this formula down.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You could enter the formulae in cells </a:t>
            </a:r>
            <a:r>
              <a:rPr b="1" lang="en-GB"/>
              <a:t>X20–Z20</a:t>
            </a:r>
            <a:r>
              <a:rPr lang="en-GB"/>
              <a:t> then use the fill handle to drag down the formula.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55" name="Google Shape;255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GB" sz="4400"/>
              <a:t>Task 1 - </a:t>
            </a:r>
            <a:r>
              <a:rPr lang="en-GB" sz="4400"/>
              <a:t>Who uses spreadsheets? </a:t>
            </a:r>
            <a:endParaRPr b="0" sz="4400"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621800" y="2035450"/>
            <a:ext cx="17044200" cy="5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692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Char char="●"/>
            </a:pPr>
            <a:r>
              <a:rPr lang="en-GB" sz="3300">
                <a:solidFill>
                  <a:srgbClr val="000000"/>
                </a:solidFill>
              </a:rPr>
              <a:t>Open the </a:t>
            </a:r>
            <a:r>
              <a:rPr b="1" lang="en-GB" sz="33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starter activity spreadsheet</a:t>
            </a:r>
            <a:endParaRPr i="1" sz="3300">
              <a:solidFill>
                <a:srgbClr val="000000"/>
              </a:solidFill>
            </a:endParaRPr>
          </a:p>
          <a:p>
            <a:pPr indent="-692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Char char="●"/>
            </a:pPr>
            <a:r>
              <a:rPr lang="en-GB" sz="3300">
                <a:solidFill>
                  <a:srgbClr val="000000"/>
                </a:solidFill>
              </a:rPr>
              <a:t>Look at the list of jobs in the </a:t>
            </a:r>
            <a:r>
              <a:rPr b="1" lang="en-GB" sz="3300">
                <a:solidFill>
                  <a:srgbClr val="000000"/>
                </a:solidFill>
              </a:rPr>
              <a:t>Who?</a:t>
            </a:r>
            <a:r>
              <a:rPr lang="en-GB" sz="3300">
                <a:solidFill>
                  <a:srgbClr val="000000"/>
                </a:solidFill>
              </a:rPr>
              <a:t> column</a:t>
            </a:r>
            <a:endParaRPr sz="3300">
              <a:solidFill>
                <a:srgbClr val="000000"/>
              </a:solidFill>
            </a:endParaRPr>
          </a:p>
          <a:p>
            <a:pPr indent="-692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Char char="●"/>
            </a:pPr>
            <a:r>
              <a:rPr lang="en-GB" sz="3300">
                <a:solidFill>
                  <a:srgbClr val="000000"/>
                </a:solidFill>
              </a:rPr>
              <a:t>Select a task from the list in column </a:t>
            </a:r>
            <a:r>
              <a:rPr b="1" lang="en-GB" sz="3300">
                <a:solidFill>
                  <a:srgbClr val="000000"/>
                </a:solidFill>
              </a:rPr>
              <a:t>J</a:t>
            </a:r>
            <a:endParaRPr b="1" sz="3300">
              <a:solidFill>
                <a:srgbClr val="000000"/>
              </a:solidFill>
            </a:endParaRPr>
          </a:p>
          <a:p>
            <a:pPr indent="-692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Char char="●"/>
            </a:pPr>
            <a:r>
              <a:rPr lang="en-GB" sz="3300">
                <a:solidFill>
                  <a:srgbClr val="000000"/>
                </a:solidFill>
              </a:rPr>
              <a:t>There is more than one ‘correct’ answer here, but you can only write </a:t>
            </a:r>
            <a:r>
              <a:rPr i="1" lang="en-GB" sz="3300">
                <a:solidFill>
                  <a:srgbClr val="000000"/>
                </a:solidFill>
              </a:rPr>
              <a:t>one</a:t>
            </a:r>
            <a:r>
              <a:rPr lang="en-GB" sz="3300">
                <a:solidFill>
                  <a:srgbClr val="000000"/>
                </a:solidFill>
              </a:rPr>
              <a:t> answer in the </a:t>
            </a:r>
            <a:r>
              <a:rPr b="1" lang="en-GB" sz="3300">
                <a:solidFill>
                  <a:srgbClr val="000000"/>
                </a:solidFill>
              </a:rPr>
              <a:t>What For?</a:t>
            </a:r>
            <a:r>
              <a:rPr lang="en-GB" sz="3300">
                <a:solidFill>
                  <a:srgbClr val="000000"/>
                </a:solidFill>
              </a:rPr>
              <a:t> Column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6 - Calculate income - part 4</a:t>
            </a:r>
            <a:endParaRPr/>
          </a:p>
        </p:txBody>
      </p:sp>
      <p:sp>
        <p:nvSpPr>
          <p:cNvPr id="261" name="Google Shape;261;p39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Cell </a:t>
            </a:r>
            <a:r>
              <a:rPr b="1" lang="en-GB"/>
              <a:t>AA23</a:t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Enter a </a:t>
            </a:r>
            <a:r>
              <a:rPr b="1" lang="en-GB"/>
              <a:t>SUM </a:t>
            </a:r>
            <a:r>
              <a:rPr lang="en-GB"/>
              <a:t>formula to add together the totals for each seating section for a final total.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262" name="Google Shape;262;p3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454" y="6187800"/>
            <a:ext cx="13557484" cy="16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268" name="Google Shape;2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752" y="3120364"/>
            <a:ext cx="2519450" cy="42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 txBox="1"/>
          <p:nvPr/>
        </p:nvSpPr>
        <p:spPr>
          <a:xfrm>
            <a:off x="5068468" y="602236"/>
            <a:ext cx="8077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the video now</a:t>
            </a:r>
            <a:endParaRPr b="1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7950" y="890050"/>
            <a:ext cx="11697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2 - Add seating prices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917950" y="2190500"/>
            <a:ext cx="16240499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Open the spreadsheet called</a:t>
            </a:r>
            <a:r>
              <a:rPr lang="en-GB">
                <a:uFill>
                  <a:noFill/>
                </a:uFill>
                <a:hlinkClick r:id="rId3"/>
              </a:rPr>
              <a:t> '</a:t>
            </a:r>
            <a:r>
              <a:rPr b="1" lang="en-GB"/>
              <a:t>RSC Live event seating</a:t>
            </a:r>
            <a:r>
              <a:rPr lang="en-GB">
                <a:uFill>
                  <a:noFill/>
                </a:uFill>
                <a:hlinkClick r:id="rId4"/>
              </a:rPr>
              <a:t>'</a:t>
            </a:r>
            <a:r>
              <a:rPr lang="en-GB"/>
              <a:t>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There are three types of seating and three price points. Students pay </a:t>
            </a:r>
            <a:r>
              <a:rPr b="1" lang="en-GB"/>
              <a:t>25%</a:t>
            </a:r>
            <a:r>
              <a:rPr lang="en-GB"/>
              <a:t> of Adult price; Over 60s pay </a:t>
            </a:r>
            <a:r>
              <a:rPr b="1" lang="en-GB"/>
              <a:t>75%</a:t>
            </a:r>
            <a:r>
              <a:rPr lang="en-GB"/>
              <a:t> of Adult price.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/>
              <a:t>Use formulae to calculate the discounts and add the seating prices.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Conditional formatting - part 1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917950" y="2190500"/>
            <a:ext cx="16240499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First, colour code each section of the seating but keep in mind that you’ll need a fourth colour for indicating sold seats. I used the following colours: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●       Premier seating cells H8–Q9 </a:t>
            </a:r>
            <a:r>
              <a:rPr b="1" lang="en-GB"/>
              <a:t>#8064A2</a:t>
            </a:r>
            <a:r>
              <a:rPr lang="en-GB"/>
              <a:t> (RGB: 128, 100, 162)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●       First Class seating cells F10–S11 </a:t>
            </a:r>
            <a:r>
              <a:rPr b="1" lang="en-GB"/>
              <a:t>#1155CC</a:t>
            </a:r>
            <a:r>
              <a:rPr lang="en-GB"/>
              <a:t> (RGB: 17, 85, 204)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●       Standard seating cells D12–U13 </a:t>
            </a:r>
            <a:r>
              <a:rPr b="1" lang="en-GB"/>
              <a:t>#9bbb59</a:t>
            </a:r>
            <a:r>
              <a:rPr lang="en-GB"/>
              <a:t> (RGB: 155, 187, 89)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●       Sold seat </a:t>
            </a:r>
            <a:r>
              <a:rPr b="1" lang="en-GB"/>
              <a:t>#F79646</a:t>
            </a:r>
            <a:r>
              <a:rPr lang="en-GB"/>
              <a:t> (RGB: 247, 150, 70)</a:t>
            </a:r>
            <a:endParaRPr i="1"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Conditional formatting - part 2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917950" y="2190500"/>
            <a:ext cx="8344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/>
              <a:t>Highlight </a:t>
            </a:r>
            <a:r>
              <a:rPr lang="en-GB"/>
              <a:t>the </a:t>
            </a:r>
            <a:r>
              <a:rPr b="1" lang="en-GB"/>
              <a:t>Premier seating</a:t>
            </a:r>
            <a:r>
              <a:rPr lang="en-GB"/>
              <a:t> cells </a:t>
            </a:r>
            <a:r>
              <a:rPr b="1" lang="en-GB"/>
              <a:t>H8–Q9</a:t>
            </a:r>
            <a:r>
              <a:rPr lang="en-GB"/>
              <a:t>, fill them with a </a:t>
            </a:r>
            <a:r>
              <a:rPr b="1" lang="en-GB"/>
              <a:t>colour</a:t>
            </a:r>
            <a:r>
              <a:rPr lang="en-GB"/>
              <a:t>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Then, with cells still highlighted, click on: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b="1" lang="en-GB"/>
              <a:t>Format </a:t>
            </a:r>
            <a:r>
              <a:rPr lang="en-GB"/>
              <a:t>-&gt; </a:t>
            </a:r>
            <a:r>
              <a:rPr b="1" lang="en-GB"/>
              <a:t>Conditional Formatting.</a:t>
            </a:r>
            <a:r>
              <a:rPr lang="en-GB"/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Check that the selected </a:t>
            </a:r>
            <a:r>
              <a:rPr b="1" lang="en-GB"/>
              <a:t>range </a:t>
            </a:r>
            <a:r>
              <a:rPr lang="en-GB"/>
              <a:t>is correct. We want to change the cell colour if the cell </a:t>
            </a:r>
            <a:r>
              <a:rPr b="1" lang="en-GB"/>
              <a:t>is not empty</a:t>
            </a:r>
            <a:r>
              <a:rPr lang="en-GB"/>
              <a:t>. Select a </a:t>
            </a:r>
            <a:r>
              <a:rPr b="1" lang="en-GB"/>
              <a:t>fill colour</a:t>
            </a:r>
            <a:r>
              <a:rPr lang="en-GB"/>
              <a:t> then click done.</a:t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/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26571" l="77017" r="3068" t="17157"/>
          <a:stretch/>
        </p:blipFill>
        <p:spPr>
          <a:xfrm>
            <a:off x="10718620" y="2519050"/>
            <a:ext cx="3968482" cy="63077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Conditional formatting - part 3</a:t>
            </a:r>
            <a:endParaRPr/>
          </a:p>
        </p:txBody>
      </p:sp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58566"/>
          <a:stretch/>
        </p:blipFill>
        <p:spPr>
          <a:xfrm>
            <a:off x="3278600" y="2519050"/>
            <a:ext cx="9557625" cy="14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/>
          <p:nvPr/>
        </p:nvSpPr>
        <p:spPr>
          <a:xfrm>
            <a:off x="2563850" y="4137250"/>
            <a:ext cx="11854200" cy="1666200"/>
          </a:xfrm>
          <a:prstGeom prst="wedgeRectCallout">
            <a:avLst>
              <a:gd fmla="val -3323" name="adj1"/>
              <a:gd fmla="val -82459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want to change the cell colour if the cell 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not empty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2563850" y="6028400"/>
            <a:ext cx="11854200" cy="1017300"/>
          </a:xfrm>
          <a:prstGeom prst="wedgeRectCallout">
            <a:avLst>
              <a:gd fmla="val 18233" name="adj1"/>
              <a:gd fmla="val -50424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Repeat for the First Class and Standard seating sections.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2563850" y="7215105"/>
            <a:ext cx="11854200" cy="1017300"/>
          </a:xfrm>
          <a:prstGeom prst="wedgeRectCallout">
            <a:avLst>
              <a:gd fmla="val 18233" name="adj1"/>
              <a:gd fmla="val -50424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 any letter into any of these cells. The cell is now </a:t>
            </a:r>
            <a:r>
              <a:rPr b="0" i="1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empty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it should change colour. 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3 - Conditional formatting - part 4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917950" y="2190500"/>
            <a:ext cx="162405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Highlight </a:t>
            </a:r>
            <a:r>
              <a:rPr lang="en-GB"/>
              <a:t>the </a:t>
            </a:r>
            <a:r>
              <a:rPr b="1" lang="en-GB"/>
              <a:t>First Class</a:t>
            </a:r>
            <a:r>
              <a:rPr lang="en-GB"/>
              <a:t> seating cells </a:t>
            </a:r>
            <a:r>
              <a:rPr b="1" lang="en-GB"/>
              <a:t>F10–S11</a:t>
            </a:r>
            <a:r>
              <a:rPr lang="en-GB"/>
              <a:t>, fill them with a colour. </a:t>
            </a:r>
            <a:r>
              <a:rPr b="1" lang="en-GB"/>
              <a:t>Repeat </a:t>
            </a:r>
            <a:r>
              <a:rPr lang="en-GB"/>
              <a:t>step 2.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Highlight </a:t>
            </a:r>
            <a:r>
              <a:rPr lang="en-GB"/>
              <a:t>the </a:t>
            </a:r>
            <a:r>
              <a:rPr b="1" lang="en-GB"/>
              <a:t>Standard seating</a:t>
            </a:r>
            <a:r>
              <a:rPr lang="en-GB"/>
              <a:t> cells </a:t>
            </a:r>
            <a:r>
              <a:rPr b="1" lang="en-GB"/>
              <a:t>D12–U13</a:t>
            </a:r>
            <a:r>
              <a:rPr lang="en-GB"/>
              <a:t>, fill them with a colour. </a:t>
            </a:r>
            <a:r>
              <a:rPr b="1" lang="en-GB"/>
              <a:t>Repeat </a:t>
            </a:r>
            <a:r>
              <a:rPr lang="en-GB"/>
              <a:t>step 2.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Enter any letter into any of these cells; the cell is now not empty and it should change colour.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58" name="Google Shape;158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4 - Data validation - part 1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917950" y="2190500"/>
            <a:ext cx="16240499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Data validation is a way to prevent user error by limiting the data a user can input.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For this task, you will create a drop-down list from a range of cells so that the user will be directed to select data from this list.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3300">
                <a:solidFill>
                  <a:srgbClr val="000000"/>
                </a:solidFill>
              </a:rPr>
              <a:t>Three seating sections need data validation adding.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917950" y="890050"/>
            <a:ext cx="132933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4 - Data validation - part 2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917950" y="2190500"/>
            <a:ext cx="7721400" cy="6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Select the Cell range and the click on: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Data </a:t>
            </a:r>
            <a:r>
              <a:rPr lang="en-GB">
                <a:solidFill>
                  <a:srgbClr val="000000"/>
                </a:solidFill>
              </a:rPr>
              <a:t>-&gt; </a:t>
            </a:r>
            <a:r>
              <a:rPr b="1" lang="en-GB">
                <a:solidFill>
                  <a:srgbClr val="000000"/>
                </a:solidFill>
              </a:rPr>
              <a:t>Data Validation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Criteria</a:t>
            </a:r>
            <a:endParaRPr b="1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Click on the waffle to select the cells to be used for the list. (X6:X8)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once done, click</a:t>
            </a:r>
            <a:r>
              <a:rPr b="1" lang="en-GB">
                <a:solidFill>
                  <a:srgbClr val="000000"/>
                </a:solidFill>
              </a:rPr>
              <a:t> Save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Repeat for First Class and Standard seating areas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150" y="3100900"/>
            <a:ext cx="8550275" cy="476196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