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83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E390675-4782-44AB-BCD6-53F64A9AC741}">
  <a:tblStyle styleId="{EE390675-4782-44AB-BCD6-53F64A9AC7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3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c494db4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c494db4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c494db45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c494db45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c49f470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c49f470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49f47032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49f47032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c49f47032_0_10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c49f47032_0_10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c49f47032_0_1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c49f47032_0_1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c49f47032_0_4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8c49f47032_0_4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8c49f47032_0_4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a57f256d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a57f256d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3000"/>
              <a:buChar char="–"/>
              <a:defRPr sz="3000"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 sz="2700"/>
            </a:lvl3pPr>
            <a:lvl4pPr indent="-381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918000" y="528375"/>
            <a:ext cx="16452000" cy="109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Describing people</a:t>
            </a:r>
            <a:r>
              <a:rPr lang="en-GB">
                <a:solidFill>
                  <a:srgbClr val="4B3241"/>
                </a:solidFill>
              </a:rPr>
              <a:t> </a:t>
            </a:r>
            <a:r>
              <a:rPr lang="en-GB" sz="2800">
                <a:solidFill>
                  <a:srgbClr val="4B3241"/>
                </a:solidFill>
              </a:rPr>
              <a:t>[1/3]</a:t>
            </a:r>
            <a:endParaRPr>
              <a:solidFill>
                <a:srgbClr val="4B3241"/>
              </a:solidFill>
            </a:endParaRPr>
          </a:p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Char char="-"/>
            </a:pPr>
            <a:r>
              <a:rPr lang="en-GB" sz="4700">
                <a:solidFill>
                  <a:srgbClr val="4B3241"/>
                </a:solidFill>
              </a:rPr>
              <a:t>Using </a:t>
            </a:r>
            <a:r>
              <a:rPr i="1" lang="en-GB" sz="4700">
                <a:solidFill>
                  <a:srgbClr val="4B3241"/>
                </a:solidFill>
              </a:rPr>
              <a:t>ser</a:t>
            </a:r>
            <a:r>
              <a:rPr lang="en-GB" sz="4700">
                <a:solidFill>
                  <a:srgbClr val="4B3241"/>
                </a:solidFill>
              </a:rPr>
              <a:t> and </a:t>
            </a:r>
            <a:r>
              <a:rPr i="1" lang="en-GB" sz="4700">
                <a:solidFill>
                  <a:srgbClr val="4B3241"/>
                </a:solidFill>
              </a:rPr>
              <a:t>estar </a:t>
            </a:r>
            <a:r>
              <a:rPr lang="en-GB" sz="4700">
                <a:solidFill>
                  <a:srgbClr val="4B3241"/>
                </a:solidFill>
              </a:rPr>
              <a:t> (singular persons) to describe characters</a:t>
            </a:r>
            <a:endParaRPr sz="4700">
              <a:solidFill>
                <a:srgbClr val="4B3241"/>
              </a:solidFill>
            </a:endParaRPr>
          </a:p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Char char="-"/>
            </a:pPr>
            <a:r>
              <a:rPr lang="en-GB" sz="4700">
                <a:solidFill>
                  <a:srgbClr val="4B3241"/>
                </a:solidFill>
              </a:rPr>
              <a:t>Adjectival agreement (singular nouns)  </a:t>
            </a:r>
            <a:endParaRPr sz="4700">
              <a:solidFill>
                <a:srgbClr val="4B3241"/>
              </a:solidFill>
            </a:endParaRPr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918000" y="43248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orita Allinson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917950" y="941825"/>
            <a:ext cx="16556400" cy="3258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Describing people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your understanding of the near future tense.</a:t>
            </a:r>
            <a:endParaRPr sz="4800"/>
          </a:p>
        </p:txBody>
      </p:sp>
      <p:sp>
        <p:nvSpPr>
          <p:cNvPr id="90" name="Google Shape;90;p16"/>
          <p:cNvSpPr txBox="1"/>
          <p:nvPr/>
        </p:nvSpPr>
        <p:spPr>
          <a:xfrm>
            <a:off x="917950" y="22667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112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Montserrat"/>
              <a:buChar char="●"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Phonics focus: weak vowels 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7112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Montserrat"/>
              <a:buChar char="●"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Introducing vocabulary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85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Using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‘ser’ 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‘estar’ 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singular persons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85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Adjectival agreement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85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Deepening understanding: reading and listening skills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85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Spontaneous translation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85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Writing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85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Summarising learning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>
            <a:off x="355684" y="4935715"/>
            <a:ext cx="6714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Escucha unos ejemplos: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533124" y="8129459"/>
            <a:ext cx="1026000" cy="91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b="1"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1787762" y="5930483"/>
            <a:ext cx="2943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antig</a:t>
            </a:r>
            <a:r>
              <a:rPr b="1" i="0" lang="en-GB" sz="3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uo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1787758" y="7103389"/>
            <a:ext cx="2943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i="0" lang="en-GB" sz="3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ue</a:t>
            </a:r>
            <a:r>
              <a:rPr i="0" lang="en-GB" sz="3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rta</a:t>
            </a:r>
            <a:endParaRPr b="1" i="0" sz="3600" u="none" cap="none" strike="noStrike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787760" y="8189703"/>
            <a:ext cx="2943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ig</a:t>
            </a:r>
            <a:r>
              <a:rPr b="1" i="0" lang="en-GB" sz="3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ua</a:t>
            </a:r>
            <a:r>
              <a:rPr i="0" lang="en-GB" sz="3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 b="1" i="0" sz="3600" u="none" cap="none" strike="noStrike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501759" y="2498901"/>
            <a:ext cx="179325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i="0" lang="en-GB" sz="3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vowel [u] </a:t>
            </a:r>
            <a:r>
              <a:rPr b="1" i="0" lang="en-GB" sz="3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merges</a:t>
            </a:r>
            <a:r>
              <a:rPr i="0" lang="en-GB" sz="3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with [a], [e] and [o] to make a single syllable. This is a ‘weak’ vowel.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8336478" y="5930483"/>
            <a:ext cx="6615900" cy="2780100"/>
          </a:xfrm>
          <a:prstGeom prst="wedgeRoundRectCallout">
            <a:avLst>
              <a:gd fmla="val -128439" name="adj1"/>
              <a:gd fmla="val 44095" name="adj2"/>
              <a:gd fmla="val 16667" name="adj3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t/>
            </a:r>
            <a:endParaRPr b="0" i="0" sz="30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None/>
            </a:pPr>
            <a:r>
              <a:rPr i="0" lang="en-GB" sz="3000" u="none" cap="none" strike="noStrike">
                <a:latin typeface="Montserrat"/>
                <a:ea typeface="Montserrat"/>
                <a:cs typeface="Montserrat"/>
                <a:sym typeface="Montserrat"/>
              </a:rPr>
              <a:t>‘Igual’ means ‘(the) same’.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t/>
            </a:r>
            <a:endParaRPr i="0" sz="30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None/>
            </a:pPr>
            <a:r>
              <a:rPr i="0" lang="en-GB" sz="3000" u="none" cap="none" strike="noStrike">
                <a:latin typeface="Montserrat"/>
                <a:ea typeface="Montserrat"/>
                <a:cs typeface="Montserrat"/>
                <a:sym typeface="Montserrat"/>
              </a:rPr>
              <a:t>e.g. Las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ojos </a:t>
            </a:r>
            <a:r>
              <a:rPr i="0" lang="en-GB" sz="3000" u="none" cap="none" strike="noStrike">
                <a:latin typeface="Montserrat"/>
                <a:ea typeface="Montserrat"/>
                <a:cs typeface="Montserrat"/>
                <a:sym typeface="Montserrat"/>
              </a:rPr>
              <a:t>son </a:t>
            </a:r>
            <a:r>
              <a:rPr b="1" i="0" lang="en-GB" sz="3000" u="none" cap="none" strike="noStrike">
                <a:latin typeface="Montserrat"/>
                <a:ea typeface="Montserrat"/>
                <a:cs typeface="Montserrat"/>
                <a:sym typeface="Montserrat"/>
              </a:rPr>
              <a:t>iguales.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None/>
            </a:pPr>
            <a:r>
              <a:rPr i="0" lang="en-GB" sz="3000" u="none" cap="none" strike="noStrike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eyes are </a:t>
            </a:r>
            <a:r>
              <a:rPr b="1" i="0" lang="en-GB" sz="3000" u="none" cap="none" strike="noStrike">
                <a:latin typeface="Montserrat"/>
                <a:ea typeface="Montserrat"/>
                <a:cs typeface="Montserrat"/>
                <a:sym typeface="Montserrat"/>
              </a:rPr>
              <a:t>the same</a:t>
            </a:r>
            <a:r>
              <a:rPr i="0" lang="en-GB" sz="30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t/>
            </a:r>
            <a:endParaRPr i="0" sz="27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t/>
            </a:r>
            <a:endParaRPr b="0" i="0" sz="27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14850" y="806175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La fonética</a:t>
            </a:r>
            <a:br>
              <a:rPr b="1" lang="en-GB" sz="3600">
                <a:latin typeface="Montserrat"/>
                <a:ea typeface="Montserrat"/>
                <a:cs typeface="Montserrat"/>
                <a:sym typeface="Montserrat"/>
              </a:rPr>
            </a:br>
            <a:endParaRPr b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533124" y="5818757"/>
            <a:ext cx="1026000" cy="91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b="1"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533124" y="6941676"/>
            <a:ext cx="1026000" cy="91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b="1"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18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{EE390675-4782-44AB-BCD6-53F64A9AC741}</a:tableStyleId>
              </a:tblPr>
              <a:tblGrid>
                <a:gridCol w="5554000"/>
                <a:gridCol w="829000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be (permanent state)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star 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be (temporary state or position)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trabajador/a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ard-working 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serio/a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serious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feliz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happy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travieso/a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naughty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egoísta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selfish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fiel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loyal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ambicioso/a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ambitious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4280508" y="6"/>
            <a:ext cx="97269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GB" sz="5400"/>
              <a:t>SER	and ESTAR 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154473" y="1920939"/>
            <a:ext cx="173661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In Spanish, there are two ways to say ‘I am’: ________ and _______.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0878021" y="1850571"/>
            <a:ext cx="19620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estoy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147545" y="4151030"/>
            <a:ext cx="179928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Use ‘______’</a:t>
            </a: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and ‘_____ ’ for location and temporary state/mood. 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384550" y="6798475"/>
            <a:ext cx="42261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i="0" lang="en-GB" sz="3100" u="none" cap="none" strike="noStrike">
                <a:latin typeface="Montserrat"/>
                <a:ea typeface="Montserrat"/>
                <a:cs typeface="Montserrat"/>
                <a:sym typeface="Montserrat"/>
              </a:rPr>
              <a:t>I am 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serious </a:t>
            </a:r>
            <a:r>
              <a:rPr i="0" lang="en-GB" sz="3100" u="none" cap="none" strike="noStrike">
                <a:latin typeface="Montserrat"/>
                <a:ea typeface="Montserrat"/>
                <a:cs typeface="Montserrat"/>
                <a:sym typeface="Montserrat"/>
              </a:rPr>
              <a:t>(now).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14199288" y="1802307"/>
            <a:ext cx="19620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soy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147545" y="5203311"/>
            <a:ext cx="170883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Use ‘______’</a:t>
            </a: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 and</a:t>
            </a: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 ‘______’ for permanent traits.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187450" y="2931265"/>
            <a:ext cx="15501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There are t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wo ways to say ‘you are’: ________ and _______.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12194375" y="2876307"/>
            <a:ext cx="21234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eres</a:t>
            </a:r>
            <a:endParaRPr b="1"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9027770" y="2931275"/>
            <a:ext cx="21234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estás</a:t>
            </a:r>
            <a:endParaRPr b="1"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231835" y="4077578"/>
            <a:ext cx="19620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estoy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4280499" y="4077575"/>
            <a:ext cx="17505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estás</a:t>
            </a:r>
            <a:endParaRPr b="1"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1124374" y="5203296"/>
            <a:ext cx="19620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soy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4174738" y="5203297"/>
            <a:ext cx="19620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eres</a:t>
            </a:r>
            <a:endParaRPr b="1"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8477399" y="6686750"/>
            <a:ext cx="69678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i="0" lang="en-GB" sz="3100" u="none" cap="none" strike="noStrike">
                <a:latin typeface="Montserrat"/>
                <a:ea typeface="Montserrat"/>
                <a:cs typeface="Montserrat"/>
                <a:sym typeface="Montserrat"/>
              </a:rPr>
              <a:t>I am 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serious </a:t>
            </a:r>
            <a:r>
              <a:rPr i="0" lang="en-GB" sz="3100" u="none" cap="none" strike="noStrike">
                <a:latin typeface="Montserrat"/>
                <a:ea typeface="Montserrat"/>
                <a:cs typeface="Montserrat"/>
                <a:sym typeface="Montserrat"/>
              </a:rPr>
              <a:t> (in general)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384543" y="8042260"/>
            <a:ext cx="51441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You are</a:t>
            </a:r>
            <a:r>
              <a:rPr i="0" lang="en-GB" sz="3100" u="none" cap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naughty</a:t>
            </a:r>
            <a:r>
              <a:rPr i="0" lang="en-GB" sz="3100" u="none" cap="none" strike="noStrike">
                <a:latin typeface="Montserrat"/>
                <a:ea typeface="Montserrat"/>
                <a:cs typeface="Montserrat"/>
                <a:sym typeface="Montserrat"/>
              </a:rPr>
              <a:t> (now).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8477400" y="8042250"/>
            <a:ext cx="6405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You are</a:t>
            </a:r>
            <a:r>
              <a:rPr i="0" lang="en-GB" sz="3100" u="none" cap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naughty</a:t>
            </a:r>
            <a:r>
              <a:rPr i="0" lang="en-GB" sz="3100" u="none" cap="none" strike="noStrike">
                <a:latin typeface="Montserrat"/>
                <a:ea typeface="Montserrat"/>
                <a:cs typeface="Montserrat"/>
                <a:sym typeface="Montserrat"/>
              </a:rPr>
              <a:t> (in general).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5172999" y="7915050"/>
            <a:ext cx="4737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b="1" i="0" lang="en-GB" sz="3100" u="none" cap="none" strike="noStrike">
                <a:latin typeface="Montserrat"/>
                <a:ea typeface="Montserrat"/>
                <a:cs typeface="Montserrat"/>
                <a:sym typeface="Montserrat"/>
              </a:rPr>
              <a:t>Estás </a:t>
            </a: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travieso</a:t>
            </a:r>
            <a:r>
              <a:rPr b="1"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14385550" y="8042250"/>
            <a:ext cx="43083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b="1" i="0" lang="en-GB" sz="3100" u="none" cap="none" strike="noStrike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res travieso</a:t>
            </a:r>
            <a:r>
              <a:rPr b="1" i="0" lang="en-GB" sz="31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5173000" y="6798475"/>
            <a:ext cx="3333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b="1" i="0" lang="en-GB" sz="3100" u="none" cap="none" strike="noStrike">
                <a:latin typeface="Montserrat"/>
                <a:ea typeface="Montserrat"/>
                <a:cs typeface="Montserrat"/>
                <a:sym typeface="Montserrat"/>
              </a:rPr>
              <a:t>Estoy </a:t>
            </a: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serio</a:t>
            </a:r>
            <a:r>
              <a:rPr b="1" i="0" lang="en-GB" sz="31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14385553" y="6798485"/>
            <a:ext cx="27642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b="1" i="0" lang="en-GB" sz="3100" u="none" cap="none" strike="noStrike">
                <a:latin typeface="Montserrat"/>
                <a:ea typeface="Montserrat"/>
                <a:cs typeface="Montserrat"/>
                <a:sym typeface="Montserrat"/>
              </a:rPr>
              <a:t>Soy </a:t>
            </a: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serio</a:t>
            </a:r>
            <a:r>
              <a:rPr b="1" i="0" lang="en-GB" sz="31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b="-256760" l="30899" r="-30900" t="256760"/>
          <a:stretch/>
        </p:blipFill>
        <p:spPr>
          <a:xfrm>
            <a:off x="5843588" y="4481513"/>
            <a:ext cx="6600825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933300" y="260575"/>
            <a:ext cx="157734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Using the negative ‘no’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620775" y="1584475"/>
            <a:ext cx="176673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In Spanish, to say how people are or </a:t>
            </a:r>
            <a:r>
              <a:rPr i="1" lang="en-GB" sz="3300">
                <a:latin typeface="Montserrat"/>
                <a:ea typeface="Montserrat"/>
                <a:cs typeface="Montserrat"/>
                <a:sym typeface="Montserrat"/>
              </a:rPr>
              <a:t>are not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, we put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‘no’ before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verb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This makes a negative.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620775" y="2876300"/>
            <a:ext cx="30000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Example :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620775" y="3715213"/>
            <a:ext cx="76560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Estoy feliz.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estoy feliz. 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5361700" y="3429000"/>
            <a:ext cx="4677600" cy="15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I am happy.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am not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happy.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768575" y="5480525"/>
            <a:ext cx="12592800" cy="10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This works for any verb and any person (e.g., I, you, s/he).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620775" y="6574325"/>
            <a:ext cx="57051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Eres honesto.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eres honesto.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4951625" y="6369875"/>
            <a:ext cx="72273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You are honest.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aren’t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honest.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1100" y="8839200"/>
            <a:ext cx="1198100" cy="11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4280508" y="6"/>
            <a:ext cx="97269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GB" sz="5400"/>
              <a:t>SER	and ESTAR (‘s/he is’) </a:t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339845" y="3019792"/>
            <a:ext cx="179928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lang="en-GB" sz="39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b="1" i="0" lang="en-GB" sz="39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_____ ’ for location and temporary state/mood. 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275843" y="4992500"/>
            <a:ext cx="53811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lang="en-GB" sz="39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She is</a:t>
            </a:r>
            <a:r>
              <a:rPr i="0" lang="en-GB" sz="39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9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serious </a:t>
            </a:r>
            <a:r>
              <a:rPr i="0" lang="en-GB" sz="39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(now).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275845" y="3976236"/>
            <a:ext cx="170883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Use ‘______’ for permanent traits.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339850" y="2063340"/>
            <a:ext cx="15501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There are t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wo ways to say ‘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s/he is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’: ________ and _______.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1884000" y="1920957"/>
            <a:ext cx="21234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b="1"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8819995" y="1920938"/>
            <a:ext cx="21234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está</a:t>
            </a:r>
            <a:endParaRPr b="1"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1525724" y="3019775"/>
            <a:ext cx="17505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está</a:t>
            </a:r>
            <a:endParaRPr b="1"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1124374" y="3976221"/>
            <a:ext cx="19620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275849" y="6008775"/>
            <a:ext cx="71964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lang="en-GB" sz="39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She is serious</a:t>
            </a:r>
            <a:r>
              <a:rPr i="0" lang="en-GB" sz="39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(in general).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6708700" y="4992500"/>
            <a:ext cx="3333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lang="en-GB" sz="39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Está seria</a:t>
            </a:r>
            <a:r>
              <a:rPr i="0" lang="en-GB" sz="39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6805878" y="6008775"/>
            <a:ext cx="27642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lang="en-GB" sz="39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i="0" lang="en-GB" sz="39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9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seria</a:t>
            </a:r>
            <a:r>
              <a:rPr i="0" lang="en-GB" sz="39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9349750" y="4446163"/>
            <a:ext cx="8820000" cy="3418200"/>
          </a:xfrm>
          <a:prstGeom prst="wedgeRoundRectCallout">
            <a:avLst>
              <a:gd fmla="val -33629" name="adj1"/>
              <a:gd fmla="val -65056" name="adj2"/>
              <a:gd fmla="val 16667" name="adj3"/>
            </a:avLst>
          </a:prstGeom>
          <a:solidFill>
            <a:srgbClr val="FFFFFF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10389851" y="4789188"/>
            <a:ext cx="7304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9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¿Cómo se dice en inglés?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9825246" y="6641335"/>
            <a:ext cx="4394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9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¿Cómo es?</a:t>
            </a:r>
            <a:endParaRPr i="0" sz="3900" u="none" cap="none" strike="noStrike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9825259" y="5766982"/>
            <a:ext cx="4394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9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¿Cómo está?</a:t>
            </a:r>
            <a:endParaRPr i="0" sz="3900" u="none" cap="none" strike="noStrike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13893255" y="5730805"/>
            <a:ext cx="4439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9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How </a:t>
            </a:r>
            <a:r>
              <a:rPr lang="en-GB" sz="39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is she</a:t>
            </a:r>
            <a:r>
              <a:rPr i="0" lang="en-GB" sz="39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13256650" y="6610938"/>
            <a:ext cx="5076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9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What </a:t>
            </a:r>
            <a:r>
              <a:rPr lang="en-GB" sz="39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is she</a:t>
            </a:r>
            <a:r>
              <a:rPr i="0" lang="en-GB" sz="39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like?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/>
        </p:nvSpPr>
        <p:spPr>
          <a:xfrm>
            <a:off x="917950" y="394750"/>
            <a:ext cx="17403900" cy="1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In Spanish, adjectives that end in ‘o’ change to an ‘a’ when the person being described is female. 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444875" y="2146250"/>
            <a:ext cx="3414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Masculine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4968049" y="2146250"/>
            <a:ext cx="6124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Es ambicios</a:t>
            </a: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45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9468000" y="2977250"/>
            <a:ext cx="8456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She is ambitious.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444875" y="2977250"/>
            <a:ext cx="3414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Feminine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4979625" y="2977250"/>
            <a:ext cx="4209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Es </a:t>
            </a:r>
            <a:r>
              <a:rPr lang="en-GB" sz="45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ambicios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5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9373750" y="2146250"/>
            <a:ext cx="799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He is ambitious.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0" y="4137113"/>
            <a:ext cx="1740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If the adjective ends in a consonant, ‘</a:t>
            </a:r>
            <a:r>
              <a:rPr b="1" i="1" lang="en-GB" sz="35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ista</a:t>
            </a:r>
            <a:r>
              <a:rPr b="1" lang="en-GB" sz="35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’ or ‘e’, it can stay the same.</a:t>
            </a:r>
            <a:endParaRPr sz="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444875" y="4908091"/>
            <a:ext cx="4404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Masc. </a:t>
            </a:r>
            <a:r>
              <a:rPr b="1" lang="en-GB" sz="45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&amp;</a:t>
            </a:r>
            <a:r>
              <a:rPr b="1" lang="en-GB" sz="4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Fem.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5514549" y="4908091"/>
            <a:ext cx="6124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Es fie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9188550" y="4908091"/>
            <a:ext cx="9015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She or he is loyal.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444875" y="5856375"/>
            <a:ext cx="4404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Masc.</a:t>
            </a:r>
            <a:r>
              <a:rPr b="1" lang="en-GB" sz="4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5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&amp;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 Fem.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5423911" y="5856375"/>
            <a:ext cx="6124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Es optim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ista.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9188538" y="5856375"/>
            <a:ext cx="9015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She or he is optimistic.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765550" y="7031988"/>
            <a:ext cx="1740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If the adjective ends in ‘</a:t>
            </a:r>
            <a:r>
              <a:rPr b="1" i="1" lang="en-GB" sz="35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r>
              <a:rPr b="1" lang="en-GB" sz="35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’ we have to add an ‘a’ in the feminine form.</a:t>
            </a:r>
            <a:endParaRPr sz="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444875" y="7615666"/>
            <a:ext cx="3414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Masculine</a:t>
            </a: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5423899" y="7615666"/>
            <a:ext cx="6124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Es habl</a:t>
            </a: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ador.</a:t>
            </a:r>
            <a:endParaRPr b="1"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9747450" y="7615666"/>
            <a:ext cx="8456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He is talkative.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444875" y="8207625"/>
            <a:ext cx="3652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latin typeface="Montserrat"/>
                <a:ea typeface="Montserrat"/>
                <a:cs typeface="Montserrat"/>
                <a:sym typeface="Montserrat"/>
              </a:rPr>
              <a:t>Feminine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5423904" y="8233750"/>
            <a:ext cx="4042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Es </a:t>
            </a:r>
            <a:r>
              <a:rPr lang="en-GB" sz="37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habla</a:t>
            </a:r>
            <a:r>
              <a:rPr b="1" lang="en-GB" sz="3700">
                <a:latin typeface="Montserrat"/>
                <a:ea typeface="Montserrat"/>
                <a:cs typeface="Montserrat"/>
                <a:sym typeface="Montserrat"/>
              </a:rPr>
              <a:t>dora.</a:t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9747450" y="8233750"/>
            <a:ext cx="8456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She is talkative.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Respuestas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Spanish has two verbs meaning ‘ ________’        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Use _______ to say ‘</a:t>
            </a:r>
            <a:r>
              <a:rPr i="1" lang="en-GB" sz="4800">
                <a:solidFill>
                  <a:srgbClr val="000000"/>
                </a:solidFill>
              </a:rPr>
              <a:t>s/he is</a:t>
            </a:r>
            <a:r>
              <a:rPr lang="en-GB" sz="4800">
                <a:solidFill>
                  <a:srgbClr val="000000"/>
                </a:solidFill>
              </a:rPr>
              <a:t>’ in a place.    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_______ means ‘</a:t>
            </a:r>
            <a:r>
              <a:rPr i="1" lang="en-GB" sz="4800">
                <a:solidFill>
                  <a:srgbClr val="000000"/>
                </a:solidFill>
              </a:rPr>
              <a:t>I am</a:t>
            </a:r>
            <a:r>
              <a:rPr lang="en-GB" sz="4800">
                <a:solidFill>
                  <a:srgbClr val="000000"/>
                </a:solidFill>
              </a:rPr>
              <a:t>’ (trait).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To ask ‘</a:t>
            </a:r>
            <a:r>
              <a:rPr i="1" lang="en-GB" sz="4800">
                <a:solidFill>
                  <a:srgbClr val="000000"/>
                </a:solidFill>
              </a:rPr>
              <a:t>How are you (today)</a:t>
            </a:r>
            <a:r>
              <a:rPr lang="en-GB" sz="4800">
                <a:solidFill>
                  <a:srgbClr val="000000"/>
                </a:solidFill>
              </a:rPr>
              <a:t>?’, say:</a:t>
            </a:r>
            <a:br>
              <a:rPr lang="en-GB" sz="4800">
                <a:solidFill>
                  <a:srgbClr val="000000"/>
                </a:solidFill>
              </a:rPr>
            </a:br>
            <a:r>
              <a:rPr lang="en-GB" sz="4800">
                <a:solidFill>
                  <a:srgbClr val="000000"/>
                </a:solidFill>
              </a:rPr>
              <a:t>______________________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‘</a:t>
            </a:r>
            <a:r>
              <a:rPr i="1" lang="en-GB" sz="4800">
                <a:solidFill>
                  <a:srgbClr val="000000"/>
                </a:solidFill>
              </a:rPr>
              <a:t>She is (generally) happy</a:t>
            </a:r>
            <a:r>
              <a:rPr lang="en-GB" sz="4800">
                <a:solidFill>
                  <a:srgbClr val="000000"/>
                </a:solidFill>
              </a:rPr>
              <a:t>’ is:</a:t>
            </a:r>
            <a:br>
              <a:rPr lang="en-GB" sz="4800">
                <a:solidFill>
                  <a:srgbClr val="000000"/>
                </a:solidFill>
              </a:rPr>
            </a:br>
            <a:r>
              <a:rPr lang="en-GB" sz="4800">
                <a:solidFill>
                  <a:srgbClr val="000000"/>
                </a:solidFill>
              </a:rPr>
              <a:t>_________________________</a:t>
            </a:r>
            <a:br>
              <a:rPr lang="en-GB" sz="4800">
                <a:solidFill>
                  <a:srgbClr val="000000"/>
                </a:solidFill>
              </a:rPr>
            </a:br>
            <a:r>
              <a:rPr lang="en-GB" sz="4800">
                <a:solidFill>
                  <a:srgbClr val="000000"/>
                </a:solidFill>
              </a:rPr>
              <a:t>  </a:t>
            </a:r>
            <a:endParaRPr i="1"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000000"/>
              </a:solidFill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12055400" y="2532575"/>
            <a:ext cx="2670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be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2657375" y="3262175"/>
            <a:ext cx="30000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1310000" y="4085575"/>
            <a:ext cx="30000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soy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1974700" y="7499875"/>
            <a:ext cx="79620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feliz.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1361875" y="5760375"/>
            <a:ext cx="79620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estás?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16605545" y="544220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16605545" y="621654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3"/>
          <p:cNvSpPr txBox="1"/>
          <p:nvPr/>
        </p:nvSpPr>
        <p:spPr>
          <a:xfrm>
            <a:off x="16659166" y="6952559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16605545" y="3858675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16551924" y="4613851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3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