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10287000" cx="18288000"/>
  <p:notesSz cx="6858000" cy="9144000"/>
  <p:embeddedFontLst>
    <p:embeddedFont>
      <p:font typeface="Montserrat SemiBold"/>
      <p:regular r:id="rId14"/>
      <p:bold r:id="rId15"/>
      <p:italic r:id="rId16"/>
      <p:boldItalic r:id="rId17"/>
    </p:embeddedFont>
    <p:embeddedFont>
      <p:font typeface="Montserrat"/>
      <p:regular r:id="rId18"/>
      <p:bold r:id="rId19"/>
      <p:italic r:id="rId20"/>
      <p:boldItalic r:id="rId21"/>
    </p:embeddedFont>
    <p:embeddedFont>
      <p:font typeface="Montserrat Medium"/>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7B2C239-7343-4D9C-8E53-6388CEE8AF21}">
  <a:tblStyle styleId="{87B2C239-7343-4D9C-8E53-6388CEE8AF21}"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22" Type="http://schemas.openxmlformats.org/officeDocument/2006/relationships/font" Target="fonts/MontserratMedium-regular.fntdata"/><Relationship Id="rId21" Type="http://schemas.openxmlformats.org/officeDocument/2006/relationships/font" Target="fonts/Montserrat-boldItalic.fntdata"/><Relationship Id="rId24" Type="http://schemas.openxmlformats.org/officeDocument/2006/relationships/font" Target="fonts/MontserratMedium-italic.fntdata"/><Relationship Id="rId23" Type="http://schemas.openxmlformats.org/officeDocument/2006/relationships/font" Target="fonts/MontserratMedium-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MontserratMedium-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bold.fntdata"/><Relationship Id="rId14" Type="http://schemas.openxmlformats.org/officeDocument/2006/relationships/font" Target="fonts/MontserratSemiBold-regular.fntdata"/><Relationship Id="rId17" Type="http://schemas.openxmlformats.org/officeDocument/2006/relationships/font" Target="fonts/MontserratSemiBold-boldItalic.fntdata"/><Relationship Id="rId16" Type="http://schemas.openxmlformats.org/officeDocument/2006/relationships/font" Target="fonts/MontserratSemiBold-italic.fntdata"/><Relationship Id="rId19" Type="http://schemas.openxmlformats.org/officeDocument/2006/relationships/font" Target="fonts/Montserrat-bold.fntdata"/><Relationship Id="rId1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88250b1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88250b1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d88250b18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d88250b18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8d88250b18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8d88250b18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8d88250b18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8d88250b18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d88250b18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d88250b18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8d88250b18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8d88250b18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b48470497a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b48470497a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8d88250b18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8d88250b18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I</a:t>
            </a:r>
            <a:r>
              <a:rPr lang="en-GB">
                <a:solidFill>
                  <a:srgbClr val="4B3241"/>
                </a:solidFill>
              </a:rPr>
              <a:t>mperial </a:t>
            </a:r>
            <a:r>
              <a:rPr lang="en-GB">
                <a:solidFill>
                  <a:srgbClr val="4B3241"/>
                </a:solidFill>
              </a:rPr>
              <a:t>Rivalries</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KS3 History-Lesson 4 of 6 </a:t>
            </a:r>
            <a:endParaRPr/>
          </a:p>
          <a:p>
            <a:pPr indent="0" lvl="0" marL="0" rtl="0" algn="l">
              <a:spcBef>
                <a:spcPts val="2000"/>
              </a:spcBef>
              <a:spcAft>
                <a:spcPts val="2000"/>
              </a:spcAft>
              <a:buNone/>
            </a:pPr>
            <a:r>
              <a:t/>
            </a:r>
            <a:endParaRPr/>
          </a:p>
        </p:txBody>
      </p:sp>
      <p:sp>
        <p:nvSpPr>
          <p:cNvPr id="81" name="Google Shape;81;p14"/>
          <p:cNvSpPr txBox="1"/>
          <p:nvPr>
            <p:ph idx="4294967295" type="subTitle"/>
          </p:nvPr>
        </p:nvSpPr>
        <p:spPr>
          <a:xfrm>
            <a:off x="1835900" y="16421900"/>
            <a:ext cx="15804000" cy="2478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Mr Arscott</a:t>
            </a:r>
            <a:endParaRPr/>
          </a:p>
        </p:txBody>
      </p:sp>
      <p:sp>
        <p:nvSpPr>
          <p:cNvPr id="82" name="Google Shape;82;p14"/>
          <p:cNvSpPr txBox="1"/>
          <p:nvPr>
            <p:ph idx="4294967295" type="subTitle"/>
          </p:nvPr>
        </p:nvSpPr>
        <p:spPr>
          <a:xfrm>
            <a:off x="699325" y="47846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Enquiry: Did the Assassination of the Archduke Franz Ferdinand lead to the outbreak of WWI?</a:t>
            </a:r>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Nicholas Hewitt</a:t>
            </a:r>
            <a:endParaRPr>
              <a:solidFill>
                <a:srgbClr val="4B3241"/>
              </a:solidFill>
            </a:endParaRPr>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0" name="Google Shape;90;p15"/>
          <p:cNvSpPr txBox="1"/>
          <p:nvPr>
            <p:ph idx="1" type="body"/>
          </p:nvPr>
        </p:nvSpPr>
        <p:spPr>
          <a:xfrm>
            <a:off x="835200" y="2158050"/>
            <a:ext cx="16785300" cy="62604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4300"/>
              <a:t>The European Powers considered themselves empires. Certain powers such as Russia and Austria-Hungary ruled over smaller states around them. Other powers such as </a:t>
            </a:r>
            <a:r>
              <a:rPr lang="en-GB" sz="4300"/>
              <a:t>Britain</a:t>
            </a:r>
            <a:r>
              <a:rPr lang="en-GB" sz="4300"/>
              <a:t> and France </a:t>
            </a:r>
            <a:r>
              <a:rPr b="1" lang="en-GB" sz="4300"/>
              <a:t>colonised</a:t>
            </a:r>
            <a:r>
              <a:rPr lang="en-GB" sz="4300"/>
              <a:t> and </a:t>
            </a:r>
            <a:r>
              <a:rPr b="1" lang="en-GB" sz="4300"/>
              <a:t>exploited </a:t>
            </a:r>
            <a:r>
              <a:rPr lang="en-GB" sz="4300"/>
              <a:t>different nations overseas. The European powers saw empires as symbols of status and a way of becoming </a:t>
            </a:r>
            <a:r>
              <a:rPr lang="en-GB" sz="4300"/>
              <a:t>wealthy</a:t>
            </a:r>
            <a:r>
              <a:rPr lang="en-GB" sz="4300"/>
              <a:t>. </a:t>
            </a:r>
            <a:endParaRPr sz="4300"/>
          </a:p>
          <a:p>
            <a:pPr indent="0" lvl="0" marL="0" rtl="0" algn="l">
              <a:spcBef>
                <a:spcPts val="1200"/>
              </a:spcBef>
              <a:spcAft>
                <a:spcPts val="0"/>
              </a:spcAft>
              <a:buNone/>
            </a:pPr>
            <a:r>
              <a:t/>
            </a:r>
            <a:endParaRPr sz="4100"/>
          </a:p>
          <a:p>
            <a:pPr indent="0" lvl="0" marL="0" rtl="0" algn="l">
              <a:spcBef>
                <a:spcPts val="2000"/>
              </a:spcBef>
              <a:spcAft>
                <a:spcPts val="2000"/>
              </a:spcAft>
              <a:buNone/>
            </a:pPr>
            <a:r>
              <a:t/>
            </a:r>
            <a:endParaRPr sz="4100"/>
          </a:p>
        </p:txBody>
      </p:sp>
      <p:sp>
        <p:nvSpPr>
          <p:cNvPr id="91" name="Google Shape;91;p15"/>
          <p:cNvSpPr txBox="1"/>
          <p:nvPr/>
        </p:nvSpPr>
        <p:spPr>
          <a:xfrm>
            <a:off x="599700" y="280450"/>
            <a:ext cx="155139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u="sng">
                <a:latin typeface="Montserrat"/>
                <a:ea typeface="Montserrat"/>
                <a:cs typeface="Montserrat"/>
                <a:sym typeface="Montserrat"/>
              </a:rPr>
              <a:t>Why were empires important to European Powers</a:t>
            </a:r>
            <a:r>
              <a:rPr b="1" lang="en-GB" sz="4400" u="sng">
                <a:latin typeface="Montserrat"/>
                <a:ea typeface="Montserrat"/>
                <a:cs typeface="Montserrat"/>
                <a:sym typeface="Montserrat"/>
              </a:rPr>
              <a:t>?</a:t>
            </a:r>
            <a:endParaRPr b="1" sz="2800" u="sng"/>
          </a:p>
        </p:txBody>
      </p:sp>
      <p:sp>
        <p:nvSpPr>
          <p:cNvPr id="92" name="Google Shape;92;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3" name="Google Shape;93;p15"/>
          <p:cNvSpPr txBox="1"/>
          <p:nvPr/>
        </p:nvSpPr>
        <p:spPr>
          <a:xfrm>
            <a:off x="4801950" y="7454050"/>
            <a:ext cx="3918000" cy="149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9" name="Google Shape;99;p16"/>
          <p:cNvSpPr txBox="1"/>
          <p:nvPr>
            <p:ph idx="1" type="body"/>
          </p:nvPr>
        </p:nvSpPr>
        <p:spPr>
          <a:xfrm>
            <a:off x="706525" y="2199450"/>
            <a:ext cx="15065400" cy="80748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1200"/>
              </a:spcAft>
              <a:buNone/>
            </a:pPr>
            <a:r>
              <a:rPr lang="en-GB" sz="3600"/>
              <a:t>Britain and France had been </a:t>
            </a:r>
            <a:r>
              <a:rPr b="1" lang="en-GB" sz="3600"/>
              <a:t>colonising</a:t>
            </a:r>
            <a:r>
              <a:rPr lang="en-GB" sz="3600"/>
              <a:t> </a:t>
            </a:r>
            <a:r>
              <a:rPr lang="en-GB" sz="3600"/>
              <a:t>foreign</a:t>
            </a:r>
            <a:r>
              <a:rPr lang="en-GB" sz="3600"/>
              <a:t> nations for centuries, however, as the German states had only unified in 1871, they did not have an empire overseas. The Kaiser wanted to be respected by Britain and France and felt that Germany could not achieve this without an empire abroad. Since 1881 the European powers had been ruthlessly dividing and </a:t>
            </a:r>
            <a:r>
              <a:rPr b="1" lang="en-GB" sz="3600"/>
              <a:t>colonising</a:t>
            </a:r>
            <a:r>
              <a:rPr lang="en-GB" sz="3600"/>
              <a:t> Africa. In particular the Kaiser felt Germany should be allowed to take part in this process and </a:t>
            </a:r>
            <a:r>
              <a:rPr b="1" lang="en-GB" sz="3600"/>
              <a:t>colonise</a:t>
            </a:r>
            <a:r>
              <a:rPr lang="en-GB" sz="3600"/>
              <a:t> African nations. </a:t>
            </a:r>
            <a:endParaRPr sz="3400"/>
          </a:p>
        </p:txBody>
      </p:sp>
      <p:sp>
        <p:nvSpPr>
          <p:cNvPr id="100" name="Google Shape;100;p16"/>
          <p:cNvSpPr txBox="1"/>
          <p:nvPr/>
        </p:nvSpPr>
        <p:spPr>
          <a:xfrm>
            <a:off x="513950" y="285050"/>
            <a:ext cx="15780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u="sng">
                <a:latin typeface="Montserrat"/>
                <a:ea typeface="Montserrat"/>
                <a:cs typeface="Montserrat"/>
                <a:sym typeface="Montserrat"/>
              </a:rPr>
              <a:t>Why did imperial </a:t>
            </a:r>
            <a:r>
              <a:rPr b="1" lang="en-GB" sz="4400" u="sng">
                <a:latin typeface="Montserrat"/>
                <a:ea typeface="Montserrat"/>
                <a:cs typeface="Montserrat"/>
                <a:sym typeface="Montserrat"/>
              </a:rPr>
              <a:t>rivalries</a:t>
            </a:r>
            <a:r>
              <a:rPr b="1" lang="en-GB" sz="4400" u="sng">
                <a:latin typeface="Montserrat"/>
                <a:ea typeface="Montserrat"/>
                <a:cs typeface="Montserrat"/>
                <a:sym typeface="Montserrat"/>
              </a:rPr>
              <a:t> exist between Germany France and </a:t>
            </a:r>
            <a:r>
              <a:rPr b="1" lang="en-GB" sz="4400" u="sng">
                <a:latin typeface="Montserrat"/>
                <a:ea typeface="Montserrat"/>
                <a:cs typeface="Montserrat"/>
                <a:sym typeface="Montserrat"/>
              </a:rPr>
              <a:t>Britain</a:t>
            </a:r>
            <a:r>
              <a:rPr b="1" lang="en-GB" sz="4400" u="sng">
                <a:latin typeface="Montserrat"/>
                <a:ea typeface="Montserrat"/>
                <a:cs typeface="Montserrat"/>
                <a:sym typeface="Montserrat"/>
              </a:rPr>
              <a:t>?</a:t>
            </a:r>
            <a:endParaRPr b="1" sz="4400" u="sng">
              <a:latin typeface="Montserrat"/>
              <a:ea typeface="Montserrat"/>
              <a:cs typeface="Montserrat"/>
              <a:sym typeface="Montserrat"/>
            </a:endParaRPr>
          </a:p>
        </p:txBody>
      </p:sp>
      <p:sp>
        <p:nvSpPr>
          <p:cNvPr id="101" name="Google Shape;101;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7" name="Google Shape;107;p17"/>
          <p:cNvSpPr txBox="1"/>
          <p:nvPr>
            <p:ph idx="1" type="body"/>
          </p:nvPr>
        </p:nvSpPr>
        <p:spPr>
          <a:xfrm>
            <a:off x="690375" y="1995325"/>
            <a:ext cx="16090200" cy="80748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3600"/>
              <a:t>France had wanted to take control of </a:t>
            </a:r>
            <a:r>
              <a:rPr b="1" lang="en-GB" sz="3600"/>
              <a:t>Morocco</a:t>
            </a:r>
            <a:r>
              <a:rPr lang="en-GB" sz="3600"/>
              <a:t> in 1905, however, to frustrate France, The Kaiser declared his support for </a:t>
            </a:r>
            <a:r>
              <a:rPr b="1" lang="en-GB" sz="3600"/>
              <a:t>Morocco</a:t>
            </a:r>
            <a:r>
              <a:rPr b="1" lang="en-GB" sz="3600"/>
              <a:t> </a:t>
            </a:r>
            <a:r>
              <a:rPr lang="en-GB" sz="3600"/>
              <a:t>and visited </a:t>
            </a:r>
            <a:r>
              <a:rPr b="1" lang="en-GB" sz="3600"/>
              <a:t>Tangiers</a:t>
            </a:r>
            <a:r>
              <a:rPr lang="en-GB" sz="3600"/>
              <a:t>. In 1906 France and </a:t>
            </a:r>
            <a:r>
              <a:rPr lang="en-GB" sz="3600"/>
              <a:t>Britain</a:t>
            </a:r>
            <a:r>
              <a:rPr lang="en-GB" sz="3600"/>
              <a:t> conspired against the Kaiser at the Algeciras conference, forcing the Kaiser to accept that France would effectively rule </a:t>
            </a:r>
            <a:r>
              <a:rPr b="1" lang="en-GB" sz="3600"/>
              <a:t>Morocco</a:t>
            </a:r>
            <a:r>
              <a:rPr lang="en-GB" sz="3600"/>
              <a:t>. The Kaiser left the conference paranoid and angry. In 1911 when French troops moved into </a:t>
            </a:r>
            <a:r>
              <a:rPr b="1" lang="en-GB" sz="3600"/>
              <a:t>Morocco</a:t>
            </a:r>
            <a:r>
              <a:rPr lang="en-GB" sz="3600"/>
              <a:t>, The Kaiser sent a </a:t>
            </a:r>
            <a:r>
              <a:rPr lang="en-GB" sz="3600"/>
              <a:t>clear</a:t>
            </a:r>
            <a:r>
              <a:rPr lang="en-GB" sz="3600"/>
              <a:t> signal to </a:t>
            </a:r>
            <a:r>
              <a:rPr lang="en-GB" sz="3600"/>
              <a:t>Britain</a:t>
            </a:r>
            <a:r>
              <a:rPr lang="en-GB" sz="3600"/>
              <a:t> and France, ordering a gunboat </a:t>
            </a:r>
            <a:r>
              <a:rPr b="1" lang="en-GB" sz="3600"/>
              <a:t>The Panther </a:t>
            </a:r>
            <a:r>
              <a:rPr lang="en-GB" sz="3600"/>
              <a:t>to go and threaten French troops in the area. This only brought the French and British closer together, when they agreed to use their navies to work as one, against the Kaiser. This agreement was known as the ‘</a:t>
            </a:r>
            <a:r>
              <a:rPr b="1" lang="en-GB" sz="3600"/>
              <a:t>entente cordiale</a:t>
            </a:r>
            <a:r>
              <a:rPr lang="en-GB" sz="3600"/>
              <a:t>’.</a:t>
            </a:r>
            <a:endParaRPr/>
          </a:p>
          <a:p>
            <a:pPr indent="0" lvl="0" marL="0" rtl="0" algn="l">
              <a:lnSpc>
                <a:spcPct val="140000"/>
              </a:lnSpc>
              <a:spcBef>
                <a:spcPts val="2000"/>
              </a:spcBef>
              <a:spcAft>
                <a:spcPts val="2000"/>
              </a:spcAft>
              <a:buNone/>
            </a:pPr>
            <a:r>
              <a:t/>
            </a:r>
            <a:endParaRPr sz="3400"/>
          </a:p>
        </p:txBody>
      </p:sp>
      <p:sp>
        <p:nvSpPr>
          <p:cNvPr id="108" name="Google Shape;108;p17"/>
          <p:cNvSpPr txBox="1"/>
          <p:nvPr/>
        </p:nvSpPr>
        <p:spPr>
          <a:xfrm>
            <a:off x="513950" y="285050"/>
            <a:ext cx="168561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u="sng">
                <a:latin typeface="Montserrat"/>
                <a:ea typeface="Montserrat"/>
                <a:cs typeface="Montserrat"/>
                <a:sym typeface="Montserrat"/>
              </a:rPr>
              <a:t>What role did the </a:t>
            </a:r>
            <a:r>
              <a:rPr b="1" lang="en-GB" sz="4400" u="sng">
                <a:latin typeface="Montserrat"/>
                <a:ea typeface="Montserrat"/>
                <a:cs typeface="Montserrat"/>
                <a:sym typeface="Montserrat"/>
              </a:rPr>
              <a:t>Moroccan Crisis</a:t>
            </a:r>
            <a:r>
              <a:rPr b="1" lang="en-GB" sz="4400" u="sng">
                <a:latin typeface="Montserrat"/>
                <a:ea typeface="Montserrat"/>
                <a:cs typeface="Montserrat"/>
                <a:sym typeface="Montserrat"/>
              </a:rPr>
              <a:t> play in imperial rivalries</a:t>
            </a:r>
            <a:r>
              <a:rPr b="1" lang="en-GB" sz="4400" u="sng">
                <a:latin typeface="Montserrat"/>
                <a:ea typeface="Montserrat"/>
                <a:cs typeface="Montserrat"/>
                <a:sym typeface="Montserrat"/>
              </a:rPr>
              <a:t>?</a:t>
            </a:r>
            <a:endParaRPr b="1" sz="4400" u="sng">
              <a:latin typeface="Montserrat"/>
              <a:ea typeface="Montserrat"/>
              <a:cs typeface="Montserrat"/>
              <a:sym typeface="Montserrat"/>
            </a:endParaRPr>
          </a:p>
        </p:txBody>
      </p:sp>
      <p:sp>
        <p:nvSpPr>
          <p:cNvPr id="109" name="Google Shape;109;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5" name="Google Shape;115;p18"/>
          <p:cNvSpPr txBox="1"/>
          <p:nvPr>
            <p:ph idx="1" type="body"/>
          </p:nvPr>
        </p:nvSpPr>
        <p:spPr>
          <a:xfrm>
            <a:off x="962400" y="2199450"/>
            <a:ext cx="16363200" cy="53973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3600"/>
              <a:t>Before the </a:t>
            </a:r>
            <a:r>
              <a:rPr b="1" lang="en-GB" sz="3600"/>
              <a:t>Moroccan</a:t>
            </a:r>
            <a:r>
              <a:rPr lang="en-GB" sz="3600"/>
              <a:t> </a:t>
            </a:r>
            <a:r>
              <a:rPr lang="en-GB" sz="3600"/>
              <a:t>crisis</a:t>
            </a:r>
            <a:r>
              <a:rPr lang="en-GB" sz="3600"/>
              <a:t> there had been </a:t>
            </a:r>
            <a:r>
              <a:rPr lang="en-GB" sz="3600"/>
              <a:t>rivalry</a:t>
            </a:r>
            <a:r>
              <a:rPr lang="en-GB" sz="3600"/>
              <a:t> in </a:t>
            </a:r>
            <a:r>
              <a:rPr b="1" lang="en-GB" sz="3600"/>
              <a:t>South Africa</a:t>
            </a:r>
            <a:r>
              <a:rPr lang="en-GB" sz="3600"/>
              <a:t> also. When Britain had attempted to take control of </a:t>
            </a:r>
            <a:r>
              <a:rPr b="1" lang="en-GB" sz="3600"/>
              <a:t>Boer</a:t>
            </a:r>
            <a:r>
              <a:rPr lang="en-GB" sz="3600"/>
              <a:t> territories, they had suffered a humiliating defeat. The Kaiser in 1897 </a:t>
            </a:r>
            <a:r>
              <a:rPr lang="en-GB" sz="3600"/>
              <a:t>publicly</a:t>
            </a:r>
            <a:r>
              <a:rPr lang="en-GB" sz="3600"/>
              <a:t> declared his support for the </a:t>
            </a:r>
            <a:r>
              <a:rPr b="1" lang="en-GB" sz="3600"/>
              <a:t>Boers</a:t>
            </a:r>
            <a:r>
              <a:rPr lang="en-GB" sz="3600"/>
              <a:t> by sending a </a:t>
            </a:r>
            <a:r>
              <a:rPr lang="en-GB" sz="3600"/>
              <a:t>telegram</a:t>
            </a:r>
            <a:r>
              <a:rPr lang="en-GB" sz="3600"/>
              <a:t> to Boer leader </a:t>
            </a:r>
            <a:r>
              <a:rPr b="1" lang="en-GB" sz="3600"/>
              <a:t>Paul Kruger</a:t>
            </a:r>
            <a:r>
              <a:rPr lang="en-GB" sz="3600"/>
              <a:t> and The Kaiser even involved Germany in providing weapons for the </a:t>
            </a:r>
            <a:r>
              <a:rPr b="1" lang="en-GB" sz="3600"/>
              <a:t>Boers</a:t>
            </a:r>
            <a:r>
              <a:rPr lang="en-GB" sz="3600"/>
              <a:t>. The </a:t>
            </a:r>
            <a:r>
              <a:rPr b="1" lang="en-GB" sz="3600"/>
              <a:t>Boers</a:t>
            </a:r>
            <a:r>
              <a:rPr lang="en-GB" sz="3600"/>
              <a:t>, British and Germans were all operating </a:t>
            </a:r>
            <a:r>
              <a:rPr lang="en-GB" sz="3600"/>
              <a:t>oppressive</a:t>
            </a:r>
            <a:r>
              <a:rPr lang="en-GB" sz="3600"/>
              <a:t> and </a:t>
            </a:r>
            <a:r>
              <a:rPr lang="en-GB" sz="3600"/>
              <a:t>vicious</a:t>
            </a:r>
            <a:r>
              <a:rPr lang="en-GB" sz="3600"/>
              <a:t> </a:t>
            </a:r>
            <a:r>
              <a:rPr lang="en-GB" sz="3600"/>
              <a:t>regimes</a:t>
            </a:r>
            <a:r>
              <a:rPr lang="en-GB" sz="3600"/>
              <a:t> in Africa. Nonetheless all felt </a:t>
            </a:r>
            <a:r>
              <a:rPr lang="en-GB" sz="3600"/>
              <a:t>entitled</a:t>
            </a:r>
            <a:r>
              <a:rPr lang="en-GB" sz="3600"/>
              <a:t> to African territory and were furious with one and other, when this was prevented by a rival power. These </a:t>
            </a:r>
            <a:r>
              <a:rPr lang="en-GB" sz="3600"/>
              <a:t>rivalries</a:t>
            </a:r>
            <a:r>
              <a:rPr lang="en-GB" sz="3600"/>
              <a:t> created tensions which themselves made a war in Europe, more likely.  </a:t>
            </a:r>
            <a:endParaRPr sz="3400"/>
          </a:p>
          <a:p>
            <a:pPr indent="0" lvl="0" marL="0" rtl="0" algn="l">
              <a:lnSpc>
                <a:spcPct val="115000"/>
              </a:lnSpc>
              <a:spcBef>
                <a:spcPts val="1200"/>
              </a:spcBef>
              <a:spcAft>
                <a:spcPts val="0"/>
              </a:spcAft>
              <a:buNone/>
            </a:pPr>
            <a:r>
              <a:t/>
            </a:r>
            <a:endParaRPr/>
          </a:p>
          <a:p>
            <a:pPr indent="0" lvl="0" marL="0" rtl="0" algn="l">
              <a:lnSpc>
                <a:spcPct val="140000"/>
              </a:lnSpc>
              <a:spcBef>
                <a:spcPts val="2000"/>
              </a:spcBef>
              <a:spcAft>
                <a:spcPts val="0"/>
              </a:spcAft>
              <a:buNone/>
            </a:pPr>
            <a:r>
              <a:t/>
            </a:r>
            <a:endParaRPr sz="3600"/>
          </a:p>
          <a:p>
            <a:pPr indent="0" lvl="0" marL="0" rtl="0" algn="l">
              <a:lnSpc>
                <a:spcPct val="140000"/>
              </a:lnSpc>
              <a:spcBef>
                <a:spcPts val="2000"/>
              </a:spcBef>
              <a:spcAft>
                <a:spcPts val="2000"/>
              </a:spcAft>
              <a:buNone/>
            </a:pPr>
            <a:r>
              <a:t/>
            </a:r>
            <a:endParaRPr sz="3400"/>
          </a:p>
        </p:txBody>
      </p:sp>
      <p:sp>
        <p:nvSpPr>
          <p:cNvPr id="116" name="Google Shape;116;p18"/>
          <p:cNvSpPr txBox="1"/>
          <p:nvPr/>
        </p:nvSpPr>
        <p:spPr>
          <a:xfrm>
            <a:off x="818750" y="285050"/>
            <a:ext cx="166410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u="sng">
                <a:latin typeface="Montserrat"/>
                <a:ea typeface="Montserrat"/>
                <a:cs typeface="Montserrat"/>
                <a:sym typeface="Montserrat"/>
              </a:rPr>
              <a:t>What role did the Kruger Telegram play in imperial </a:t>
            </a:r>
            <a:r>
              <a:rPr b="1" lang="en-GB" sz="4400" u="sng">
                <a:latin typeface="Montserrat"/>
                <a:ea typeface="Montserrat"/>
                <a:cs typeface="Montserrat"/>
                <a:sym typeface="Montserrat"/>
              </a:rPr>
              <a:t>rivalries</a:t>
            </a:r>
            <a:r>
              <a:rPr b="1" lang="en-GB" sz="4400" u="sng">
                <a:latin typeface="Montserrat"/>
                <a:ea typeface="Montserrat"/>
                <a:cs typeface="Montserrat"/>
                <a:sym typeface="Montserrat"/>
              </a:rPr>
              <a:t>?</a:t>
            </a:r>
            <a:endParaRPr b="1" sz="4400" u="sng">
              <a:latin typeface="Montserrat"/>
              <a:ea typeface="Montserrat"/>
              <a:cs typeface="Montserrat"/>
              <a:sym typeface="Montserrat"/>
            </a:endParaRPr>
          </a:p>
        </p:txBody>
      </p:sp>
      <p:sp>
        <p:nvSpPr>
          <p:cNvPr id="117" name="Google Shape;117;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917950" y="445150"/>
            <a:ext cx="26402400" cy="3258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23" name="Google Shape;123;p19"/>
          <p:cNvSpPr txBox="1"/>
          <p:nvPr/>
        </p:nvSpPr>
        <p:spPr>
          <a:xfrm>
            <a:off x="917950" y="1367150"/>
            <a:ext cx="16942200" cy="6482400"/>
          </a:xfrm>
          <a:prstGeom prst="rect">
            <a:avLst/>
          </a:prstGeom>
          <a:noFill/>
          <a:ln>
            <a:noFill/>
          </a:ln>
        </p:spPr>
        <p:txBody>
          <a:bodyPr anchorCtr="0" anchor="t" bIns="182850" lIns="182850" spcFirstLastPara="1" rIns="182850" wrap="square" tIns="182850">
            <a:noAutofit/>
          </a:bodyPr>
          <a:lstStyle/>
          <a:p>
            <a:pPr indent="0" lvl="0" marL="0" rtl="0" algn="l">
              <a:lnSpc>
                <a:spcPct val="150000"/>
              </a:lnSpc>
              <a:spcBef>
                <a:spcPts val="0"/>
              </a:spcBef>
              <a:spcAft>
                <a:spcPts val="0"/>
              </a:spcAft>
              <a:buNone/>
            </a:pPr>
            <a:r>
              <a:rPr b="1" lang="en-GB" sz="3600">
                <a:latin typeface="Montserrat"/>
                <a:ea typeface="Montserrat"/>
                <a:cs typeface="Montserrat"/>
                <a:sym typeface="Montserrat"/>
              </a:rPr>
              <a:t>Colonise</a:t>
            </a:r>
            <a:r>
              <a:rPr b="1" lang="en-GB" sz="3600">
                <a:latin typeface="Montserrat"/>
                <a:ea typeface="Montserrat"/>
                <a:cs typeface="Montserrat"/>
                <a:sym typeface="Montserrat"/>
              </a:rPr>
              <a:t>: </a:t>
            </a:r>
            <a:r>
              <a:rPr lang="en-GB" sz="3600">
                <a:latin typeface="Montserrat"/>
                <a:ea typeface="Montserrat"/>
                <a:cs typeface="Montserrat"/>
                <a:sym typeface="Montserrat"/>
              </a:rPr>
              <a:t>When one nation takes over another.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Exploit</a:t>
            </a:r>
            <a:r>
              <a:rPr b="1" lang="en-GB" sz="3600">
                <a:latin typeface="Montserrat"/>
                <a:ea typeface="Montserrat"/>
                <a:cs typeface="Montserrat"/>
                <a:sym typeface="Montserrat"/>
              </a:rPr>
              <a:t>:</a:t>
            </a:r>
            <a:r>
              <a:rPr lang="en-GB" sz="3600">
                <a:latin typeface="Montserrat"/>
                <a:ea typeface="Montserrat"/>
                <a:cs typeface="Montserrat"/>
                <a:sym typeface="Montserrat"/>
              </a:rPr>
              <a:t> To take advantage of a person or situation.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Morocco</a:t>
            </a:r>
            <a:r>
              <a:rPr b="1" lang="en-GB" sz="3600">
                <a:latin typeface="Montserrat"/>
                <a:ea typeface="Montserrat"/>
                <a:cs typeface="Montserrat"/>
                <a:sym typeface="Montserrat"/>
              </a:rPr>
              <a:t>: </a:t>
            </a:r>
            <a:r>
              <a:rPr lang="en-GB" sz="3600">
                <a:latin typeface="Montserrat"/>
                <a:ea typeface="Montserrat"/>
                <a:cs typeface="Montserrat"/>
                <a:sym typeface="Montserrat"/>
              </a:rPr>
              <a:t>A North African nation.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Tangiers</a:t>
            </a:r>
            <a:r>
              <a:rPr b="1" lang="en-GB" sz="3600">
                <a:latin typeface="Montserrat"/>
                <a:ea typeface="Montserrat"/>
                <a:cs typeface="Montserrat"/>
                <a:sym typeface="Montserrat"/>
              </a:rPr>
              <a:t>: </a:t>
            </a:r>
            <a:r>
              <a:rPr lang="en-GB" sz="3600">
                <a:latin typeface="Montserrat"/>
                <a:ea typeface="Montserrat"/>
                <a:cs typeface="Montserrat"/>
                <a:sym typeface="Montserrat"/>
              </a:rPr>
              <a:t>An important city in Morocco, North Africa.</a:t>
            </a:r>
            <a:r>
              <a:rPr lang="en-GB" sz="3600">
                <a:latin typeface="Montserrat"/>
                <a:ea typeface="Montserrat"/>
                <a:cs typeface="Montserrat"/>
                <a:sym typeface="Montserrat"/>
              </a:rPr>
              <a:t>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The Panther</a:t>
            </a:r>
            <a:r>
              <a:rPr b="1" lang="en-GB" sz="3600">
                <a:latin typeface="Montserrat"/>
                <a:ea typeface="Montserrat"/>
                <a:cs typeface="Montserrat"/>
                <a:sym typeface="Montserrat"/>
              </a:rPr>
              <a:t>: </a:t>
            </a:r>
            <a:r>
              <a:rPr lang="en-GB" sz="3600">
                <a:latin typeface="Montserrat"/>
                <a:ea typeface="Montserrat"/>
                <a:cs typeface="Montserrat"/>
                <a:sym typeface="Montserrat"/>
              </a:rPr>
              <a:t>A German gunboat.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The Entente Cordiale: </a:t>
            </a:r>
            <a:r>
              <a:rPr lang="en-GB" sz="3600">
                <a:latin typeface="Montserrat"/>
                <a:ea typeface="Montserrat"/>
                <a:cs typeface="Montserrat"/>
                <a:sym typeface="Montserrat"/>
              </a:rPr>
              <a:t>An agreement for military cooperation between France and Britain.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South Africa: </a:t>
            </a:r>
            <a:r>
              <a:rPr lang="en-GB" sz="3600">
                <a:latin typeface="Montserrat"/>
                <a:ea typeface="Montserrat"/>
                <a:cs typeface="Montserrat"/>
                <a:sym typeface="Montserrat"/>
              </a:rPr>
              <a:t>A nation on the Southern tip of Africa.</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latin typeface="Montserrat"/>
                <a:ea typeface="Montserrat"/>
                <a:cs typeface="Montserrat"/>
                <a:sym typeface="Montserrat"/>
              </a:rPr>
              <a:t>Boer: </a:t>
            </a:r>
            <a:r>
              <a:rPr lang="en-GB" sz="3600">
                <a:latin typeface="Montserrat"/>
                <a:ea typeface="Montserrat"/>
                <a:cs typeface="Montserrat"/>
                <a:sym typeface="Montserrat"/>
              </a:rPr>
              <a:t>White Dutch settlers who ruled some parts of South Africa.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p:txBody>
      </p:sp>
      <p:sp>
        <p:nvSpPr>
          <p:cNvPr id="124" name="Google Shape;124;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0" name="Google Shape;130;p20"/>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31" name="Google Shape;131;p20"/>
          <p:cNvSpPr txBox="1"/>
          <p:nvPr>
            <p:ph idx="1" type="body"/>
          </p:nvPr>
        </p:nvSpPr>
        <p:spPr>
          <a:xfrm>
            <a:off x="918000" y="1279425"/>
            <a:ext cx="16452000" cy="7925400"/>
          </a:xfrm>
          <a:prstGeom prst="rect">
            <a:avLst/>
          </a:prstGeom>
        </p:spPr>
        <p:txBody>
          <a:bodyPr anchorCtr="0" anchor="t" bIns="0" lIns="0" spcFirstLastPara="1" rIns="0" wrap="square" tIns="0">
            <a:noAutofit/>
          </a:bodyPr>
          <a:lstStyle/>
          <a:p>
            <a:pPr indent="0" lvl="0" marL="0" rtl="0" algn="l">
              <a:lnSpc>
                <a:spcPct val="100000"/>
              </a:lnSpc>
              <a:spcBef>
                <a:spcPts val="0"/>
              </a:spcBef>
              <a:spcAft>
                <a:spcPts val="0"/>
              </a:spcAft>
              <a:buNone/>
            </a:pPr>
            <a:r>
              <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Which city in Morocco did the Kaiser visit in 1905</a:t>
            </a:r>
            <a:r>
              <a:rPr lang="en-GB" sz="3800">
                <a:solidFill>
                  <a:srgbClr val="000000"/>
                </a:solidFill>
              </a:rPr>
              <a:t>?</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did the Kaiser send to Morocco during the Second Moroccan Crisis of 1911?</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name was given to the agreement which developed between France and Britain after the Moroccan crisis?</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Why did The Kruger Telegram anger the British?</a:t>
            </a:r>
            <a:endParaRPr sz="3800">
              <a:solidFill>
                <a:srgbClr val="000000"/>
              </a:solidFill>
            </a:endParaRPr>
          </a:p>
          <a:p>
            <a:pPr indent="-469900" lvl="0" marL="457200" rtl="0" algn="l">
              <a:lnSpc>
                <a:spcPct val="100000"/>
              </a:lnSpc>
              <a:spcBef>
                <a:spcPts val="0"/>
              </a:spcBef>
              <a:spcAft>
                <a:spcPts val="0"/>
              </a:spcAft>
              <a:buClr>
                <a:srgbClr val="000000"/>
              </a:buClr>
              <a:buSzPts val="3800"/>
              <a:buAutoNum type="arabicPeriod"/>
            </a:pPr>
            <a:r>
              <a:rPr lang="en-GB" sz="3800">
                <a:solidFill>
                  <a:srgbClr val="000000"/>
                </a:solidFill>
              </a:rPr>
              <a:t>How did imperial rivalries create tension between European powers?</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a:p>
            <a:pPr indent="0" lvl="0" marL="0" rtl="0" algn="l">
              <a:lnSpc>
                <a:spcPct val="100000"/>
              </a:lnSpc>
              <a:spcBef>
                <a:spcPts val="0"/>
              </a:spcBef>
              <a:spcAft>
                <a:spcPts val="0"/>
              </a:spcAft>
              <a:buNone/>
            </a:pPr>
            <a:r>
              <a:rPr lang="en-GB" sz="3800" u="sng">
                <a:solidFill>
                  <a:srgbClr val="000000"/>
                </a:solidFill>
              </a:rPr>
              <a:t>Sentence starter:</a:t>
            </a:r>
            <a:r>
              <a:rPr lang="en-GB" sz="3800">
                <a:solidFill>
                  <a:srgbClr val="000000"/>
                </a:solidFill>
              </a:rPr>
              <a:t>  One way in which imperial rivalry created tension between European powers was...</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a:p>
            <a:pPr indent="0" lvl="0" marL="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4000">
              <a:solidFill>
                <a:srgbClr val="000000"/>
              </a:solidFill>
            </a:endParaRPr>
          </a:p>
          <a:p>
            <a:pPr indent="0" lvl="0" marL="0" rtl="0" algn="l">
              <a:lnSpc>
                <a:spcPct val="100000"/>
              </a:lnSpc>
              <a:spcBef>
                <a:spcPts val="0"/>
              </a:spcBef>
              <a:spcAft>
                <a:spcPts val="0"/>
              </a:spcAft>
              <a:buNone/>
            </a:pPr>
            <a:r>
              <a:t/>
            </a:r>
            <a:endParaRPr sz="4000">
              <a:solidFill>
                <a:srgbClr val="000000"/>
              </a:solidFill>
            </a:endParaRPr>
          </a:p>
        </p:txBody>
      </p:sp>
      <p:sp>
        <p:nvSpPr>
          <p:cNvPr id="132" name="Google Shape;132;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1"/>
          <p:cNvSpPr txBox="1"/>
          <p:nvPr>
            <p:ph type="title"/>
          </p:nvPr>
        </p:nvSpPr>
        <p:spPr>
          <a:xfrm>
            <a:off x="918000" y="335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Return to the Enquiry</a:t>
            </a:r>
            <a:endParaRPr/>
          </a:p>
        </p:txBody>
      </p:sp>
      <p:sp>
        <p:nvSpPr>
          <p:cNvPr id="138" name="Google Shape;138;p21"/>
          <p:cNvSpPr txBox="1"/>
          <p:nvPr/>
        </p:nvSpPr>
        <p:spPr>
          <a:xfrm>
            <a:off x="783350" y="1109050"/>
            <a:ext cx="14969700" cy="17670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rPr lang="en-GB" sz="3800">
                <a:latin typeface="Montserrat"/>
                <a:ea typeface="Montserrat"/>
                <a:cs typeface="Montserrat"/>
                <a:sym typeface="Montserrat"/>
              </a:rPr>
              <a:t>What role might the Kaiser’s personal character have played in developing tensions in Europe?</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t/>
            </a:r>
            <a:endParaRPr sz="3000">
              <a:latin typeface="Montserrat"/>
              <a:ea typeface="Montserrat"/>
              <a:cs typeface="Montserrat"/>
              <a:sym typeface="Montserrat"/>
            </a:endParaRPr>
          </a:p>
        </p:txBody>
      </p:sp>
      <p:graphicFrame>
        <p:nvGraphicFramePr>
          <p:cNvPr id="139" name="Google Shape;139;p21"/>
          <p:cNvGraphicFramePr/>
          <p:nvPr/>
        </p:nvGraphicFramePr>
        <p:xfrm>
          <a:off x="1009675" y="3288175"/>
          <a:ext cx="3000000" cy="3000000"/>
        </p:xfrm>
        <a:graphic>
          <a:graphicData uri="http://schemas.openxmlformats.org/drawingml/2006/table">
            <a:tbl>
              <a:tblPr>
                <a:noFill/>
                <a:tableStyleId>{87B2C239-7343-4D9C-8E53-6388CEE8AF21}</a:tableStyleId>
              </a:tblPr>
              <a:tblGrid>
                <a:gridCol w="11449625"/>
                <a:gridCol w="3293850"/>
              </a:tblGrid>
              <a:tr h="802600">
                <a:tc>
                  <a:txBody>
                    <a:bodyPr/>
                    <a:lstStyle/>
                    <a:p>
                      <a:pPr indent="0" lvl="0" marL="0" rtl="0" algn="l">
                        <a:lnSpc>
                          <a:spcPct val="140000"/>
                        </a:lnSpc>
                        <a:spcBef>
                          <a:spcPts val="0"/>
                        </a:spcBef>
                        <a:spcAft>
                          <a:spcPts val="0"/>
                        </a:spcAft>
                        <a:buNone/>
                      </a:pPr>
                      <a:r>
                        <a:rPr b="1" lang="en-GB" sz="2800">
                          <a:solidFill>
                            <a:srgbClr val="5B0F00"/>
                          </a:solidFill>
                          <a:latin typeface="Montserrat"/>
                          <a:ea typeface="Montserrat"/>
                          <a:cs typeface="Montserrat"/>
                          <a:sym typeface="Montserrat"/>
                        </a:rPr>
                        <a:t>Sentence starters:</a:t>
                      </a:r>
                      <a:endParaRPr b="1" sz="2800">
                        <a:solidFill>
                          <a:srgbClr val="5B0F00"/>
                        </a:solidFill>
                        <a:latin typeface="Montserrat"/>
                        <a:ea typeface="Montserrat"/>
                        <a:cs typeface="Montserrat"/>
                        <a:sym typeface="Montserrat"/>
                      </a:endParaRPr>
                    </a:p>
                  </a:txBody>
                  <a:tcPr marT="127000" marB="127000" marR="127000" marL="127000">
                    <a:solidFill>
                      <a:schemeClr val="dk1"/>
                    </a:solidFill>
                  </a:tcPr>
                </a:tc>
                <a:tc>
                  <a:txBody>
                    <a:bodyPr/>
                    <a:lstStyle/>
                    <a:p>
                      <a:pPr indent="0" lvl="0" marL="0" rtl="0" algn="l">
                        <a:lnSpc>
                          <a:spcPct val="140000"/>
                        </a:lnSpc>
                        <a:spcBef>
                          <a:spcPts val="0"/>
                        </a:spcBef>
                        <a:spcAft>
                          <a:spcPts val="0"/>
                        </a:spcAft>
                        <a:buNone/>
                      </a:pPr>
                      <a:r>
                        <a:rPr b="1" lang="en-GB" sz="2800">
                          <a:solidFill>
                            <a:srgbClr val="5B0F00"/>
                          </a:solidFill>
                          <a:latin typeface="Montserrat"/>
                          <a:ea typeface="Montserrat"/>
                          <a:cs typeface="Montserrat"/>
                          <a:sym typeface="Montserrat"/>
                        </a:rPr>
                        <a:t>Key words</a:t>
                      </a:r>
                      <a:endParaRPr b="1" sz="2800">
                        <a:solidFill>
                          <a:srgbClr val="5B0F00"/>
                        </a:solidFill>
                        <a:latin typeface="Montserrat"/>
                        <a:ea typeface="Montserrat"/>
                        <a:cs typeface="Montserrat"/>
                        <a:sym typeface="Montserrat"/>
                      </a:endParaRPr>
                    </a:p>
                  </a:txBody>
                  <a:tcPr marT="127000" marB="127000" marR="127000" marL="127000">
                    <a:solidFill>
                      <a:schemeClr val="dk1"/>
                    </a:solidFill>
                  </a:tcPr>
                </a:tc>
              </a:tr>
              <a:tr h="5619800">
                <a:tc>
                  <a:txBody>
                    <a:bodyPr/>
                    <a:lstStyle/>
                    <a:p>
                      <a:pPr indent="0" lvl="0" marL="0" rtl="0" algn="l">
                        <a:lnSpc>
                          <a:spcPct val="140000"/>
                        </a:lnSpc>
                        <a:spcBef>
                          <a:spcPts val="0"/>
                        </a:spcBef>
                        <a:spcAft>
                          <a:spcPts val="0"/>
                        </a:spcAft>
                        <a:buNone/>
                      </a:pPr>
                      <a:r>
                        <a:rPr i="1" lang="en-GB" sz="3200">
                          <a:latin typeface="Montserrat"/>
                          <a:ea typeface="Montserrat"/>
                          <a:cs typeface="Montserrat"/>
                          <a:sym typeface="Montserrat"/>
                        </a:rPr>
                        <a:t>The Kaiser was related to other European royals, however...</a:t>
                      </a:r>
                      <a:endParaRPr i="1" sz="3200">
                        <a:latin typeface="Montserrat"/>
                        <a:ea typeface="Montserrat"/>
                        <a:cs typeface="Montserrat"/>
                        <a:sym typeface="Montserrat"/>
                      </a:endParaRPr>
                    </a:p>
                    <a:p>
                      <a:pPr indent="0" lvl="0" marL="0" rtl="0" algn="l">
                        <a:lnSpc>
                          <a:spcPct val="140000"/>
                        </a:lnSpc>
                        <a:spcBef>
                          <a:spcPts val="0"/>
                        </a:spcBef>
                        <a:spcAft>
                          <a:spcPts val="0"/>
                        </a:spcAft>
                        <a:buNone/>
                      </a:pPr>
                      <a:r>
                        <a:t/>
                      </a:r>
                      <a:endParaRPr i="1" sz="3200">
                        <a:latin typeface="Montserrat"/>
                        <a:ea typeface="Montserrat"/>
                        <a:cs typeface="Montserrat"/>
                        <a:sym typeface="Montserrat"/>
                      </a:endParaRPr>
                    </a:p>
                    <a:p>
                      <a:pPr indent="0" lvl="0" marL="0" rtl="0" algn="l">
                        <a:lnSpc>
                          <a:spcPct val="140000"/>
                        </a:lnSpc>
                        <a:spcBef>
                          <a:spcPts val="0"/>
                        </a:spcBef>
                        <a:spcAft>
                          <a:spcPts val="0"/>
                        </a:spcAft>
                        <a:buNone/>
                      </a:pPr>
                      <a:r>
                        <a:rPr i="1" lang="en-GB" sz="3200">
                          <a:latin typeface="Montserrat"/>
                          <a:ea typeface="Montserrat"/>
                          <a:cs typeface="Montserrat"/>
                          <a:sym typeface="Montserrat"/>
                        </a:rPr>
                        <a:t>The Kaiser had a keen interest in the military...</a:t>
                      </a:r>
                      <a:endParaRPr i="1" sz="3200">
                        <a:latin typeface="Montserrat"/>
                        <a:ea typeface="Montserrat"/>
                        <a:cs typeface="Montserrat"/>
                        <a:sym typeface="Montserrat"/>
                      </a:endParaRPr>
                    </a:p>
                    <a:p>
                      <a:pPr indent="0" lvl="0" marL="0" rtl="0" algn="l">
                        <a:lnSpc>
                          <a:spcPct val="140000"/>
                        </a:lnSpc>
                        <a:spcBef>
                          <a:spcPts val="0"/>
                        </a:spcBef>
                        <a:spcAft>
                          <a:spcPts val="0"/>
                        </a:spcAft>
                        <a:buNone/>
                      </a:pPr>
                      <a:r>
                        <a:t/>
                      </a:r>
                      <a:endParaRPr i="1" sz="3200">
                        <a:latin typeface="Montserrat"/>
                        <a:ea typeface="Montserrat"/>
                        <a:cs typeface="Montserrat"/>
                        <a:sym typeface="Montserrat"/>
                      </a:endParaRPr>
                    </a:p>
                    <a:p>
                      <a:pPr indent="0" lvl="0" marL="0" rtl="0" algn="l">
                        <a:lnSpc>
                          <a:spcPct val="140000"/>
                        </a:lnSpc>
                        <a:spcBef>
                          <a:spcPts val="0"/>
                        </a:spcBef>
                        <a:spcAft>
                          <a:spcPts val="0"/>
                        </a:spcAft>
                        <a:buNone/>
                      </a:pPr>
                      <a:r>
                        <a:t/>
                      </a:r>
                      <a:endParaRPr i="1" sz="3200">
                        <a:latin typeface="Montserrat"/>
                        <a:ea typeface="Montserrat"/>
                        <a:cs typeface="Montserrat"/>
                        <a:sym typeface="Montserrat"/>
                      </a:endParaRPr>
                    </a:p>
                  </a:txBody>
                  <a:tcPr marT="127000" marB="127000" marR="127000" marL="127000"/>
                </a:tc>
                <a:tc>
                  <a:txBody>
                    <a:bodyPr/>
                    <a:lstStyle/>
                    <a:p>
                      <a:pPr indent="0" lvl="0" marL="0" rtl="0" algn="l">
                        <a:lnSpc>
                          <a:spcPct val="140000"/>
                        </a:lnSpc>
                        <a:spcBef>
                          <a:spcPts val="0"/>
                        </a:spcBef>
                        <a:spcAft>
                          <a:spcPts val="0"/>
                        </a:spcAft>
                        <a:buNone/>
                      </a:pPr>
                      <a:r>
                        <a:rPr lang="en-GB" sz="3200">
                          <a:latin typeface="Montserrat"/>
                          <a:ea typeface="Montserrat"/>
                          <a:cs typeface="Montserrat"/>
                          <a:sym typeface="Montserrat"/>
                        </a:rPr>
                        <a:t>-Royal</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-Militaristic</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-Status</a:t>
                      </a:r>
                      <a:endParaRPr sz="3200">
                        <a:latin typeface="Montserrat"/>
                        <a:ea typeface="Montserrat"/>
                        <a:cs typeface="Montserrat"/>
                        <a:sym typeface="Montserrat"/>
                      </a:endParaRPr>
                    </a:p>
                  </a:txBody>
                  <a:tcPr marT="127000" marB="127000" marR="127000" marL="1270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