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Montserrat SemiBold"/>
      <p:regular r:id="rId35"/>
      <p:bold r:id="rId36"/>
      <p:italic r:id="rId37"/>
      <p:boldItalic r:id="rId38"/>
    </p:embeddedFont>
    <p:embeddedFont>
      <p:font typeface="Montserrat"/>
      <p:regular r:id="rId39"/>
      <p:bold r:id="rId40"/>
      <p:italic r:id="rId41"/>
      <p:boldItalic r:id="rId42"/>
    </p:embeddedFont>
    <p:embeddedFont>
      <p:font typeface="Montserrat Medium"/>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773808-1080-4A2D-9B80-9BF564FF2429}">
  <a:tblStyle styleId="{7C773808-1080-4A2D-9B80-9BF564FF242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fntdata"/><Relationship Id="rId20" Type="http://schemas.openxmlformats.org/officeDocument/2006/relationships/slide" Target="slides/slide13.xml"/><Relationship Id="rId42" Type="http://schemas.openxmlformats.org/officeDocument/2006/relationships/font" Target="fonts/Montserrat-boldItalic.fntdata"/><Relationship Id="rId41" Type="http://schemas.openxmlformats.org/officeDocument/2006/relationships/font" Target="fonts/Montserrat-italic.fntdata"/><Relationship Id="rId22" Type="http://schemas.openxmlformats.org/officeDocument/2006/relationships/slide" Target="slides/slide15.xml"/><Relationship Id="rId44" Type="http://schemas.openxmlformats.org/officeDocument/2006/relationships/font" Target="fonts/MontserratMedium-bold.fntdata"/><Relationship Id="rId21" Type="http://schemas.openxmlformats.org/officeDocument/2006/relationships/slide" Target="slides/slide14.xml"/><Relationship Id="rId43" Type="http://schemas.openxmlformats.org/officeDocument/2006/relationships/font" Target="fonts/MontserratMedium-regular.fntdata"/><Relationship Id="rId24" Type="http://schemas.openxmlformats.org/officeDocument/2006/relationships/slide" Target="slides/slide17.xml"/><Relationship Id="rId46" Type="http://schemas.openxmlformats.org/officeDocument/2006/relationships/font" Target="fonts/MontserratMedium-boldItalic.fntdata"/><Relationship Id="rId23" Type="http://schemas.openxmlformats.org/officeDocument/2006/relationships/slide" Target="slides/slide16.xml"/><Relationship Id="rId45" Type="http://schemas.openxmlformats.org/officeDocument/2006/relationships/font" Target="fonts/Montserrat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MontserratSemiBold-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MontserratSemiBold-italic.fntdata"/><Relationship Id="rId14" Type="http://schemas.openxmlformats.org/officeDocument/2006/relationships/slide" Target="slides/slide7.xml"/><Relationship Id="rId36" Type="http://schemas.openxmlformats.org/officeDocument/2006/relationships/font" Target="fonts/MontserratSemiBold-bold.fntdata"/><Relationship Id="rId17" Type="http://schemas.openxmlformats.org/officeDocument/2006/relationships/slide" Target="slides/slide10.xml"/><Relationship Id="rId39" Type="http://schemas.openxmlformats.org/officeDocument/2006/relationships/font" Target="fonts/Montserrat-regular.fntdata"/><Relationship Id="rId16" Type="http://schemas.openxmlformats.org/officeDocument/2006/relationships/slide" Target="slides/slide9.xml"/><Relationship Id="rId38" Type="http://schemas.openxmlformats.org/officeDocument/2006/relationships/font" Target="fonts/MontserratSemiBold-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ed65b59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ed65b59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8ec9d59b2f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ec9d59b2f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8ec9d59b2f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ec9d59b2f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ec9d59b2f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8ec9d59b2f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8ec9d59b2f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8ec9d59b2f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8ec9d59b2f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8ec9d59b2f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8ec9d59b2f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ec9d59b2f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ec9d59b2f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ec9d59b2f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8ec9d59b2f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8ec9d59b2f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8ec9d59b2f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8ec9d59b2f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8ec9d59b2f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8ec9d59b2f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ed65b597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ed65b597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8ec9d59b2f_0_4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8ec9d59b2f_0_4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8ec9d59b2f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ec9d59b2f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8ec9d59b2f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8ec9d59b2f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8ec9d59b2f_0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8ec9d59b2f_0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8ec9d59b2f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8ec9d59b2f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8ec9d59b2f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8ec9d59b2f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8ec9d59b2f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8ec9d59b2f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8ec9d59b2f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8ec9d59b2f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ec9d59b2f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ec9d59b2f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8ec9d59b2f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ec9d59b2f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8ec9d59b2f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ec9d59b2f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ec9d59b2f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ec9d59b2f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ec9d59b2f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ec9d59b2f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8ec9d59b2f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ec9d59b2f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8ec9d59b2f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8ec9d59b2f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57" name="Google Shape;57;p14"/>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58" name="Google Shape;58;p14"/>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1000"/>
              </a:spcBef>
              <a:spcAft>
                <a:spcPts val="0"/>
              </a:spcAft>
              <a:buNone/>
              <a:defRPr>
                <a:solidFill>
                  <a:srgbClr val="000000"/>
                </a:solidFill>
              </a:defRPr>
            </a:lvl3pPr>
            <a:lvl4pPr lvl="3" rtl="0">
              <a:spcBef>
                <a:spcPts val="1000"/>
              </a:spcBef>
              <a:spcAft>
                <a:spcPts val="0"/>
              </a:spcAft>
              <a:buNone/>
              <a:defRPr>
                <a:solidFill>
                  <a:srgbClr val="000000"/>
                </a:solidFill>
              </a:defRPr>
            </a:lvl4pPr>
            <a:lvl5pPr lvl="4" rtl="0">
              <a:spcBef>
                <a:spcPts val="1000"/>
              </a:spcBef>
              <a:spcAft>
                <a:spcPts val="0"/>
              </a:spcAft>
              <a:buNone/>
              <a:defRPr>
                <a:solidFill>
                  <a:srgbClr val="000000"/>
                </a:solidFill>
              </a:defRPr>
            </a:lvl5pPr>
            <a:lvl6pPr lvl="5" rtl="0">
              <a:spcBef>
                <a:spcPts val="1000"/>
              </a:spcBef>
              <a:spcAft>
                <a:spcPts val="0"/>
              </a:spcAft>
              <a:buNone/>
              <a:defRPr>
                <a:solidFill>
                  <a:srgbClr val="000000"/>
                </a:solidFill>
              </a:defRPr>
            </a:lvl6pPr>
            <a:lvl7pPr lvl="6" rtl="0">
              <a:spcBef>
                <a:spcPts val="1000"/>
              </a:spcBef>
              <a:spcAft>
                <a:spcPts val="0"/>
              </a:spcAft>
              <a:buNone/>
              <a:defRPr>
                <a:solidFill>
                  <a:srgbClr val="000000"/>
                </a:solidFill>
              </a:defRPr>
            </a:lvl7pPr>
            <a:lvl8pPr lvl="7" rtl="0">
              <a:spcBef>
                <a:spcPts val="1000"/>
              </a:spcBef>
              <a:spcAft>
                <a:spcPts val="0"/>
              </a:spcAft>
              <a:buNone/>
              <a:defRPr>
                <a:solidFill>
                  <a:srgbClr val="000000"/>
                </a:solidFill>
              </a:defRPr>
            </a:lvl8pPr>
            <a:lvl9pPr lvl="8" rtl="0">
              <a:spcBef>
                <a:spcPts val="1000"/>
              </a:spcBef>
              <a:spcAft>
                <a:spcPts val="1000"/>
              </a:spcAft>
              <a:buNone/>
              <a:defRPr>
                <a:solidFill>
                  <a:srgbClr val="000000"/>
                </a:solidFill>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60" name="Google Shape;60;p1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61" name="Shape 61"/>
        <p:cNvGrpSpPr/>
        <p:nvPr/>
      </p:nvGrpSpPr>
      <p:grpSpPr>
        <a:xfrm>
          <a:off x="0" y="0"/>
          <a:ext cx="0" cy="0"/>
          <a:chOff x="0" y="0"/>
          <a:chExt cx="0" cy="0"/>
        </a:xfrm>
      </p:grpSpPr>
      <p:sp>
        <p:nvSpPr>
          <p:cNvPr id="62" name="Google Shape;62;p15"/>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000"/>
              <a:buFont typeface="Montserrat SemiBold"/>
              <a:buNone/>
              <a:defRPr b="0" sz="3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3600"/>
              <a:buNone/>
              <a:defRPr sz="3600">
                <a:solidFill>
                  <a:srgbClr val="4B3241"/>
                </a:solidFill>
              </a:defRPr>
            </a:lvl2pPr>
            <a:lvl3pPr lvl="2" rtl="0" algn="ctr">
              <a:spcBef>
                <a:spcPts val="0"/>
              </a:spcBef>
              <a:spcAft>
                <a:spcPts val="0"/>
              </a:spcAft>
              <a:buClr>
                <a:srgbClr val="4B3241"/>
              </a:buClr>
              <a:buSzPts val="3600"/>
              <a:buNone/>
              <a:defRPr sz="3600">
                <a:solidFill>
                  <a:srgbClr val="4B3241"/>
                </a:solidFill>
              </a:defRPr>
            </a:lvl3pPr>
            <a:lvl4pPr lvl="3" rtl="0" algn="ctr">
              <a:spcBef>
                <a:spcPts val="0"/>
              </a:spcBef>
              <a:spcAft>
                <a:spcPts val="0"/>
              </a:spcAft>
              <a:buClr>
                <a:srgbClr val="4B3241"/>
              </a:buClr>
              <a:buSzPts val="3600"/>
              <a:buNone/>
              <a:defRPr sz="3600">
                <a:solidFill>
                  <a:srgbClr val="4B3241"/>
                </a:solidFill>
              </a:defRPr>
            </a:lvl4pPr>
            <a:lvl5pPr lvl="4" rtl="0" algn="ctr">
              <a:spcBef>
                <a:spcPts val="0"/>
              </a:spcBef>
              <a:spcAft>
                <a:spcPts val="0"/>
              </a:spcAft>
              <a:buClr>
                <a:srgbClr val="4B3241"/>
              </a:buClr>
              <a:buSzPts val="3600"/>
              <a:buNone/>
              <a:defRPr sz="3600">
                <a:solidFill>
                  <a:srgbClr val="4B3241"/>
                </a:solidFill>
              </a:defRPr>
            </a:lvl5pPr>
            <a:lvl6pPr lvl="5" rtl="0" algn="ctr">
              <a:spcBef>
                <a:spcPts val="0"/>
              </a:spcBef>
              <a:spcAft>
                <a:spcPts val="0"/>
              </a:spcAft>
              <a:buClr>
                <a:srgbClr val="4B3241"/>
              </a:buClr>
              <a:buSzPts val="3600"/>
              <a:buNone/>
              <a:defRPr sz="3600">
                <a:solidFill>
                  <a:srgbClr val="4B3241"/>
                </a:solidFill>
              </a:defRPr>
            </a:lvl6pPr>
            <a:lvl7pPr lvl="6" rtl="0" algn="ctr">
              <a:spcBef>
                <a:spcPts val="0"/>
              </a:spcBef>
              <a:spcAft>
                <a:spcPts val="0"/>
              </a:spcAft>
              <a:buClr>
                <a:srgbClr val="4B3241"/>
              </a:buClr>
              <a:buSzPts val="3600"/>
              <a:buNone/>
              <a:defRPr sz="3600">
                <a:solidFill>
                  <a:srgbClr val="4B3241"/>
                </a:solidFill>
              </a:defRPr>
            </a:lvl7pPr>
            <a:lvl8pPr lvl="7" rtl="0" algn="ctr">
              <a:spcBef>
                <a:spcPts val="0"/>
              </a:spcBef>
              <a:spcAft>
                <a:spcPts val="0"/>
              </a:spcAft>
              <a:buClr>
                <a:srgbClr val="4B3241"/>
              </a:buClr>
              <a:buSzPts val="3600"/>
              <a:buNone/>
              <a:defRPr sz="3600">
                <a:solidFill>
                  <a:srgbClr val="4B3241"/>
                </a:solidFill>
              </a:defRPr>
            </a:lvl8pPr>
            <a:lvl9pPr lvl="8" rtl="0" algn="ctr">
              <a:spcBef>
                <a:spcPts val="0"/>
              </a:spcBef>
              <a:spcAft>
                <a:spcPts val="0"/>
              </a:spcAft>
              <a:buClr>
                <a:srgbClr val="4B3241"/>
              </a:buClr>
              <a:buSzPts val="3600"/>
              <a:buNone/>
              <a:defRPr sz="3600">
                <a:solidFill>
                  <a:srgbClr val="4B3241"/>
                </a:solidFill>
              </a:defRPr>
            </a:lvl9pPr>
          </a:lstStyle>
          <a:p/>
        </p:txBody>
      </p:sp>
      <p:sp>
        <p:nvSpPr>
          <p:cNvPr id="63" name="Google Shape;63;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64" name="Google Shape;64;p15"/>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6"/>
          <p:cNvSpPr txBox="1"/>
          <p:nvPr>
            <p:ph idx="1" type="body"/>
          </p:nvPr>
        </p:nvSpPr>
        <p:spPr>
          <a:xfrm>
            <a:off x="458975" y="1259525"/>
            <a:ext cx="8226000" cy="3159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sz="1400"/>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68" name="Google Shape;68;p1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7"/>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72" name="Google Shape;72;p17"/>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73" name="Google Shape;73;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4" name="Google Shape;74;p17"/>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18"/>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78" name="Shape 78"/>
        <p:cNvGrpSpPr/>
        <p:nvPr/>
      </p:nvGrpSpPr>
      <p:grpSpPr>
        <a:xfrm>
          <a:off x="0" y="0"/>
          <a:ext cx="0" cy="0"/>
          <a:chOff x="0" y="0"/>
          <a:chExt cx="0" cy="0"/>
        </a:xfrm>
      </p:grpSpPr>
      <p:sp>
        <p:nvSpPr>
          <p:cNvPr id="79" name="Google Shape;79;p19"/>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1" name="Google Shape;81;p19"/>
          <p:cNvSpPr txBox="1"/>
          <p:nvPr>
            <p:ph idx="1"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9"/>
          <p:cNvSpPr txBox="1"/>
          <p:nvPr>
            <p:ph idx="2"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83" name="Google Shape;83;p19"/>
          <p:cNvSpPr txBox="1"/>
          <p:nvPr>
            <p:ph idx="3"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9"/>
          <p:cNvSpPr txBox="1"/>
          <p:nvPr>
            <p:ph idx="4"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85" name="Google Shape;85;p19"/>
          <p:cNvSpPr txBox="1"/>
          <p:nvPr>
            <p:ph idx="5"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6" name="Google Shape;86;p19"/>
          <p:cNvSpPr txBox="1"/>
          <p:nvPr>
            <p:ph idx="6"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87" name="Shape 87"/>
        <p:cNvGrpSpPr/>
        <p:nvPr/>
      </p:nvGrpSpPr>
      <p:grpSpPr>
        <a:xfrm>
          <a:off x="0" y="0"/>
          <a:ext cx="0" cy="0"/>
          <a:chOff x="0" y="0"/>
          <a:chExt cx="0" cy="0"/>
        </a:xfrm>
      </p:grpSpPr>
      <p:sp>
        <p:nvSpPr>
          <p:cNvPr id="88" name="Google Shape;88;p20"/>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0"/>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0" name="Google Shape;90;p20"/>
          <p:cNvSpPr txBox="1"/>
          <p:nvPr>
            <p:ph idx="2" type="subTitle"/>
          </p:nvPr>
        </p:nvSpPr>
        <p:spPr>
          <a:xfrm>
            <a:off x="5555725" y="267120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1" name="Google Shape;91;p20"/>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2" name="Google Shape;92;p20"/>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3" name="Google Shape;93;p20"/>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4" name="Google Shape;94;p20"/>
          <p:cNvSpPr txBox="1"/>
          <p:nvPr>
            <p:ph idx="6" type="subTitle"/>
          </p:nvPr>
        </p:nvSpPr>
        <p:spPr>
          <a:xfrm>
            <a:off x="5555725" y="3177725"/>
            <a:ext cx="3129300" cy="3945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5" name="Google Shape;95;p20"/>
          <p:cNvSpPr txBox="1"/>
          <p:nvPr>
            <p:ph idx="7" type="subTitle"/>
          </p:nvPr>
        </p:nvSpPr>
        <p:spPr>
          <a:xfrm>
            <a:off x="5555725" y="3684250"/>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6" name="Google Shape;96;p2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97" name="Shape 97"/>
        <p:cNvGrpSpPr/>
        <p:nvPr/>
      </p:nvGrpSpPr>
      <p:grpSpPr>
        <a:xfrm>
          <a:off x="0" y="0"/>
          <a:ext cx="0" cy="0"/>
          <a:chOff x="0" y="0"/>
          <a:chExt cx="0" cy="0"/>
        </a:xfrm>
      </p:grpSpPr>
      <p:sp>
        <p:nvSpPr>
          <p:cNvPr id="98" name="Google Shape;98;p21"/>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 name="Google Shape;99;p21"/>
          <p:cNvSpPr txBox="1"/>
          <p:nvPr>
            <p:ph idx="1" type="subTitle"/>
          </p:nvPr>
        </p:nvSpPr>
        <p:spPr>
          <a:xfrm>
            <a:off x="458975" y="1438150"/>
            <a:ext cx="3128400" cy="4533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0" name="Google Shape;100;p21"/>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1" name="Google Shape;101;p21"/>
          <p:cNvSpPr txBox="1"/>
          <p:nvPr>
            <p:ph idx="3" type="subTitle"/>
          </p:nvPr>
        </p:nvSpPr>
        <p:spPr>
          <a:xfrm>
            <a:off x="4734000" y="1438150"/>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2" name="Google Shape;102;p21"/>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3" name="Google Shape;103;p21"/>
          <p:cNvSpPr txBox="1"/>
          <p:nvPr>
            <p:ph idx="5" type="subTitle"/>
          </p:nvPr>
        </p:nvSpPr>
        <p:spPr>
          <a:xfrm>
            <a:off x="458975" y="2952375"/>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4" name="Google Shape;104;p21"/>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5" name="Google Shape;105;p21"/>
          <p:cNvSpPr txBox="1"/>
          <p:nvPr>
            <p:ph idx="7" type="subTitle"/>
          </p:nvPr>
        </p:nvSpPr>
        <p:spPr>
          <a:xfrm>
            <a:off x="4734000" y="2952375"/>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6" name="Google Shape;106;p21"/>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7" name="Google Shape;107;p2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22"/>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11" name="Google Shape;111;p2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12" name="Shape 112"/>
        <p:cNvGrpSpPr/>
        <p:nvPr/>
      </p:nvGrpSpPr>
      <p:grpSpPr>
        <a:xfrm>
          <a:off x="0" y="0"/>
          <a:ext cx="0" cy="0"/>
          <a:chOff x="0" y="0"/>
          <a:chExt cx="0" cy="0"/>
        </a:xfrm>
      </p:grpSpPr>
      <p:sp>
        <p:nvSpPr>
          <p:cNvPr id="113" name="Google Shape;113;p23"/>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600"/>
              <a:buFont typeface="Montserrat SemiBold"/>
              <a:buNone/>
              <a:defRPr b="0" i="1" sz="36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9pPr>
          </a:lstStyle>
          <a:p/>
        </p:txBody>
      </p:sp>
      <p:sp>
        <p:nvSpPr>
          <p:cNvPr id="114" name="Google Shape;114;p23"/>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1000"/>
              </a:spcBef>
              <a:spcAft>
                <a:spcPts val="0"/>
              </a:spcAft>
              <a:buNone/>
              <a:defRPr>
                <a:solidFill>
                  <a:srgbClr val="4B3241"/>
                </a:solidFill>
              </a:defRPr>
            </a:lvl3pPr>
            <a:lvl4pPr lvl="3" rtl="0">
              <a:spcBef>
                <a:spcPts val="1000"/>
              </a:spcBef>
              <a:spcAft>
                <a:spcPts val="0"/>
              </a:spcAft>
              <a:buNone/>
              <a:defRPr>
                <a:solidFill>
                  <a:srgbClr val="4B3241"/>
                </a:solidFill>
              </a:defRPr>
            </a:lvl4pPr>
            <a:lvl5pPr lvl="4" rtl="0">
              <a:spcBef>
                <a:spcPts val="1000"/>
              </a:spcBef>
              <a:spcAft>
                <a:spcPts val="0"/>
              </a:spcAft>
              <a:buNone/>
              <a:defRPr>
                <a:solidFill>
                  <a:srgbClr val="4B3241"/>
                </a:solidFill>
              </a:defRPr>
            </a:lvl5pPr>
            <a:lvl6pPr lvl="5" rtl="0">
              <a:spcBef>
                <a:spcPts val="1000"/>
              </a:spcBef>
              <a:spcAft>
                <a:spcPts val="0"/>
              </a:spcAft>
              <a:buNone/>
              <a:defRPr>
                <a:solidFill>
                  <a:srgbClr val="4B3241"/>
                </a:solidFill>
              </a:defRPr>
            </a:lvl6pPr>
            <a:lvl7pPr lvl="6" rtl="0">
              <a:spcBef>
                <a:spcPts val="1000"/>
              </a:spcBef>
              <a:spcAft>
                <a:spcPts val="0"/>
              </a:spcAft>
              <a:buNone/>
              <a:defRPr>
                <a:solidFill>
                  <a:srgbClr val="4B3241"/>
                </a:solidFill>
              </a:defRPr>
            </a:lvl7pPr>
            <a:lvl8pPr lvl="7" rtl="0">
              <a:spcBef>
                <a:spcPts val="1000"/>
              </a:spcBef>
              <a:spcAft>
                <a:spcPts val="0"/>
              </a:spcAft>
              <a:buNone/>
              <a:defRPr>
                <a:solidFill>
                  <a:srgbClr val="4B3241"/>
                </a:solidFill>
              </a:defRPr>
            </a:lvl8pPr>
            <a:lvl9pPr lvl="8" rtl="0">
              <a:spcBef>
                <a:spcPts val="1000"/>
              </a:spcBef>
              <a:spcAft>
                <a:spcPts val="1000"/>
              </a:spcAft>
              <a:buNone/>
              <a:defRPr>
                <a:solidFill>
                  <a:srgbClr val="4B3241"/>
                </a:solidFill>
              </a:defRPr>
            </a:lvl9pPr>
          </a:lstStyle>
          <a:p/>
        </p:txBody>
      </p:sp>
      <p:pic>
        <p:nvPicPr>
          <p:cNvPr id="115" name="Google Shape;115;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24"/>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2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2200"/>
              <a:buFont typeface="Montserrat"/>
              <a:buNone/>
              <a:defRPr b="1" sz="2200">
                <a:latin typeface="Montserrat"/>
                <a:ea typeface="Montserrat"/>
                <a:cs typeface="Montserrat"/>
                <a:sym typeface="Montserrat"/>
              </a:defRPr>
            </a:lvl1pPr>
            <a:lvl2pPr lvl="1" rtl="0">
              <a:spcBef>
                <a:spcPts val="0"/>
              </a:spcBef>
              <a:spcAft>
                <a:spcPts val="0"/>
              </a:spcAft>
              <a:buSzPts val="2800"/>
              <a:buFont typeface="Montserrat Medium"/>
              <a:buNone/>
              <a:defRPr sz="2800">
                <a:latin typeface="Montserrat Medium"/>
                <a:ea typeface="Montserrat Medium"/>
                <a:cs typeface="Montserrat Medium"/>
                <a:sym typeface="Montserrat Medium"/>
              </a:defRPr>
            </a:lvl2pPr>
            <a:lvl3pPr lvl="2" rtl="0">
              <a:spcBef>
                <a:spcPts val="0"/>
              </a:spcBef>
              <a:spcAft>
                <a:spcPts val="0"/>
              </a:spcAft>
              <a:buSzPts val="2800"/>
              <a:buFont typeface="Montserrat Medium"/>
              <a:buNone/>
              <a:defRPr sz="2800">
                <a:latin typeface="Montserrat Medium"/>
                <a:ea typeface="Montserrat Medium"/>
                <a:cs typeface="Montserrat Medium"/>
                <a:sym typeface="Montserrat Medium"/>
              </a:defRPr>
            </a:lvl3pPr>
            <a:lvl4pPr lvl="3" rtl="0">
              <a:spcBef>
                <a:spcPts val="0"/>
              </a:spcBef>
              <a:spcAft>
                <a:spcPts val="0"/>
              </a:spcAft>
              <a:buSzPts val="2800"/>
              <a:buFont typeface="Montserrat Medium"/>
              <a:buNone/>
              <a:defRPr sz="2800">
                <a:latin typeface="Montserrat Medium"/>
                <a:ea typeface="Montserrat Medium"/>
                <a:cs typeface="Montserrat Medium"/>
                <a:sym typeface="Montserrat Medium"/>
              </a:defRPr>
            </a:lvl4pPr>
            <a:lvl5pPr lvl="4" rtl="0">
              <a:spcBef>
                <a:spcPts val="0"/>
              </a:spcBef>
              <a:spcAft>
                <a:spcPts val="0"/>
              </a:spcAft>
              <a:buSzPts val="2800"/>
              <a:buFont typeface="Montserrat Medium"/>
              <a:buNone/>
              <a:defRPr sz="2800">
                <a:latin typeface="Montserrat Medium"/>
                <a:ea typeface="Montserrat Medium"/>
                <a:cs typeface="Montserrat Medium"/>
                <a:sym typeface="Montserrat Medium"/>
              </a:defRPr>
            </a:lvl5pPr>
            <a:lvl6pPr lvl="5" rtl="0">
              <a:spcBef>
                <a:spcPts val="0"/>
              </a:spcBef>
              <a:spcAft>
                <a:spcPts val="0"/>
              </a:spcAft>
              <a:buSzPts val="2800"/>
              <a:buFont typeface="Montserrat Medium"/>
              <a:buNone/>
              <a:defRPr sz="2800">
                <a:latin typeface="Montserrat Medium"/>
                <a:ea typeface="Montserrat Medium"/>
                <a:cs typeface="Montserrat Medium"/>
                <a:sym typeface="Montserrat Medium"/>
              </a:defRPr>
            </a:lvl6pPr>
            <a:lvl7pPr lvl="6" rtl="0">
              <a:spcBef>
                <a:spcPts val="0"/>
              </a:spcBef>
              <a:spcAft>
                <a:spcPts val="0"/>
              </a:spcAft>
              <a:buSzPts val="2800"/>
              <a:buFont typeface="Montserrat Medium"/>
              <a:buNone/>
              <a:defRPr sz="2800">
                <a:latin typeface="Montserrat Medium"/>
                <a:ea typeface="Montserrat Medium"/>
                <a:cs typeface="Montserrat Medium"/>
                <a:sym typeface="Montserrat Medium"/>
              </a:defRPr>
            </a:lvl7pPr>
            <a:lvl8pPr lvl="7" rtl="0">
              <a:spcBef>
                <a:spcPts val="0"/>
              </a:spcBef>
              <a:spcAft>
                <a:spcPts val="0"/>
              </a:spcAft>
              <a:buSzPts val="2800"/>
              <a:buFont typeface="Montserrat Medium"/>
              <a:buNone/>
              <a:defRPr sz="2800">
                <a:latin typeface="Montserrat Medium"/>
                <a:ea typeface="Montserrat Medium"/>
                <a:cs typeface="Montserrat Medium"/>
                <a:sym typeface="Montserrat Medium"/>
              </a:defRPr>
            </a:lvl8pPr>
            <a:lvl9pPr lvl="8" rtl="0">
              <a:spcBef>
                <a:spcPts val="0"/>
              </a:spcBef>
              <a:spcAft>
                <a:spcPts val="0"/>
              </a:spcAft>
              <a:buSzPts val="2800"/>
              <a:buFont typeface="Montserrat Medium"/>
              <a:buNone/>
              <a:defRPr sz="2800">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259525"/>
            <a:ext cx="8226000" cy="3159900"/>
          </a:xfrm>
          <a:prstGeom prst="rect">
            <a:avLst/>
          </a:prstGeom>
          <a:noFill/>
          <a:ln>
            <a:noFill/>
          </a:ln>
        </p:spPr>
        <p:txBody>
          <a:bodyPr anchorCtr="0" anchor="t" bIns="0" lIns="0" spcFirstLastPara="1" rIns="0" wrap="square" tIns="0">
            <a:noAutofit/>
          </a:bodyPr>
          <a:lstStyle>
            <a:lvl1pPr indent="-330200" lvl="0" marL="457200" rtl="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rtl="0">
              <a:lnSpc>
                <a:spcPct val="130000"/>
              </a:lnSpc>
              <a:spcBef>
                <a:spcPts val="10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3pPr>
            <a:lvl4pPr indent="-317500" lvl="3" marL="18288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17500" lvl="4" marL="22860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5pPr>
            <a:lvl6pPr indent="-317500" lvl="5" marL="27432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6pPr>
            <a:lvl7pPr indent="-317500" lvl="6" marL="32004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7pPr>
            <a:lvl8pPr indent="-317500" lvl="7" marL="3657600" rtl="0">
              <a:lnSpc>
                <a:spcPct val="130000"/>
              </a:lnSpc>
              <a:spcBef>
                <a:spcPts val="4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8pPr>
            <a:lvl9pPr indent="-317500" lvl="8" marL="4114800" rtl="0">
              <a:lnSpc>
                <a:spcPct val="130000"/>
              </a:lnSpc>
              <a:spcBef>
                <a:spcPts val="400"/>
              </a:spcBef>
              <a:spcAft>
                <a:spcPts val="200"/>
              </a:spcAft>
              <a:buClr>
                <a:schemeClr val="dk2"/>
              </a:buClr>
              <a:buSzPts val="1400"/>
              <a:buFont typeface="Montserrat"/>
              <a:buChar char="–"/>
              <a:defRPr sz="1400">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25" name="Google Shape;125;p26"/>
          <p:cNvSpPr txBox="1"/>
          <p:nvPr>
            <p:ph idx="4294967295" type="ctrTitle"/>
          </p:nvPr>
        </p:nvSpPr>
        <p:spPr>
          <a:xfrm>
            <a:off x="510750" y="1438150"/>
            <a:ext cx="8365500" cy="19158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1700">
                <a:solidFill>
                  <a:srgbClr val="4B3241"/>
                </a:solidFill>
              </a:rPr>
              <a:t>This lesson covers content on the persecution of minorities in Nazi Germany between 1933-1939. The minorities that are examined include people with disabilities, Roma, Sinti and Gypsy communities, black people, homosexuals and Jews. If this is a sensitive topic to you, we recommend checking with a trusted adult before starting or doing the lesson with a trusted adult nearby.</a:t>
            </a:r>
            <a:endParaRPr sz="1700">
              <a:solidFill>
                <a:srgbClr val="4B3241"/>
              </a:solidFill>
            </a:endParaRPr>
          </a:p>
        </p:txBody>
      </p:sp>
      <p:sp>
        <p:nvSpPr>
          <p:cNvPr id="126" name="Google Shape;126;p26"/>
          <p:cNvSpPr txBox="1"/>
          <p:nvPr>
            <p:ph idx="4294967295" type="subTitle"/>
          </p:nvPr>
        </p:nvSpPr>
        <p:spPr>
          <a:xfrm>
            <a:off x="458975" y="445025"/>
            <a:ext cx="8226000" cy="79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History, Weimar and Nazi Germany</a:t>
            </a:r>
            <a:endParaRPr>
              <a:solidFill>
                <a:srgbClr val="4B3241"/>
              </a:solidFill>
            </a:endParaRPr>
          </a:p>
          <a:p>
            <a:pPr indent="0" lvl="0" marL="0" rtl="0" algn="l">
              <a:spcBef>
                <a:spcPts val="1000"/>
              </a:spcBef>
              <a:spcAft>
                <a:spcPts val="1000"/>
              </a:spcAft>
              <a:buNone/>
            </a:pPr>
            <a:r>
              <a:rPr lang="en-GB">
                <a:solidFill>
                  <a:srgbClr val="4B3241"/>
                </a:solidFill>
              </a:rPr>
              <a:t>Lesson 31</a:t>
            </a:r>
            <a:endParaRPr>
              <a:solidFill>
                <a:srgbClr val="4B3241"/>
              </a:solidFill>
            </a:endParaRPr>
          </a:p>
        </p:txBody>
      </p:sp>
      <p:sp>
        <p:nvSpPr>
          <p:cNvPr id="127" name="Google Shape;127;p26"/>
          <p:cNvSpPr txBox="1"/>
          <p:nvPr>
            <p:ph idx="4294967295" type="subTitle"/>
          </p:nvPr>
        </p:nvSpPr>
        <p:spPr>
          <a:xfrm>
            <a:off x="458975" y="4105475"/>
            <a:ext cx="3951000" cy="619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4B3241"/>
                </a:solidFill>
              </a:rPr>
              <a:t>Miss Shanks</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90" name="Google Shape;190;p35"/>
          <p:cNvSpPr txBox="1"/>
          <p:nvPr>
            <p:ph idx="1" type="body"/>
          </p:nvPr>
        </p:nvSpPr>
        <p:spPr>
          <a:xfrm>
            <a:off x="383700" y="267525"/>
            <a:ext cx="8548200" cy="36726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000000"/>
                </a:solidFill>
              </a:rPr>
              <a:t>However, not all Nazis shared these prejudices. In particular, </a:t>
            </a:r>
            <a:r>
              <a:rPr b="1" lang="en-GB">
                <a:solidFill>
                  <a:schemeClr val="accent3"/>
                </a:solidFill>
              </a:rPr>
              <a:t>Ernst Röhm,</a:t>
            </a:r>
            <a:r>
              <a:rPr lang="en-GB">
                <a:solidFill>
                  <a:srgbClr val="000000"/>
                </a:solidFill>
              </a:rPr>
              <a:t> the leader of the </a:t>
            </a:r>
            <a:r>
              <a:rPr b="1" lang="en-GB">
                <a:solidFill>
                  <a:schemeClr val="accent5"/>
                </a:solidFill>
              </a:rPr>
              <a:t>SA</a:t>
            </a:r>
            <a:r>
              <a:rPr lang="en-GB">
                <a:solidFill>
                  <a:srgbClr val="000000"/>
                </a:solidFill>
              </a:rPr>
              <a:t>, was himself </a:t>
            </a:r>
            <a:r>
              <a:rPr b="1" lang="en-GB">
                <a:solidFill>
                  <a:schemeClr val="accent1"/>
                </a:solidFill>
              </a:rPr>
              <a:t>openly gay and had campaigned for equal rights</a:t>
            </a:r>
            <a:r>
              <a:rPr lang="en-GB">
                <a:solidFill>
                  <a:srgbClr val="000000"/>
                </a:solidFill>
              </a:rPr>
              <a:t>. Many German homosexuals therefore believed that they would be safe when the Nazis came to power in January 1933. However, within weeks, the </a:t>
            </a:r>
            <a:r>
              <a:rPr b="1" lang="en-GB">
                <a:solidFill>
                  <a:schemeClr val="accent1"/>
                </a:solidFill>
              </a:rPr>
              <a:t>police closed well known gay meeting places, such as bars and clubs</a:t>
            </a:r>
            <a:r>
              <a:rPr lang="en-GB">
                <a:solidFill>
                  <a:srgbClr val="000000"/>
                </a:solidFill>
              </a:rPr>
              <a:t>, and the new secret police force, the </a:t>
            </a:r>
            <a:r>
              <a:rPr b="1" lang="en-GB">
                <a:solidFill>
                  <a:schemeClr val="accent5"/>
                </a:solidFill>
              </a:rPr>
              <a:t>Gestapo</a:t>
            </a:r>
            <a:r>
              <a:rPr lang="en-GB">
                <a:solidFill>
                  <a:srgbClr val="000000"/>
                </a:solidFill>
              </a:rPr>
              <a:t>, began to compile ‘pink lists’ of gay men for future arrest. Persecution increased after </a:t>
            </a:r>
            <a:r>
              <a:rPr b="1" lang="en-GB">
                <a:solidFill>
                  <a:schemeClr val="accent3"/>
                </a:solidFill>
              </a:rPr>
              <a:t>Ernst Röhm</a:t>
            </a:r>
            <a:r>
              <a:rPr lang="en-GB">
                <a:solidFill>
                  <a:srgbClr val="000000"/>
                </a:solidFill>
              </a:rPr>
              <a:t> and other </a:t>
            </a:r>
            <a:r>
              <a:rPr b="1" lang="en-GB">
                <a:solidFill>
                  <a:schemeClr val="accent5"/>
                </a:solidFill>
              </a:rPr>
              <a:t>SA</a:t>
            </a:r>
            <a:r>
              <a:rPr lang="en-GB">
                <a:solidFill>
                  <a:srgbClr val="000000"/>
                </a:solidFill>
              </a:rPr>
              <a:t> leaders were murdered on the ‘</a:t>
            </a:r>
            <a:r>
              <a:rPr b="1" lang="en-GB">
                <a:solidFill>
                  <a:schemeClr val="accent5"/>
                </a:solidFill>
              </a:rPr>
              <a:t>Night of the Long Knives’</a:t>
            </a:r>
            <a:r>
              <a:rPr lang="en-GB">
                <a:solidFill>
                  <a:srgbClr val="000000"/>
                </a:solidFill>
              </a:rPr>
              <a:t> in the summer of 1934. </a:t>
            </a:r>
            <a:r>
              <a:rPr b="1" lang="en-GB">
                <a:solidFill>
                  <a:schemeClr val="accent3"/>
                </a:solidFill>
              </a:rPr>
              <a:t>Röhm</a:t>
            </a:r>
            <a:r>
              <a:rPr lang="en-GB">
                <a:solidFill>
                  <a:srgbClr val="000000"/>
                </a:solidFill>
              </a:rPr>
              <a:t> was killed for political reasons, not because of his sexuality, but </a:t>
            </a:r>
            <a:r>
              <a:rPr b="1" lang="en-GB">
                <a:solidFill>
                  <a:schemeClr val="accent1"/>
                </a:solidFill>
              </a:rPr>
              <a:t>homophobic propaganda was used to justify his murder</a:t>
            </a:r>
            <a:r>
              <a:rPr lang="en-GB">
                <a:solidFill>
                  <a:srgbClr val="000000"/>
                </a:solidFill>
              </a:rPr>
              <a:t>. His removal also gave his rival </a:t>
            </a:r>
            <a:r>
              <a:rPr b="1" lang="en-GB">
                <a:solidFill>
                  <a:schemeClr val="accent3"/>
                </a:solidFill>
              </a:rPr>
              <a:t>Himmler</a:t>
            </a:r>
            <a:r>
              <a:rPr lang="en-GB">
                <a:solidFill>
                  <a:srgbClr val="000000"/>
                </a:solidFill>
              </a:rPr>
              <a:t> increasing control over persecution in Germany. The result was an</a:t>
            </a:r>
            <a:r>
              <a:rPr b="1" lang="en-GB">
                <a:solidFill>
                  <a:schemeClr val="accent1"/>
                </a:solidFill>
              </a:rPr>
              <a:t> increase in the arrests of gay men </a:t>
            </a:r>
            <a:r>
              <a:rPr lang="en-GB">
                <a:solidFill>
                  <a:srgbClr val="000000"/>
                </a:solidFill>
              </a:rPr>
              <a:t>in late 1934.</a:t>
            </a:r>
            <a:endParaRPr>
              <a:solidFill>
                <a:srgbClr val="000000"/>
              </a:solidFill>
            </a:endParaRPr>
          </a:p>
        </p:txBody>
      </p:sp>
      <p:sp>
        <p:nvSpPr>
          <p:cNvPr id="191" name="Google Shape;191;p35"/>
          <p:cNvSpPr txBox="1"/>
          <p:nvPr/>
        </p:nvSpPr>
        <p:spPr>
          <a:xfrm>
            <a:off x="468400" y="4386113"/>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97" name="Google Shape;197;p36"/>
          <p:cNvSpPr txBox="1"/>
          <p:nvPr>
            <p:ph idx="1" type="body"/>
          </p:nvPr>
        </p:nvSpPr>
        <p:spPr>
          <a:xfrm>
            <a:off x="383700" y="284800"/>
            <a:ext cx="8548200" cy="37800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000000"/>
                </a:solidFill>
              </a:rPr>
              <a:t>However, the real turning point came in </a:t>
            </a:r>
            <a:r>
              <a:rPr b="1" lang="en-GB">
                <a:solidFill>
                  <a:schemeClr val="accent1"/>
                </a:solidFill>
              </a:rPr>
              <a:t>June 1935</a:t>
            </a:r>
            <a:r>
              <a:rPr lang="en-GB">
                <a:solidFill>
                  <a:srgbClr val="000000"/>
                </a:solidFill>
              </a:rPr>
              <a:t> when the Nazis changed the law against homosexuality to </a:t>
            </a:r>
            <a:r>
              <a:rPr b="1" lang="en-GB">
                <a:solidFill>
                  <a:schemeClr val="accent1"/>
                </a:solidFill>
              </a:rPr>
              <a:t>include any act which could be considered homosexual. </a:t>
            </a:r>
            <a:r>
              <a:rPr lang="en-GB">
                <a:solidFill>
                  <a:srgbClr val="000000"/>
                </a:solidFill>
              </a:rPr>
              <a:t>Anyone found guilty under this law could be </a:t>
            </a:r>
            <a:r>
              <a:rPr b="1" lang="en-GB">
                <a:solidFill>
                  <a:schemeClr val="accent1"/>
                </a:solidFill>
              </a:rPr>
              <a:t>sentenced to up to 10 years in prison.</a:t>
            </a:r>
            <a:r>
              <a:rPr lang="en-GB">
                <a:solidFill>
                  <a:srgbClr val="000000"/>
                </a:solidFill>
              </a:rPr>
              <a:t> The consequence was a massive increase in the number of arrests and sentences: </a:t>
            </a:r>
            <a:r>
              <a:rPr b="1" lang="en-GB">
                <a:solidFill>
                  <a:schemeClr val="accent1"/>
                </a:solidFill>
              </a:rPr>
              <a:t>around 22,000 gay men were sent to prison between 1936 and 1938 compared to 4,000 in 1933-34. </a:t>
            </a:r>
            <a:r>
              <a:rPr lang="en-GB">
                <a:solidFill>
                  <a:srgbClr val="000000"/>
                </a:solidFill>
              </a:rPr>
              <a:t>Most of these men served their sentences in prison but from 1937 onwards large numbers were sent to </a:t>
            </a:r>
            <a:r>
              <a:rPr b="1" lang="en-GB">
                <a:solidFill>
                  <a:schemeClr val="accent5"/>
                </a:solidFill>
              </a:rPr>
              <a:t>concentration camps</a:t>
            </a:r>
            <a:r>
              <a:rPr lang="en-GB">
                <a:solidFill>
                  <a:srgbClr val="000000"/>
                </a:solidFill>
              </a:rPr>
              <a:t>, in many cases after they had finished a prison sentence. Estimates of the number of gay men sent to the camps </a:t>
            </a:r>
            <a:r>
              <a:rPr b="1" lang="en-GB">
                <a:solidFill>
                  <a:schemeClr val="accent1"/>
                </a:solidFill>
              </a:rPr>
              <a:t>range from 5,000 to 15,000. </a:t>
            </a:r>
            <a:r>
              <a:rPr lang="en-GB">
                <a:solidFill>
                  <a:srgbClr val="000000"/>
                </a:solidFill>
              </a:rPr>
              <a:t>Homosexual prisoners were marked out by being </a:t>
            </a:r>
            <a:r>
              <a:rPr b="1" lang="en-GB">
                <a:solidFill>
                  <a:schemeClr val="accent1"/>
                </a:solidFill>
              </a:rPr>
              <a:t>forced to wear a pink triangle on their uniforms. </a:t>
            </a:r>
            <a:r>
              <a:rPr lang="en-GB">
                <a:solidFill>
                  <a:srgbClr val="000000"/>
                </a:solidFill>
              </a:rPr>
              <a:t>Some gay men were also victims of horrific medical procedures because </a:t>
            </a:r>
            <a:r>
              <a:rPr b="1" lang="en-GB">
                <a:solidFill>
                  <a:schemeClr val="accent3"/>
                </a:solidFill>
              </a:rPr>
              <a:t>Himmler</a:t>
            </a:r>
            <a:r>
              <a:rPr lang="en-GB">
                <a:solidFill>
                  <a:srgbClr val="000000"/>
                </a:solidFill>
              </a:rPr>
              <a:t> and many </a:t>
            </a:r>
            <a:r>
              <a:rPr b="1" lang="en-GB">
                <a:solidFill>
                  <a:schemeClr val="accent1"/>
                </a:solidFill>
              </a:rPr>
              <a:t>Nazi doctors believed that they could be ‘cured’ of their homosexuality.</a:t>
            </a:r>
            <a:endParaRPr b="1">
              <a:solidFill>
                <a:schemeClr val="accent1"/>
              </a:solidFill>
            </a:endParaRPr>
          </a:p>
        </p:txBody>
      </p:sp>
      <p:sp>
        <p:nvSpPr>
          <p:cNvPr id="198" name="Google Shape;198;p36"/>
          <p:cNvSpPr txBox="1"/>
          <p:nvPr/>
        </p:nvSpPr>
        <p:spPr>
          <a:xfrm>
            <a:off x="468400" y="4386113"/>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204" name="Google Shape;204;p37"/>
          <p:cNvSpPr txBox="1"/>
          <p:nvPr>
            <p:ph idx="1" type="body"/>
          </p:nvPr>
        </p:nvSpPr>
        <p:spPr>
          <a:xfrm>
            <a:off x="392325" y="699050"/>
            <a:ext cx="8548200" cy="21747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700">
                <a:solidFill>
                  <a:srgbClr val="000000"/>
                </a:solidFill>
              </a:rPr>
              <a:t>Even though the </a:t>
            </a:r>
            <a:r>
              <a:rPr b="1" lang="en-GB" sz="1700">
                <a:solidFill>
                  <a:schemeClr val="accent1"/>
                </a:solidFill>
              </a:rPr>
              <a:t>50,000 gay men who were imprisoned </a:t>
            </a:r>
            <a:r>
              <a:rPr lang="en-GB" sz="1700">
                <a:solidFill>
                  <a:srgbClr val="000000"/>
                </a:solidFill>
              </a:rPr>
              <a:t>were only a small fraction of the 2 million that </a:t>
            </a:r>
            <a:r>
              <a:rPr b="1" lang="en-GB" sz="1700">
                <a:solidFill>
                  <a:schemeClr val="accent3"/>
                </a:solidFill>
              </a:rPr>
              <a:t>Himmler</a:t>
            </a:r>
            <a:r>
              <a:rPr lang="en-GB" sz="1700">
                <a:solidFill>
                  <a:srgbClr val="000000"/>
                </a:solidFill>
              </a:rPr>
              <a:t> believed lived in Germany, all gay men found their lives affected by the Nazis. They were </a:t>
            </a:r>
            <a:r>
              <a:rPr b="1" lang="en-GB" sz="1700">
                <a:solidFill>
                  <a:schemeClr val="accent1"/>
                </a:solidFill>
              </a:rPr>
              <a:t>forced to live in greater secrecy with the constant risk of being reported to the police. </a:t>
            </a:r>
            <a:r>
              <a:rPr lang="en-GB" sz="1700">
                <a:solidFill>
                  <a:srgbClr val="000000"/>
                </a:solidFill>
              </a:rPr>
              <a:t>By contrast, </a:t>
            </a:r>
            <a:r>
              <a:rPr b="1" lang="en-GB" sz="1700">
                <a:solidFill>
                  <a:schemeClr val="accent1"/>
                </a:solidFill>
              </a:rPr>
              <a:t>lesbians were not targeted by the Nazis </a:t>
            </a:r>
            <a:r>
              <a:rPr lang="en-GB" sz="1700">
                <a:solidFill>
                  <a:srgbClr val="000000"/>
                </a:solidFill>
              </a:rPr>
              <a:t>although a small number were arrested for not behaving in a way expected in Nazi Germany.</a:t>
            </a:r>
            <a:endParaRPr sz="1700">
              <a:solidFill>
                <a:srgbClr val="000000"/>
              </a:solidFill>
            </a:endParaRPr>
          </a:p>
        </p:txBody>
      </p:sp>
      <p:sp>
        <p:nvSpPr>
          <p:cNvPr id="205" name="Google Shape;205;p37"/>
          <p:cNvSpPr txBox="1"/>
          <p:nvPr/>
        </p:nvSpPr>
        <p:spPr>
          <a:xfrm>
            <a:off x="468400" y="4386113"/>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8"/>
          <p:cNvSpPr txBox="1"/>
          <p:nvPr>
            <p:ph idx="4294967295" type="body"/>
          </p:nvPr>
        </p:nvSpPr>
        <p:spPr>
          <a:xfrm>
            <a:off x="383700" y="303525"/>
            <a:ext cx="8548200" cy="4306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a:solidFill>
                  <a:schemeClr val="accent3"/>
                </a:solidFill>
              </a:rPr>
              <a:t>Richard Grune</a:t>
            </a:r>
            <a:r>
              <a:rPr lang="en-GB">
                <a:solidFill>
                  <a:srgbClr val="000000"/>
                </a:solidFill>
              </a:rPr>
              <a:t> was born on 2nd August 1903 in northern Germany. He was interested in drawing from an early age and he attended art college in the nearby city of Kiel. In 1922 he </a:t>
            </a:r>
            <a:r>
              <a:rPr b="1" lang="en-GB">
                <a:solidFill>
                  <a:schemeClr val="accent1"/>
                </a:solidFill>
              </a:rPr>
              <a:t>moved to Weimar to study </a:t>
            </a:r>
            <a:r>
              <a:rPr lang="en-GB">
                <a:solidFill>
                  <a:srgbClr val="000000"/>
                </a:solidFill>
              </a:rPr>
              <a:t>at the world famous </a:t>
            </a:r>
            <a:r>
              <a:rPr b="1" lang="en-GB">
                <a:solidFill>
                  <a:schemeClr val="accent5"/>
                </a:solidFill>
              </a:rPr>
              <a:t>Bauhaus school</a:t>
            </a:r>
            <a:r>
              <a:rPr lang="en-GB">
                <a:solidFill>
                  <a:srgbClr val="000000"/>
                </a:solidFill>
              </a:rPr>
              <a:t>. </a:t>
            </a:r>
            <a:r>
              <a:rPr b="1" lang="en-GB">
                <a:solidFill>
                  <a:schemeClr val="accent3"/>
                </a:solidFill>
              </a:rPr>
              <a:t>Richard</a:t>
            </a:r>
            <a:r>
              <a:rPr lang="en-GB">
                <a:solidFill>
                  <a:srgbClr val="000000"/>
                </a:solidFill>
              </a:rPr>
              <a:t> had his first exhibition in 1926 and he was seen as </a:t>
            </a:r>
            <a:r>
              <a:rPr b="1" lang="en-GB">
                <a:solidFill>
                  <a:schemeClr val="accent1"/>
                </a:solidFill>
              </a:rPr>
              <a:t>an artist with a promising future</a:t>
            </a:r>
            <a:r>
              <a:rPr lang="en-GB">
                <a:solidFill>
                  <a:srgbClr val="000000"/>
                </a:solidFill>
              </a:rPr>
              <a:t>. He also developed a passion for art education and </a:t>
            </a:r>
            <a:r>
              <a:rPr b="1" lang="en-GB">
                <a:solidFill>
                  <a:schemeClr val="accent1"/>
                </a:solidFill>
              </a:rPr>
              <a:t>began to teach poor children</a:t>
            </a:r>
            <a:r>
              <a:rPr lang="en-GB">
                <a:solidFill>
                  <a:srgbClr val="000000"/>
                </a:solidFill>
              </a:rPr>
              <a:t> in Kiel. </a:t>
            </a:r>
            <a:r>
              <a:rPr b="1" lang="en-GB">
                <a:solidFill>
                  <a:schemeClr val="accent3"/>
                </a:solidFill>
              </a:rPr>
              <a:t>Richard</a:t>
            </a:r>
            <a:r>
              <a:rPr lang="en-GB">
                <a:solidFill>
                  <a:srgbClr val="000000"/>
                </a:solidFill>
              </a:rPr>
              <a:t> </a:t>
            </a:r>
            <a:r>
              <a:rPr b="1" lang="en-GB">
                <a:solidFill>
                  <a:schemeClr val="accent1"/>
                </a:solidFill>
              </a:rPr>
              <a:t>often visited Berlin, where a large and open gay scene allowed him more freedom</a:t>
            </a:r>
            <a:r>
              <a:rPr lang="en-GB">
                <a:solidFill>
                  <a:srgbClr val="000000"/>
                </a:solidFill>
              </a:rPr>
              <a:t>. He eventually moved to Berlin in February 1933. However, he arrived in the capital only a few weeks after the Nazis had come to power. The police increasingly raided gay bars and clubs and arrested homosexual men. </a:t>
            </a:r>
            <a:r>
              <a:rPr b="1" lang="en-GB">
                <a:solidFill>
                  <a:schemeClr val="accent3"/>
                </a:solidFill>
              </a:rPr>
              <a:t>Richard </a:t>
            </a:r>
            <a:r>
              <a:rPr lang="en-GB">
                <a:solidFill>
                  <a:srgbClr val="000000"/>
                </a:solidFill>
              </a:rPr>
              <a:t>was himself </a:t>
            </a:r>
            <a:r>
              <a:rPr b="1" lang="en-GB">
                <a:solidFill>
                  <a:schemeClr val="accent1"/>
                </a:solidFill>
              </a:rPr>
              <a:t>a</a:t>
            </a:r>
            <a:r>
              <a:rPr b="1" lang="en-GB">
                <a:solidFill>
                  <a:schemeClr val="accent1"/>
                </a:solidFill>
              </a:rPr>
              <a:t>rrested on 4th December 1934.</a:t>
            </a:r>
            <a:r>
              <a:rPr lang="en-GB">
                <a:solidFill>
                  <a:srgbClr val="000000"/>
                </a:solidFill>
              </a:rPr>
              <a:t> He was held </a:t>
            </a:r>
            <a:r>
              <a:rPr lang="en-GB">
                <a:solidFill>
                  <a:srgbClr val="000000"/>
                </a:solidFill>
              </a:rPr>
              <a:t>for five months in Lichtenberg </a:t>
            </a:r>
            <a:r>
              <a:rPr b="1" lang="en-GB">
                <a:solidFill>
                  <a:schemeClr val="accent5"/>
                </a:solidFill>
              </a:rPr>
              <a:t>concentration camp </a:t>
            </a:r>
            <a:r>
              <a:rPr lang="en-GB">
                <a:solidFill>
                  <a:srgbClr val="000000"/>
                </a:solidFill>
              </a:rPr>
              <a:t>until May 1935 when he was sent back his hometown to await his trial.</a:t>
            </a:r>
            <a:endParaRPr>
              <a:solidFill>
                <a:srgbClr val="000000"/>
              </a:solidFill>
            </a:endParaRPr>
          </a:p>
        </p:txBody>
      </p:sp>
      <p:sp>
        <p:nvSpPr>
          <p:cNvPr id="211" name="Google Shape;211;p38"/>
          <p:cNvSpPr txBox="1"/>
          <p:nvPr/>
        </p:nvSpPr>
        <p:spPr>
          <a:xfrm>
            <a:off x="313050" y="4199188"/>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9"/>
          <p:cNvSpPr txBox="1"/>
          <p:nvPr>
            <p:ph idx="4294967295" type="body"/>
          </p:nvPr>
        </p:nvSpPr>
        <p:spPr>
          <a:xfrm>
            <a:off x="383700" y="303525"/>
            <a:ext cx="8548200" cy="29328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000000"/>
                </a:solidFill>
              </a:rPr>
              <a:t>The trial took place in September 1936 (three months after the law against homosexuality had been tightened) and </a:t>
            </a:r>
            <a:r>
              <a:rPr b="1" lang="en-GB">
                <a:solidFill>
                  <a:schemeClr val="accent3"/>
                </a:solidFill>
              </a:rPr>
              <a:t>Richard</a:t>
            </a:r>
            <a:r>
              <a:rPr lang="en-GB">
                <a:solidFill>
                  <a:srgbClr val="000000"/>
                </a:solidFill>
              </a:rPr>
              <a:t> was </a:t>
            </a:r>
            <a:r>
              <a:rPr b="1" lang="en-GB">
                <a:solidFill>
                  <a:schemeClr val="accent1"/>
                </a:solidFill>
              </a:rPr>
              <a:t>sentenced to 1 year and 3 months in prison, </a:t>
            </a:r>
            <a:r>
              <a:rPr lang="en-GB">
                <a:solidFill>
                  <a:srgbClr val="000000"/>
                </a:solidFill>
              </a:rPr>
              <a:t>minus the time already spent in custody. However, when he was released from prison in the summer of 1937, he was </a:t>
            </a:r>
            <a:r>
              <a:rPr b="1" lang="en-GB">
                <a:solidFill>
                  <a:schemeClr val="accent1"/>
                </a:solidFill>
              </a:rPr>
              <a:t>immediately rearrested</a:t>
            </a:r>
            <a:r>
              <a:rPr lang="en-GB">
                <a:solidFill>
                  <a:srgbClr val="000000"/>
                </a:solidFill>
              </a:rPr>
              <a:t> by the </a:t>
            </a:r>
            <a:r>
              <a:rPr b="1" lang="en-GB">
                <a:solidFill>
                  <a:schemeClr val="accent5"/>
                </a:solidFill>
              </a:rPr>
              <a:t>Gestapo</a:t>
            </a:r>
            <a:r>
              <a:rPr lang="en-GB">
                <a:solidFill>
                  <a:srgbClr val="000000"/>
                </a:solidFill>
              </a:rPr>
              <a:t> and this time was sent to </a:t>
            </a:r>
            <a:r>
              <a:rPr b="1" lang="en-GB">
                <a:solidFill>
                  <a:schemeClr val="accent5"/>
                </a:solidFill>
              </a:rPr>
              <a:t>Sachsenhausen concentration camp</a:t>
            </a:r>
            <a:r>
              <a:rPr lang="en-GB">
                <a:solidFill>
                  <a:srgbClr val="000000"/>
                </a:solidFill>
              </a:rPr>
              <a:t>. In April 1940 he was transferred to another camp, Flossenbürg, where he remained until April 1945, when he was able to escape before the Nazis evacuated the prisoners. </a:t>
            </a:r>
            <a:r>
              <a:rPr b="1" lang="en-GB">
                <a:solidFill>
                  <a:schemeClr val="accent1"/>
                </a:solidFill>
              </a:rPr>
              <a:t>Apart from a gap in 1935-36, Richard had spent more than a decade in camps or prisons.</a:t>
            </a:r>
            <a:endParaRPr b="1">
              <a:solidFill>
                <a:schemeClr val="accent1"/>
              </a:solidFill>
            </a:endParaRPr>
          </a:p>
        </p:txBody>
      </p:sp>
      <p:sp>
        <p:nvSpPr>
          <p:cNvPr id="217" name="Google Shape;217;p39"/>
          <p:cNvSpPr txBox="1"/>
          <p:nvPr/>
        </p:nvSpPr>
        <p:spPr>
          <a:xfrm>
            <a:off x="458975" y="4101538"/>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223" name="Google Shape;223;p40"/>
          <p:cNvSpPr txBox="1"/>
          <p:nvPr>
            <p:ph idx="1" type="body"/>
          </p:nvPr>
        </p:nvSpPr>
        <p:spPr>
          <a:xfrm>
            <a:off x="423150" y="715800"/>
            <a:ext cx="8548200" cy="351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500">
                <a:solidFill>
                  <a:srgbClr val="000000"/>
                </a:solidFill>
              </a:rPr>
              <a:t>Racism towards black people was common in Europe and America in the 19th and early 20th centuries. Although such prejudices had a long history, they increased in this period with </a:t>
            </a:r>
            <a:r>
              <a:rPr b="1" lang="en-GB" sz="1500">
                <a:solidFill>
                  <a:schemeClr val="accent1"/>
                </a:solidFill>
              </a:rPr>
              <a:t>some people claiming that some racial groups were genetically superior to others.</a:t>
            </a:r>
            <a:r>
              <a:rPr lang="en-GB" sz="1500">
                <a:solidFill>
                  <a:srgbClr val="000000"/>
                </a:solidFill>
              </a:rPr>
              <a:t> Some Africans, mainly young men, came to work or study in Germany and they were joined after World War I by others who had served the Germans as soldiers or officials. </a:t>
            </a:r>
            <a:r>
              <a:rPr b="1" lang="en-GB" sz="1500">
                <a:solidFill>
                  <a:schemeClr val="accent1"/>
                </a:solidFill>
              </a:rPr>
              <a:t>Germany’s black population included a significant number of people from mixed-race families. </a:t>
            </a:r>
            <a:r>
              <a:rPr lang="en-GB" sz="1500">
                <a:solidFill>
                  <a:srgbClr val="000000"/>
                </a:solidFill>
              </a:rPr>
              <a:t>They were usually the children of either German colonialists who had married African women or of white women who had relationships with black people working in Germany. This shows that </a:t>
            </a:r>
            <a:r>
              <a:rPr b="1" lang="en-GB" sz="1500">
                <a:solidFill>
                  <a:schemeClr val="accent1"/>
                </a:solidFill>
              </a:rPr>
              <a:t>racism was not universal. </a:t>
            </a:r>
            <a:r>
              <a:rPr lang="en-GB" sz="1500">
                <a:solidFill>
                  <a:srgbClr val="000000"/>
                </a:solidFill>
              </a:rPr>
              <a:t>In fact, although black people often encountered prejudice in the 1920s, </a:t>
            </a:r>
            <a:r>
              <a:rPr b="1" lang="en-GB" sz="1500">
                <a:solidFill>
                  <a:schemeClr val="accent1"/>
                </a:solidFill>
              </a:rPr>
              <a:t>some elements of black culture became popular in Germany, especially jazz music. </a:t>
            </a:r>
            <a:endParaRPr b="1" sz="1500">
              <a:solidFill>
                <a:schemeClr val="accent1"/>
              </a:solidFill>
            </a:endParaRPr>
          </a:p>
        </p:txBody>
      </p:sp>
      <p:sp>
        <p:nvSpPr>
          <p:cNvPr id="224" name="Google Shape;224;p40"/>
          <p:cNvSpPr txBox="1"/>
          <p:nvPr>
            <p:ph type="title"/>
          </p:nvPr>
        </p:nvSpPr>
        <p:spPr>
          <a:xfrm>
            <a:off x="423150" y="197625"/>
            <a:ext cx="8447700" cy="49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400">
                <a:solidFill>
                  <a:srgbClr val="4B3241"/>
                </a:solidFill>
              </a:rPr>
              <a:t>Black people</a:t>
            </a:r>
            <a:endParaRPr sz="2400">
              <a:solidFill>
                <a:srgbClr val="4B3241"/>
              </a:solidFill>
            </a:endParaRPr>
          </a:p>
        </p:txBody>
      </p:sp>
      <p:sp>
        <p:nvSpPr>
          <p:cNvPr id="225" name="Google Shape;225;p40"/>
          <p:cNvSpPr txBox="1"/>
          <p:nvPr/>
        </p:nvSpPr>
        <p:spPr>
          <a:xfrm>
            <a:off x="468400" y="4386113"/>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231" name="Google Shape;231;p41"/>
          <p:cNvSpPr txBox="1"/>
          <p:nvPr>
            <p:ph idx="1" type="body"/>
          </p:nvPr>
        </p:nvSpPr>
        <p:spPr>
          <a:xfrm>
            <a:off x="423150" y="715800"/>
            <a:ext cx="8548200" cy="351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400">
                <a:solidFill>
                  <a:srgbClr val="000000"/>
                </a:solidFill>
              </a:rPr>
              <a:t>In major cities such as Berlin black and white musicians (many of them Americans) performed to mainly white audiences. Under Nazi rule black people did face widespread discrimination which </a:t>
            </a:r>
            <a:r>
              <a:rPr b="1" lang="en-GB" sz="1400">
                <a:solidFill>
                  <a:schemeClr val="accent1"/>
                </a:solidFill>
              </a:rPr>
              <a:t>made it difficult to get jobs and they were forbidden to attend university. </a:t>
            </a:r>
            <a:r>
              <a:rPr lang="en-GB" sz="1400">
                <a:solidFill>
                  <a:srgbClr val="000000"/>
                </a:solidFill>
              </a:rPr>
              <a:t>Some black people were able to make careers in the entertainment industry, taking small roles in films or performing in travelling circus-style shows of ‘traditional African dance and song’ which were partly intended to show the supposed ‘inferiority’ of black culture. A more openly racist policy was followed towards jazz. </a:t>
            </a:r>
            <a:r>
              <a:rPr b="1" lang="en-GB" sz="1400">
                <a:solidFill>
                  <a:schemeClr val="accent1"/>
                </a:solidFill>
              </a:rPr>
              <a:t>Jazz was banned from public radio in 1935</a:t>
            </a:r>
            <a:r>
              <a:rPr lang="en-GB" sz="1400">
                <a:solidFill>
                  <a:srgbClr val="000000"/>
                </a:solidFill>
              </a:rPr>
              <a:t> and Nazi propaganda used racist images in an attempt to discredit it. Even though it became increasingly difficult to buy jazz records, some white teenagers, mainly in Hamburg and Berlin, continued to listen to jazz in clubs or their homes. In August 1941 more than 300 of these </a:t>
            </a:r>
            <a:r>
              <a:rPr b="1" lang="en-GB" sz="1400">
                <a:solidFill>
                  <a:schemeClr val="accent5"/>
                </a:solidFill>
              </a:rPr>
              <a:t>Swing Youth </a:t>
            </a:r>
            <a:r>
              <a:rPr lang="en-GB" sz="1400">
                <a:solidFill>
                  <a:srgbClr val="000000"/>
                </a:solidFill>
              </a:rPr>
              <a:t>members were arrested; some were eventually sent to </a:t>
            </a:r>
            <a:r>
              <a:rPr b="1" lang="en-GB" sz="1400">
                <a:solidFill>
                  <a:schemeClr val="accent5"/>
                </a:solidFill>
              </a:rPr>
              <a:t>concentration camps </a:t>
            </a:r>
            <a:r>
              <a:rPr lang="en-GB" sz="1400">
                <a:solidFill>
                  <a:srgbClr val="000000"/>
                </a:solidFill>
              </a:rPr>
              <a:t>– </a:t>
            </a:r>
            <a:r>
              <a:rPr b="1" lang="en-GB" sz="1400">
                <a:solidFill>
                  <a:schemeClr val="accent1"/>
                </a:solidFill>
              </a:rPr>
              <a:t>essentially for listening to black music!</a:t>
            </a:r>
            <a:endParaRPr b="1" sz="1400">
              <a:solidFill>
                <a:schemeClr val="accent1"/>
              </a:solidFill>
            </a:endParaRPr>
          </a:p>
        </p:txBody>
      </p:sp>
      <p:sp>
        <p:nvSpPr>
          <p:cNvPr id="232" name="Google Shape;232;p41"/>
          <p:cNvSpPr txBox="1"/>
          <p:nvPr/>
        </p:nvSpPr>
        <p:spPr>
          <a:xfrm>
            <a:off x="468400" y="4386113"/>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238" name="Google Shape;238;p42"/>
          <p:cNvSpPr txBox="1"/>
          <p:nvPr>
            <p:ph idx="1" type="body"/>
          </p:nvPr>
        </p:nvSpPr>
        <p:spPr>
          <a:xfrm>
            <a:off x="423150" y="715800"/>
            <a:ext cx="8548200" cy="351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700">
                <a:solidFill>
                  <a:srgbClr val="000000"/>
                </a:solidFill>
              </a:rPr>
              <a:t>Some black people, mainly American, British and French prisoners of war, also found themselves caught in the Nazi camp system. There is evidence that they were </a:t>
            </a:r>
            <a:r>
              <a:rPr b="1" lang="en-GB" sz="1700">
                <a:solidFill>
                  <a:schemeClr val="accent1"/>
                </a:solidFill>
              </a:rPr>
              <a:t>singled out for mistreatment or even murder by camp guards</a:t>
            </a:r>
            <a:r>
              <a:rPr lang="en-GB" sz="1700">
                <a:solidFill>
                  <a:srgbClr val="000000"/>
                </a:solidFill>
              </a:rPr>
              <a:t>. In addition, some black soldiers were used as </a:t>
            </a:r>
            <a:r>
              <a:rPr b="1" lang="en-GB" sz="1700">
                <a:solidFill>
                  <a:schemeClr val="accent1"/>
                </a:solidFill>
              </a:rPr>
              <a:t>slave labourers by the German army. </a:t>
            </a:r>
            <a:r>
              <a:rPr lang="en-GB" sz="1700">
                <a:solidFill>
                  <a:srgbClr val="000000"/>
                </a:solidFill>
              </a:rPr>
              <a:t>In 1943, a group of black German men were also sent to a labour camp near Berlin. Many of them had actually been </a:t>
            </a:r>
            <a:r>
              <a:rPr b="1" lang="en-GB" sz="1700">
                <a:solidFill>
                  <a:schemeClr val="accent5"/>
                </a:solidFill>
              </a:rPr>
              <a:t>conscripted</a:t>
            </a:r>
            <a:r>
              <a:rPr lang="en-GB" sz="1700">
                <a:solidFill>
                  <a:srgbClr val="000000"/>
                </a:solidFill>
              </a:rPr>
              <a:t> for the army but had been rejected because of their colour; instead they were </a:t>
            </a:r>
            <a:r>
              <a:rPr b="1" lang="en-GB" sz="1700">
                <a:solidFill>
                  <a:schemeClr val="accent1"/>
                </a:solidFill>
              </a:rPr>
              <a:t>made to work as slaves for 72 hours a week.</a:t>
            </a:r>
            <a:endParaRPr b="1" sz="1700">
              <a:solidFill>
                <a:schemeClr val="accent1"/>
              </a:solidFill>
            </a:endParaRPr>
          </a:p>
        </p:txBody>
      </p:sp>
      <p:sp>
        <p:nvSpPr>
          <p:cNvPr id="239" name="Google Shape;239;p42"/>
          <p:cNvSpPr txBox="1"/>
          <p:nvPr/>
        </p:nvSpPr>
        <p:spPr>
          <a:xfrm>
            <a:off x="468400" y="4386113"/>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3"/>
          <p:cNvSpPr txBox="1"/>
          <p:nvPr>
            <p:ph idx="4294967295" type="body"/>
          </p:nvPr>
        </p:nvSpPr>
        <p:spPr>
          <a:xfrm>
            <a:off x="231300" y="303525"/>
            <a:ext cx="8673900" cy="4306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sz="1500">
                <a:solidFill>
                  <a:schemeClr val="accent3"/>
                </a:solidFill>
              </a:rPr>
              <a:t>Theodor Wonja Michael </a:t>
            </a:r>
            <a:r>
              <a:rPr lang="en-GB" sz="1500">
                <a:solidFill>
                  <a:srgbClr val="000000"/>
                </a:solidFill>
              </a:rPr>
              <a:t>was born into a mixed race family in Berlin on 15th January 1925. His father </a:t>
            </a:r>
            <a:r>
              <a:rPr b="1" lang="en-GB" sz="1500">
                <a:solidFill>
                  <a:schemeClr val="accent3"/>
                </a:solidFill>
              </a:rPr>
              <a:t>Theophilius </a:t>
            </a:r>
            <a:r>
              <a:rPr lang="en-GB" sz="1500">
                <a:solidFill>
                  <a:srgbClr val="000000"/>
                </a:solidFill>
              </a:rPr>
              <a:t>had come to Germany from Cameroon in the hope of studying but, like many Africans in Germany, had o</a:t>
            </a:r>
            <a:r>
              <a:rPr b="1" lang="en-GB" sz="1500">
                <a:solidFill>
                  <a:schemeClr val="accent1"/>
                </a:solidFill>
              </a:rPr>
              <a:t>nly been able to find work in travelling circus style shows which treated black people as ‘exotic’ entertainment.</a:t>
            </a:r>
            <a:r>
              <a:rPr lang="en-GB" sz="1500">
                <a:solidFill>
                  <a:srgbClr val="000000"/>
                </a:solidFill>
              </a:rPr>
              <a:t> Nonetheless, </a:t>
            </a:r>
            <a:r>
              <a:rPr b="1" lang="en-GB" sz="1500">
                <a:solidFill>
                  <a:schemeClr val="accent3"/>
                </a:solidFill>
              </a:rPr>
              <a:t>Theophilius </a:t>
            </a:r>
            <a:r>
              <a:rPr lang="en-GB" sz="1500">
                <a:solidFill>
                  <a:srgbClr val="000000"/>
                </a:solidFill>
              </a:rPr>
              <a:t>settled down and married </a:t>
            </a:r>
            <a:r>
              <a:rPr b="1" lang="en-GB" sz="1500">
                <a:solidFill>
                  <a:schemeClr val="accent3"/>
                </a:solidFill>
              </a:rPr>
              <a:t>Martha Wegner,</a:t>
            </a:r>
            <a:r>
              <a:rPr lang="en-GB" sz="1500">
                <a:solidFill>
                  <a:srgbClr val="000000"/>
                </a:solidFill>
              </a:rPr>
              <a:t> a white German woman. </a:t>
            </a:r>
            <a:r>
              <a:rPr b="1" lang="en-GB" sz="1500">
                <a:solidFill>
                  <a:schemeClr val="accent3"/>
                </a:solidFill>
              </a:rPr>
              <a:t>Theodor </a:t>
            </a:r>
            <a:r>
              <a:rPr lang="en-GB" sz="1500">
                <a:solidFill>
                  <a:srgbClr val="000000"/>
                </a:solidFill>
              </a:rPr>
              <a:t>was the youngest of their four children. Martha died in 1926, when Theodor was still a baby, so the children were brought up by </a:t>
            </a:r>
            <a:r>
              <a:rPr b="1" lang="en-GB" sz="1500">
                <a:solidFill>
                  <a:schemeClr val="accent3"/>
                </a:solidFill>
              </a:rPr>
              <a:t>Theophilius’s </a:t>
            </a:r>
            <a:r>
              <a:rPr lang="en-GB" sz="1500">
                <a:solidFill>
                  <a:srgbClr val="000000"/>
                </a:solidFill>
              </a:rPr>
              <a:t>circus colleagues and were trained as performers from an early age. After </a:t>
            </a:r>
            <a:r>
              <a:rPr b="1" lang="en-GB" sz="1500">
                <a:solidFill>
                  <a:schemeClr val="accent3"/>
                </a:solidFill>
              </a:rPr>
              <a:t>Theophilius</a:t>
            </a:r>
            <a:r>
              <a:rPr lang="en-GB" sz="1500">
                <a:solidFill>
                  <a:srgbClr val="000000"/>
                </a:solidFill>
              </a:rPr>
              <a:t> died in 1934, </a:t>
            </a:r>
            <a:r>
              <a:rPr b="1" lang="en-GB" sz="1500">
                <a:solidFill>
                  <a:schemeClr val="accent3"/>
                </a:solidFill>
              </a:rPr>
              <a:t>Theodor’s</a:t>
            </a:r>
            <a:r>
              <a:rPr lang="en-GB" sz="1500">
                <a:solidFill>
                  <a:srgbClr val="000000"/>
                </a:solidFill>
              </a:rPr>
              <a:t> </a:t>
            </a:r>
            <a:r>
              <a:rPr b="1" lang="en-GB" sz="1500">
                <a:solidFill>
                  <a:schemeClr val="accent1"/>
                </a:solidFill>
              </a:rPr>
              <a:t>siblings moved to France.</a:t>
            </a:r>
            <a:r>
              <a:rPr lang="en-GB" sz="1500">
                <a:solidFill>
                  <a:srgbClr val="000000"/>
                </a:solidFill>
              </a:rPr>
              <a:t> They </a:t>
            </a:r>
            <a:r>
              <a:rPr b="1" lang="en-GB" sz="1500">
                <a:solidFill>
                  <a:schemeClr val="accent1"/>
                </a:solidFill>
              </a:rPr>
              <a:t>lost their German citizenship when German officials in Paris confiscated the passport of </a:t>
            </a:r>
            <a:r>
              <a:rPr b="1" lang="en-GB" sz="1500">
                <a:solidFill>
                  <a:schemeClr val="accent3"/>
                </a:solidFill>
              </a:rPr>
              <a:t>Theodor’s </a:t>
            </a:r>
            <a:r>
              <a:rPr b="1" lang="en-GB" sz="1500">
                <a:solidFill>
                  <a:schemeClr val="accent1"/>
                </a:solidFill>
              </a:rPr>
              <a:t>brother </a:t>
            </a:r>
            <a:r>
              <a:rPr b="1" lang="en-GB" sz="1500">
                <a:solidFill>
                  <a:schemeClr val="accent3"/>
                </a:solidFill>
              </a:rPr>
              <a:t>James</a:t>
            </a:r>
            <a:r>
              <a:rPr b="1" lang="en-GB" sz="1500">
                <a:solidFill>
                  <a:schemeClr val="accent1"/>
                </a:solidFill>
              </a:rPr>
              <a:t>, telling him that ‘Black Germans do not exist’.</a:t>
            </a:r>
            <a:r>
              <a:rPr lang="en-GB" sz="1500">
                <a:solidFill>
                  <a:srgbClr val="000000"/>
                </a:solidFill>
              </a:rPr>
              <a:t> </a:t>
            </a:r>
            <a:r>
              <a:rPr b="1" lang="en-GB" sz="1500">
                <a:solidFill>
                  <a:schemeClr val="accent3"/>
                </a:solidFill>
              </a:rPr>
              <a:t>Theodor </a:t>
            </a:r>
            <a:r>
              <a:rPr lang="en-GB" sz="1500">
                <a:solidFill>
                  <a:srgbClr val="000000"/>
                </a:solidFill>
              </a:rPr>
              <a:t>was only reunited with his brother and his sister </a:t>
            </a:r>
            <a:r>
              <a:rPr b="1" lang="en-GB" sz="1500">
                <a:solidFill>
                  <a:schemeClr val="accent3"/>
                </a:solidFill>
              </a:rPr>
              <a:t>Juliana</a:t>
            </a:r>
            <a:r>
              <a:rPr lang="en-GB" sz="1500">
                <a:solidFill>
                  <a:srgbClr val="000000"/>
                </a:solidFill>
              </a:rPr>
              <a:t> in the 1960s; he never saw his other sister </a:t>
            </a:r>
            <a:r>
              <a:rPr b="1" lang="en-GB" sz="1500">
                <a:solidFill>
                  <a:schemeClr val="accent3"/>
                </a:solidFill>
              </a:rPr>
              <a:t>Christiana</a:t>
            </a:r>
            <a:r>
              <a:rPr lang="en-GB" sz="1500">
                <a:solidFill>
                  <a:srgbClr val="000000"/>
                </a:solidFill>
              </a:rPr>
              <a:t> again – she died of pneumonia in France.</a:t>
            </a:r>
            <a:endParaRPr sz="1500">
              <a:solidFill>
                <a:srgbClr val="000000"/>
              </a:solidFill>
            </a:endParaRPr>
          </a:p>
        </p:txBody>
      </p:sp>
      <p:sp>
        <p:nvSpPr>
          <p:cNvPr id="245" name="Google Shape;245;p43"/>
          <p:cNvSpPr txBox="1"/>
          <p:nvPr/>
        </p:nvSpPr>
        <p:spPr>
          <a:xfrm>
            <a:off x="313050" y="4199188"/>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4"/>
          <p:cNvSpPr txBox="1"/>
          <p:nvPr>
            <p:ph idx="4294967295" type="body"/>
          </p:nvPr>
        </p:nvSpPr>
        <p:spPr>
          <a:xfrm>
            <a:off x="383700" y="303525"/>
            <a:ext cx="8548200" cy="4306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1500">
                <a:solidFill>
                  <a:schemeClr val="accent3"/>
                </a:solidFill>
              </a:rPr>
              <a:t>Theodor</a:t>
            </a:r>
            <a:r>
              <a:rPr lang="en-GB" sz="1500">
                <a:solidFill>
                  <a:srgbClr val="000000"/>
                </a:solidFill>
              </a:rPr>
              <a:t> chose to remain in Germany, even though </a:t>
            </a:r>
            <a:r>
              <a:rPr b="1" lang="en-GB" sz="1500">
                <a:solidFill>
                  <a:schemeClr val="accent1"/>
                </a:solidFill>
              </a:rPr>
              <a:t>Nazi racist policies were making life increasingly difficult for mixed race children</a:t>
            </a:r>
            <a:r>
              <a:rPr lang="en-GB" sz="1500">
                <a:solidFill>
                  <a:srgbClr val="000000"/>
                </a:solidFill>
              </a:rPr>
              <a:t>. After leaving school in 1939, he worked as a porter (welcoming guests and carrying their luggage) in a Berlin hotel but was soon </a:t>
            </a:r>
            <a:r>
              <a:rPr b="1" lang="en-GB" sz="1500">
                <a:solidFill>
                  <a:schemeClr val="accent1"/>
                </a:solidFill>
              </a:rPr>
              <a:t>sacked after a guest complained about his skin colour.</a:t>
            </a:r>
            <a:r>
              <a:rPr lang="en-GB" sz="1500">
                <a:solidFill>
                  <a:srgbClr val="000000"/>
                </a:solidFill>
              </a:rPr>
              <a:t> He struggled to get other jobs because he was</a:t>
            </a:r>
            <a:r>
              <a:rPr b="1" lang="en-GB" sz="1500">
                <a:solidFill>
                  <a:schemeClr val="accent1"/>
                </a:solidFill>
              </a:rPr>
              <a:t> not allowed to join the</a:t>
            </a:r>
            <a:r>
              <a:rPr lang="en-GB" sz="1500">
                <a:solidFill>
                  <a:srgbClr val="000000"/>
                </a:solidFill>
              </a:rPr>
              <a:t> </a:t>
            </a:r>
            <a:r>
              <a:rPr b="1" lang="en-GB" sz="1500">
                <a:solidFill>
                  <a:schemeClr val="accent5"/>
                </a:solidFill>
              </a:rPr>
              <a:t>German Labour Front</a:t>
            </a:r>
            <a:r>
              <a:rPr lang="en-GB" sz="1500">
                <a:solidFill>
                  <a:srgbClr val="000000"/>
                </a:solidFill>
              </a:rPr>
              <a:t> (the Nazi workers’ organisation). </a:t>
            </a:r>
            <a:r>
              <a:rPr b="1" lang="en-GB" sz="1500">
                <a:solidFill>
                  <a:schemeClr val="accent3"/>
                </a:solidFill>
              </a:rPr>
              <a:t>Theodor </a:t>
            </a:r>
            <a:r>
              <a:rPr lang="en-GB" sz="1500">
                <a:solidFill>
                  <a:srgbClr val="000000"/>
                </a:solidFill>
              </a:rPr>
              <a:t>was </a:t>
            </a:r>
            <a:r>
              <a:rPr b="1" lang="en-GB" sz="1500">
                <a:solidFill>
                  <a:schemeClr val="accent5"/>
                </a:solidFill>
              </a:rPr>
              <a:t>conscripted </a:t>
            </a:r>
            <a:r>
              <a:rPr lang="en-GB" sz="1500">
                <a:solidFill>
                  <a:srgbClr val="000000"/>
                </a:solidFill>
              </a:rPr>
              <a:t>for the German army but was </a:t>
            </a:r>
            <a:r>
              <a:rPr b="1" lang="en-GB" sz="1500">
                <a:solidFill>
                  <a:schemeClr val="accent1"/>
                </a:solidFill>
              </a:rPr>
              <a:t>rejected because of his colour</a:t>
            </a:r>
            <a:r>
              <a:rPr lang="en-GB" sz="1500">
                <a:solidFill>
                  <a:srgbClr val="000000"/>
                </a:solidFill>
              </a:rPr>
              <a:t>. Instead, in early 1943, </a:t>
            </a:r>
            <a:r>
              <a:rPr b="1" lang="en-GB" sz="1500">
                <a:solidFill>
                  <a:schemeClr val="accent1"/>
                </a:solidFill>
              </a:rPr>
              <a:t>he was sent with other Afro-Germans to a forced labour camp</a:t>
            </a:r>
            <a:r>
              <a:rPr lang="en-GB" sz="1500">
                <a:solidFill>
                  <a:srgbClr val="000000"/>
                </a:solidFill>
              </a:rPr>
              <a:t> near Berlin where they </a:t>
            </a:r>
            <a:r>
              <a:rPr b="1" lang="en-GB" sz="1500">
                <a:solidFill>
                  <a:schemeClr val="accent1"/>
                </a:solidFill>
              </a:rPr>
              <a:t>worked in a weapons’ factory for two years </a:t>
            </a:r>
            <a:r>
              <a:rPr lang="en-GB" sz="1500">
                <a:solidFill>
                  <a:srgbClr val="000000"/>
                </a:solidFill>
              </a:rPr>
              <a:t>until the end of the war. </a:t>
            </a:r>
            <a:r>
              <a:rPr b="1" lang="en-GB" sz="1500">
                <a:solidFill>
                  <a:schemeClr val="accent3"/>
                </a:solidFill>
              </a:rPr>
              <a:t>Theodor</a:t>
            </a:r>
            <a:r>
              <a:rPr lang="en-GB" sz="1500">
                <a:solidFill>
                  <a:srgbClr val="000000"/>
                </a:solidFill>
              </a:rPr>
              <a:t> later said that his greatest fear in the camp was falling ill – he feared that in hospital he might be</a:t>
            </a:r>
            <a:r>
              <a:rPr b="1" lang="en-GB" sz="1500">
                <a:solidFill>
                  <a:schemeClr val="accent4"/>
                </a:solidFill>
              </a:rPr>
              <a:t> sterilised</a:t>
            </a:r>
            <a:r>
              <a:rPr lang="en-GB" sz="1500">
                <a:solidFill>
                  <a:srgbClr val="000000"/>
                </a:solidFill>
              </a:rPr>
              <a:t> as mixed race children from the Rhineland area had been.</a:t>
            </a:r>
            <a:endParaRPr sz="1500">
              <a:solidFill>
                <a:srgbClr val="000000"/>
              </a:solidFill>
            </a:endParaRPr>
          </a:p>
          <a:p>
            <a:pPr indent="0" lvl="0" marL="0" rtl="0" algn="l">
              <a:spcBef>
                <a:spcPts val="1000"/>
              </a:spcBef>
              <a:spcAft>
                <a:spcPts val="1000"/>
              </a:spcAft>
              <a:buNone/>
            </a:pPr>
            <a:r>
              <a:t/>
            </a:r>
            <a:endParaRPr sz="1500">
              <a:solidFill>
                <a:srgbClr val="000000"/>
              </a:solidFill>
            </a:endParaRPr>
          </a:p>
        </p:txBody>
      </p:sp>
      <p:sp>
        <p:nvSpPr>
          <p:cNvPr id="251" name="Google Shape;251;p44"/>
          <p:cNvSpPr txBox="1"/>
          <p:nvPr/>
        </p:nvSpPr>
        <p:spPr>
          <a:xfrm>
            <a:off x="313050" y="4199188"/>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33" name="Google Shape;133;p27"/>
          <p:cNvSpPr txBox="1"/>
          <p:nvPr>
            <p:ph idx="4294967295" type="ctrTitle"/>
          </p:nvPr>
        </p:nvSpPr>
        <p:spPr>
          <a:xfrm>
            <a:off x="458975" y="2226538"/>
            <a:ext cx="8365500" cy="11361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b="1" lang="en-GB">
                <a:solidFill>
                  <a:srgbClr val="4B3241"/>
                </a:solidFill>
                <a:latin typeface="Montserrat"/>
                <a:ea typeface="Montserrat"/>
                <a:cs typeface="Montserrat"/>
                <a:sym typeface="Montserrat"/>
              </a:rPr>
              <a:t>How did the Nazi Party view and portray minorities in society?</a:t>
            </a:r>
            <a:endParaRPr b="1">
              <a:solidFill>
                <a:srgbClr val="4B3241"/>
              </a:solidFill>
              <a:latin typeface="Montserrat"/>
              <a:ea typeface="Montserrat"/>
              <a:cs typeface="Montserrat"/>
              <a:sym typeface="Montserrat"/>
            </a:endParaRPr>
          </a:p>
        </p:txBody>
      </p:sp>
      <p:sp>
        <p:nvSpPr>
          <p:cNvPr id="134" name="Google Shape;134;p27"/>
          <p:cNvSpPr txBox="1"/>
          <p:nvPr>
            <p:ph idx="4294967295" type="subTitle"/>
          </p:nvPr>
        </p:nvSpPr>
        <p:spPr>
          <a:xfrm>
            <a:off x="458975" y="445025"/>
            <a:ext cx="8226000" cy="79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History, Weimar and Nazi Germany</a:t>
            </a:r>
            <a:endParaRPr>
              <a:solidFill>
                <a:srgbClr val="4B3241"/>
              </a:solidFill>
            </a:endParaRPr>
          </a:p>
          <a:p>
            <a:pPr indent="0" lvl="0" marL="0" rtl="0" algn="l">
              <a:spcBef>
                <a:spcPts val="1000"/>
              </a:spcBef>
              <a:spcAft>
                <a:spcPts val="1000"/>
              </a:spcAft>
              <a:buNone/>
            </a:pPr>
            <a:r>
              <a:rPr lang="en-GB">
                <a:solidFill>
                  <a:srgbClr val="4B3241"/>
                </a:solidFill>
              </a:rPr>
              <a:t>Lesson 31</a:t>
            </a:r>
            <a:endParaRPr>
              <a:solidFill>
                <a:srgbClr val="4B3241"/>
              </a:solidFill>
            </a:endParaRPr>
          </a:p>
        </p:txBody>
      </p:sp>
      <p:sp>
        <p:nvSpPr>
          <p:cNvPr id="135" name="Google Shape;135;p27"/>
          <p:cNvSpPr txBox="1"/>
          <p:nvPr>
            <p:ph idx="4294967295" type="subTitle"/>
          </p:nvPr>
        </p:nvSpPr>
        <p:spPr>
          <a:xfrm>
            <a:off x="458975" y="4105475"/>
            <a:ext cx="3951000" cy="619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4B3241"/>
                </a:solidFill>
              </a:rPr>
              <a:t>Miss Shanks</a:t>
            </a:r>
            <a:endParaRPr>
              <a:solidFill>
                <a:srgbClr val="4B324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257" name="Google Shape;257;p45"/>
          <p:cNvSpPr txBox="1"/>
          <p:nvPr>
            <p:ph idx="1" type="body"/>
          </p:nvPr>
        </p:nvSpPr>
        <p:spPr>
          <a:xfrm>
            <a:off x="423150" y="715800"/>
            <a:ext cx="8548200" cy="351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sz="1400">
                <a:solidFill>
                  <a:schemeClr val="accent1"/>
                </a:solidFill>
              </a:rPr>
              <a:t>‘Gypsies’ was the name used by the Nazis for the Roma people.</a:t>
            </a:r>
            <a:r>
              <a:rPr lang="en-GB" sz="1400">
                <a:solidFill>
                  <a:srgbClr val="000000"/>
                </a:solidFill>
              </a:rPr>
              <a:t> They typically travelled from place to place and it is estimated that there were around </a:t>
            </a:r>
            <a:r>
              <a:rPr b="1" lang="en-GB" sz="1400">
                <a:solidFill>
                  <a:schemeClr val="accent1"/>
                </a:solidFill>
              </a:rPr>
              <a:t>26,000 ‘gypsies’ in Germany in the early 1930s.</a:t>
            </a:r>
            <a:r>
              <a:rPr lang="en-GB" sz="1400">
                <a:solidFill>
                  <a:srgbClr val="000000"/>
                </a:solidFill>
              </a:rPr>
              <a:t> The Nazis believed that Gypsies were </a:t>
            </a:r>
            <a:r>
              <a:rPr b="1" lang="en-GB" sz="1400">
                <a:solidFill>
                  <a:schemeClr val="accent1"/>
                </a:solidFill>
              </a:rPr>
              <a:t>a threat to the racial purity of Germany and accused them of being ‘work-shy.’ </a:t>
            </a:r>
            <a:r>
              <a:rPr lang="en-GB" sz="1400">
                <a:solidFill>
                  <a:srgbClr val="000000"/>
                </a:solidFill>
              </a:rPr>
              <a:t>While in theory these people were full and equal German citizens, they had also been subjected for some time to discriminatory laws in different areas of the country. </a:t>
            </a:r>
            <a:r>
              <a:rPr b="1" lang="en-GB" sz="1400">
                <a:solidFill>
                  <a:schemeClr val="accent1"/>
                </a:solidFill>
              </a:rPr>
              <a:t>Since 1929, Gypsies were forbidden from roaming the land in large groups, and were required to register with the authorities.</a:t>
            </a:r>
            <a:r>
              <a:rPr lang="en-GB" sz="1400">
                <a:solidFill>
                  <a:srgbClr val="000000"/>
                </a:solidFill>
              </a:rPr>
              <a:t> They also faced two years of forced labour if they could not prove that they had been working regularly. </a:t>
            </a:r>
            <a:r>
              <a:rPr b="1" lang="en-GB" sz="1400">
                <a:solidFill>
                  <a:schemeClr val="accent1"/>
                </a:solidFill>
              </a:rPr>
              <a:t>As in other countries, Gypsies in Germany were regarded with hostility and suspicion by a significant proportion of the population</a:t>
            </a:r>
            <a:r>
              <a:rPr lang="en-GB" sz="1400">
                <a:solidFill>
                  <a:srgbClr val="000000"/>
                </a:solidFill>
              </a:rPr>
              <a:t> – they were commonly seen as people who avoided work and were often involved in crime. According to the Nazi worldview, Gypsies therefore posed a risk – they were seen not only to threaten </a:t>
            </a:r>
            <a:r>
              <a:rPr b="1" lang="en-GB" sz="1400">
                <a:solidFill>
                  <a:schemeClr val="accent1"/>
                </a:solidFill>
              </a:rPr>
              <a:t>Germany’s cultural values and social morals, but also as a danger to the health and purity of the German nation.</a:t>
            </a:r>
            <a:endParaRPr b="1" sz="1400">
              <a:solidFill>
                <a:schemeClr val="accent1"/>
              </a:solidFill>
            </a:endParaRPr>
          </a:p>
        </p:txBody>
      </p:sp>
      <p:sp>
        <p:nvSpPr>
          <p:cNvPr id="258" name="Google Shape;258;p45"/>
          <p:cNvSpPr txBox="1"/>
          <p:nvPr>
            <p:ph type="title"/>
          </p:nvPr>
        </p:nvSpPr>
        <p:spPr>
          <a:xfrm>
            <a:off x="423150" y="197625"/>
            <a:ext cx="8447700" cy="49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400">
                <a:solidFill>
                  <a:srgbClr val="4B3241"/>
                </a:solidFill>
              </a:rPr>
              <a:t>Roma people</a:t>
            </a:r>
            <a:endParaRPr sz="2400">
              <a:solidFill>
                <a:srgbClr val="4B3241"/>
              </a:solidFill>
            </a:endParaRPr>
          </a:p>
        </p:txBody>
      </p:sp>
      <p:sp>
        <p:nvSpPr>
          <p:cNvPr id="259" name="Google Shape;259;p45"/>
          <p:cNvSpPr txBox="1"/>
          <p:nvPr/>
        </p:nvSpPr>
        <p:spPr>
          <a:xfrm>
            <a:off x="468400" y="4386113"/>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6"/>
          <p:cNvSpPr txBox="1"/>
          <p:nvPr>
            <p:ph idx="4294967295" type="body"/>
          </p:nvPr>
        </p:nvSpPr>
        <p:spPr>
          <a:xfrm>
            <a:off x="383700" y="303525"/>
            <a:ext cx="8548200" cy="4306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500">
                <a:solidFill>
                  <a:srgbClr val="000000"/>
                </a:solidFill>
              </a:rPr>
              <a:t>It was for these reasons that the </a:t>
            </a:r>
            <a:r>
              <a:rPr b="1" lang="en-GB" sz="1500">
                <a:solidFill>
                  <a:schemeClr val="accent1"/>
                </a:solidFill>
              </a:rPr>
              <a:t>Nazis adopted an aggressive attitude</a:t>
            </a:r>
            <a:r>
              <a:rPr lang="en-GB" sz="1500">
                <a:solidFill>
                  <a:srgbClr val="000000"/>
                </a:solidFill>
              </a:rPr>
              <a:t> in their treatment of Gypsies. In the immediate years after 1933 the 25-30,000 Gypsies within Nazi Germany found that the established laws discriminating against them were followed even more than previously had been. At a local level, a number of areas implemented new laws and increased levels of harassment; </a:t>
            </a:r>
            <a:r>
              <a:rPr b="1" lang="en-GB" sz="1500">
                <a:solidFill>
                  <a:schemeClr val="accent1"/>
                </a:solidFill>
              </a:rPr>
              <a:t>Gypsies were increasingly vulnerable to raids and arrests.</a:t>
            </a:r>
            <a:r>
              <a:rPr lang="en-GB" sz="1500">
                <a:solidFill>
                  <a:srgbClr val="000000"/>
                </a:solidFill>
              </a:rPr>
              <a:t> By the end of the </a:t>
            </a:r>
            <a:r>
              <a:rPr b="1" lang="en-GB" sz="1500">
                <a:solidFill>
                  <a:schemeClr val="accent1"/>
                </a:solidFill>
              </a:rPr>
              <a:t>September 1935, Gypsies were legally defined as having “alien blood”. </a:t>
            </a:r>
            <a:r>
              <a:rPr lang="en-GB" sz="1500">
                <a:solidFill>
                  <a:srgbClr val="000000"/>
                </a:solidFill>
              </a:rPr>
              <a:t>After this development, categorising who according to racial criteria was a Gypsy became all the more important to the Nazis. By the outbreak of World War Two, the </a:t>
            </a:r>
            <a:r>
              <a:rPr b="1" lang="en-GB" sz="1500">
                <a:solidFill>
                  <a:schemeClr val="accent1"/>
                </a:solidFill>
              </a:rPr>
              <a:t>Nazis had a database of over 20,000 individuals.</a:t>
            </a:r>
            <a:r>
              <a:rPr lang="en-GB" sz="1500">
                <a:solidFill>
                  <a:srgbClr val="000000"/>
                </a:solidFill>
              </a:rPr>
              <a:t> According to the Nazis, although Gypsies originated from the same area as </a:t>
            </a:r>
            <a:r>
              <a:rPr b="1" lang="en-GB" sz="1500">
                <a:solidFill>
                  <a:schemeClr val="accent4"/>
                </a:solidFill>
              </a:rPr>
              <a:t>Aryans</a:t>
            </a:r>
            <a:r>
              <a:rPr lang="en-GB" sz="1500">
                <a:solidFill>
                  <a:srgbClr val="000000"/>
                </a:solidFill>
              </a:rPr>
              <a:t>, their blood had been corrupted through migration, meaning that they did pose a threat to Germany. The recommendation was that all Gypsies with mixed blood be </a:t>
            </a:r>
            <a:r>
              <a:rPr b="1" lang="en-GB" sz="1500">
                <a:solidFill>
                  <a:schemeClr val="accent4"/>
                </a:solidFill>
              </a:rPr>
              <a:t>sterilised.</a:t>
            </a:r>
            <a:endParaRPr b="1" sz="1500">
              <a:solidFill>
                <a:schemeClr val="accent4"/>
              </a:solidFill>
            </a:endParaRPr>
          </a:p>
        </p:txBody>
      </p:sp>
      <p:sp>
        <p:nvSpPr>
          <p:cNvPr id="265" name="Google Shape;265;p46"/>
          <p:cNvSpPr txBox="1"/>
          <p:nvPr/>
        </p:nvSpPr>
        <p:spPr>
          <a:xfrm>
            <a:off x="313050" y="4199188"/>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7"/>
          <p:cNvSpPr txBox="1"/>
          <p:nvPr>
            <p:ph idx="4294967295" type="body"/>
          </p:nvPr>
        </p:nvSpPr>
        <p:spPr>
          <a:xfrm>
            <a:off x="400975" y="571050"/>
            <a:ext cx="8548200" cy="31917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000000"/>
                </a:solidFill>
              </a:rPr>
              <a:t>In late September 1942, a few hundred Gypsies were deported from Germany with the specific purpose of constructing a new enclosure within </a:t>
            </a:r>
            <a:r>
              <a:rPr b="1" lang="en-GB">
                <a:solidFill>
                  <a:schemeClr val="accent5"/>
                </a:solidFill>
              </a:rPr>
              <a:t>Auschwitz-Birkenau.</a:t>
            </a:r>
            <a:r>
              <a:rPr lang="en-GB">
                <a:solidFill>
                  <a:srgbClr val="000000"/>
                </a:solidFill>
              </a:rPr>
              <a:t> This sub-camp was to exclusively house Gypsies. </a:t>
            </a:r>
            <a:r>
              <a:rPr b="1" lang="en-GB">
                <a:solidFill>
                  <a:schemeClr val="accent1"/>
                </a:solidFill>
              </a:rPr>
              <a:t>Living conditions were as atrocious as in the rest of the camp with typhus claiming the lives of many of the total 23,000 Gypsies who were sent to Birkenau. </a:t>
            </a:r>
            <a:r>
              <a:rPr lang="en-GB">
                <a:solidFill>
                  <a:srgbClr val="000000"/>
                </a:solidFill>
              </a:rPr>
              <a:t>Many were also</a:t>
            </a:r>
            <a:r>
              <a:rPr b="1" lang="en-GB">
                <a:solidFill>
                  <a:schemeClr val="accent1"/>
                </a:solidFill>
              </a:rPr>
              <a:t> experimented on</a:t>
            </a:r>
            <a:r>
              <a:rPr lang="en-GB">
                <a:solidFill>
                  <a:srgbClr val="000000"/>
                </a:solidFill>
              </a:rPr>
              <a:t>, with a significant proportion being </a:t>
            </a:r>
            <a:r>
              <a:rPr b="1" lang="en-GB">
                <a:solidFill>
                  <a:schemeClr val="accent1"/>
                </a:solidFill>
              </a:rPr>
              <a:t>murdered by gas or shooting.</a:t>
            </a:r>
            <a:r>
              <a:rPr lang="en-GB">
                <a:solidFill>
                  <a:srgbClr val="000000"/>
                </a:solidFill>
              </a:rPr>
              <a:t> It is not known how many Gypsies lost their lives during the period of the Third Reich, but it is </a:t>
            </a:r>
            <a:r>
              <a:rPr b="1" lang="en-GB">
                <a:solidFill>
                  <a:schemeClr val="accent1"/>
                </a:solidFill>
              </a:rPr>
              <a:t>estimated that around a quarter of the pre-war Gypsy population were killed by the Nazis</a:t>
            </a:r>
            <a:r>
              <a:rPr lang="en-GB">
                <a:solidFill>
                  <a:srgbClr val="000000"/>
                </a:solidFill>
              </a:rPr>
              <a:t> and their collaborators; some 220,000.</a:t>
            </a:r>
            <a:endParaRPr>
              <a:solidFill>
                <a:srgbClr val="000000"/>
              </a:solidFill>
            </a:endParaRPr>
          </a:p>
        </p:txBody>
      </p:sp>
      <p:sp>
        <p:nvSpPr>
          <p:cNvPr id="271" name="Google Shape;271;p47"/>
          <p:cNvSpPr txBox="1"/>
          <p:nvPr/>
        </p:nvSpPr>
        <p:spPr>
          <a:xfrm>
            <a:off x="313050" y="4199188"/>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8"/>
          <p:cNvSpPr txBox="1"/>
          <p:nvPr>
            <p:ph idx="4294967295" type="body"/>
          </p:nvPr>
        </p:nvSpPr>
        <p:spPr>
          <a:xfrm>
            <a:off x="400975" y="571050"/>
            <a:ext cx="8548200" cy="31917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a:solidFill>
                  <a:schemeClr val="accent3"/>
                </a:solidFill>
              </a:rPr>
              <a:t>Rita Prigmore</a:t>
            </a:r>
            <a:r>
              <a:rPr lang="en-GB">
                <a:solidFill>
                  <a:srgbClr val="000000"/>
                </a:solidFill>
              </a:rPr>
              <a:t> was born on 3rd March 1943 in Wuerzburg, Germany, together with her twin sister </a:t>
            </a:r>
            <a:r>
              <a:rPr b="1" lang="en-GB">
                <a:solidFill>
                  <a:schemeClr val="accent3"/>
                </a:solidFill>
              </a:rPr>
              <a:t>Rolanda,</a:t>
            </a:r>
            <a:r>
              <a:rPr lang="en-GB">
                <a:solidFill>
                  <a:srgbClr val="000000"/>
                </a:solidFill>
              </a:rPr>
              <a:t> into a Sinti (Gypsy) family.  In 1941, Rita’s mother and several other members of her family were taken to the headquarters of the </a:t>
            </a:r>
            <a:r>
              <a:rPr b="1" lang="en-GB">
                <a:solidFill>
                  <a:schemeClr val="accent5"/>
                </a:solidFill>
              </a:rPr>
              <a:t>Gestapo</a:t>
            </a:r>
            <a:r>
              <a:rPr lang="en-GB">
                <a:solidFill>
                  <a:srgbClr val="000000"/>
                </a:solidFill>
              </a:rPr>
              <a:t>. </a:t>
            </a:r>
            <a:r>
              <a:rPr b="1" lang="en-GB">
                <a:solidFill>
                  <a:schemeClr val="accent1"/>
                </a:solidFill>
              </a:rPr>
              <a:t>Once there, they were forced to sign forms agreeing to be</a:t>
            </a:r>
            <a:r>
              <a:rPr lang="en-GB">
                <a:solidFill>
                  <a:srgbClr val="000000"/>
                </a:solidFill>
              </a:rPr>
              <a:t> </a:t>
            </a:r>
            <a:r>
              <a:rPr b="1" lang="en-GB">
                <a:solidFill>
                  <a:schemeClr val="accent4"/>
                </a:solidFill>
              </a:rPr>
              <a:t>sterilised</a:t>
            </a:r>
            <a:r>
              <a:rPr lang="en-GB">
                <a:solidFill>
                  <a:srgbClr val="000000"/>
                </a:solidFill>
              </a:rPr>
              <a:t>, or else they would be deported. </a:t>
            </a:r>
            <a:r>
              <a:rPr b="1" lang="en-GB">
                <a:solidFill>
                  <a:schemeClr val="accent3"/>
                </a:solidFill>
              </a:rPr>
              <a:t>Theresia</a:t>
            </a:r>
            <a:r>
              <a:rPr lang="en-GB">
                <a:solidFill>
                  <a:srgbClr val="000000"/>
                </a:solidFill>
              </a:rPr>
              <a:t> (her mother) agreed, but before she attended her appointment she tried to fall pregnant. Later in the summer 1942 when </a:t>
            </a:r>
            <a:r>
              <a:rPr b="1" lang="en-GB">
                <a:solidFill>
                  <a:schemeClr val="accent3"/>
                </a:solidFill>
              </a:rPr>
              <a:t>Theresia </a:t>
            </a:r>
            <a:r>
              <a:rPr lang="en-GB">
                <a:solidFill>
                  <a:srgbClr val="000000"/>
                </a:solidFill>
              </a:rPr>
              <a:t>was called to be </a:t>
            </a:r>
            <a:r>
              <a:rPr b="1" lang="en-GB">
                <a:solidFill>
                  <a:schemeClr val="accent4"/>
                </a:solidFill>
              </a:rPr>
              <a:t>sterilised</a:t>
            </a:r>
            <a:r>
              <a:rPr lang="en-GB">
                <a:solidFill>
                  <a:srgbClr val="000000"/>
                </a:solidFill>
              </a:rPr>
              <a:t> the </a:t>
            </a:r>
            <a:r>
              <a:rPr b="1" lang="en-GB">
                <a:solidFill>
                  <a:schemeClr val="accent1"/>
                </a:solidFill>
              </a:rPr>
              <a:t>doctors discovered that she was expecting twins</a:t>
            </a:r>
            <a:r>
              <a:rPr lang="en-GB">
                <a:solidFill>
                  <a:srgbClr val="000000"/>
                </a:solidFill>
              </a:rPr>
              <a:t> – </a:t>
            </a:r>
            <a:r>
              <a:rPr b="1" lang="en-GB">
                <a:solidFill>
                  <a:schemeClr val="accent3"/>
                </a:solidFill>
              </a:rPr>
              <a:t>Rita and Rolanda. </a:t>
            </a:r>
            <a:r>
              <a:rPr lang="en-GB">
                <a:solidFill>
                  <a:srgbClr val="000000"/>
                </a:solidFill>
              </a:rPr>
              <a:t>She was told </a:t>
            </a:r>
            <a:r>
              <a:rPr b="1" lang="en-GB">
                <a:solidFill>
                  <a:schemeClr val="accent1"/>
                </a:solidFill>
              </a:rPr>
              <a:t>she would be allowed to give birth if she agreed to give her children to the authorities</a:t>
            </a:r>
            <a:r>
              <a:rPr lang="en-GB">
                <a:solidFill>
                  <a:srgbClr val="000000"/>
                </a:solidFill>
              </a:rPr>
              <a:t> once they were born. She agreed, and the family was monitored throughout the pregnancy.</a:t>
            </a:r>
            <a:endParaRPr>
              <a:solidFill>
                <a:srgbClr val="000000"/>
              </a:solidFill>
            </a:endParaRPr>
          </a:p>
        </p:txBody>
      </p:sp>
      <p:sp>
        <p:nvSpPr>
          <p:cNvPr id="277" name="Google Shape;277;p48"/>
          <p:cNvSpPr txBox="1"/>
          <p:nvPr/>
        </p:nvSpPr>
        <p:spPr>
          <a:xfrm>
            <a:off x="313050" y="4199188"/>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9"/>
          <p:cNvSpPr txBox="1"/>
          <p:nvPr>
            <p:ph idx="4294967295" type="body"/>
          </p:nvPr>
        </p:nvSpPr>
        <p:spPr>
          <a:xfrm>
            <a:off x="400975" y="571050"/>
            <a:ext cx="8548200" cy="31917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000000"/>
                </a:solidFill>
              </a:rPr>
              <a:t>After their birth, </a:t>
            </a:r>
            <a:r>
              <a:rPr b="1" lang="en-GB">
                <a:solidFill>
                  <a:schemeClr val="accent3"/>
                </a:solidFill>
              </a:rPr>
              <a:t>Rita</a:t>
            </a:r>
            <a:r>
              <a:rPr lang="en-GB">
                <a:solidFill>
                  <a:srgbClr val="000000"/>
                </a:solidFill>
              </a:rPr>
              <a:t> and </a:t>
            </a:r>
            <a:r>
              <a:rPr b="1" lang="en-GB">
                <a:solidFill>
                  <a:schemeClr val="accent3"/>
                </a:solidFill>
              </a:rPr>
              <a:t>Rolanda</a:t>
            </a:r>
            <a:r>
              <a:rPr lang="en-GB">
                <a:solidFill>
                  <a:srgbClr val="000000"/>
                </a:solidFill>
              </a:rPr>
              <a:t> spent most of their time in a clinic, only being allowed to stay with their parents every now and then. On one occasion the children were released to their parents for the purpose of a </a:t>
            </a:r>
            <a:r>
              <a:rPr b="1" lang="en-GB">
                <a:solidFill>
                  <a:schemeClr val="accent5"/>
                </a:solidFill>
              </a:rPr>
              <a:t>propaganda</a:t>
            </a:r>
            <a:r>
              <a:rPr lang="en-GB">
                <a:solidFill>
                  <a:srgbClr val="000000"/>
                </a:solidFill>
              </a:rPr>
              <a:t> photo-shoot, showing the parents happily pushing the children down a street in Wuerzburg. In April 1943, their parents were notified that they would be deported but without </a:t>
            </a:r>
            <a:r>
              <a:rPr b="1" lang="en-GB">
                <a:solidFill>
                  <a:schemeClr val="accent3"/>
                </a:solidFill>
              </a:rPr>
              <a:t>Rita </a:t>
            </a:r>
            <a:r>
              <a:rPr lang="en-GB">
                <a:solidFill>
                  <a:srgbClr val="000000"/>
                </a:solidFill>
              </a:rPr>
              <a:t>and </a:t>
            </a:r>
            <a:r>
              <a:rPr b="1" lang="en-GB">
                <a:solidFill>
                  <a:schemeClr val="accent3"/>
                </a:solidFill>
              </a:rPr>
              <a:t>Rolanda.</a:t>
            </a:r>
            <a:r>
              <a:rPr lang="en-GB">
                <a:solidFill>
                  <a:srgbClr val="000000"/>
                </a:solidFill>
              </a:rPr>
              <a:t> </a:t>
            </a:r>
            <a:r>
              <a:rPr b="1" lang="en-GB">
                <a:solidFill>
                  <a:schemeClr val="accent3"/>
                </a:solidFill>
              </a:rPr>
              <a:t>Theresia</a:t>
            </a:r>
            <a:r>
              <a:rPr lang="en-GB">
                <a:solidFill>
                  <a:srgbClr val="000000"/>
                </a:solidFill>
              </a:rPr>
              <a:t> headed to the university where the children were being kept, and demanded to see them. </a:t>
            </a:r>
            <a:r>
              <a:rPr b="1" lang="en-GB">
                <a:solidFill>
                  <a:schemeClr val="accent1"/>
                </a:solidFill>
              </a:rPr>
              <a:t>She was refused, but after forcing her way in found</a:t>
            </a:r>
            <a:r>
              <a:rPr b="1" lang="en-GB">
                <a:solidFill>
                  <a:schemeClr val="accent3"/>
                </a:solidFill>
              </a:rPr>
              <a:t> Rolanda</a:t>
            </a:r>
            <a:r>
              <a:rPr b="1" lang="en-GB">
                <a:solidFill>
                  <a:schemeClr val="accent1"/>
                </a:solidFill>
              </a:rPr>
              <a:t> dead with a bandage on her head after being experimented on</a:t>
            </a:r>
            <a:r>
              <a:rPr lang="en-GB">
                <a:solidFill>
                  <a:srgbClr val="000000"/>
                </a:solidFill>
              </a:rPr>
              <a:t>. In a panic</a:t>
            </a:r>
            <a:r>
              <a:rPr b="1" lang="en-GB">
                <a:solidFill>
                  <a:schemeClr val="accent1"/>
                </a:solidFill>
              </a:rPr>
              <a:t> she grabbed </a:t>
            </a:r>
            <a:r>
              <a:rPr b="1" lang="en-GB">
                <a:solidFill>
                  <a:schemeClr val="accent3"/>
                </a:solidFill>
              </a:rPr>
              <a:t>Rita</a:t>
            </a:r>
            <a:r>
              <a:rPr b="1" lang="en-GB">
                <a:solidFill>
                  <a:schemeClr val="accent1"/>
                </a:solidFill>
              </a:rPr>
              <a:t> and ran out of the clinic.</a:t>
            </a:r>
            <a:r>
              <a:rPr lang="en-GB">
                <a:solidFill>
                  <a:srgbClr val="000000"/>
                </a:solidFill>
              </a:rPr>
              <a:t> A few days later the authorities caught up with the family and took Rita back to the clinic.</a:t>
            </a:r>
            <a:endParaRPr>
              <a:solidFill>
                <a:srgbClr val="000000"/>
              </a:solidFill>
            </a:endParaRPr>
          </a:p>
        </p:txBody>
      </p:sp>
      <p:sp>
        <p:nvSpPr>
          <p:cNvPr id="283" name="Google Shape;283;p49"/>
          <p:cNvSpPr txBox="1"/>
          <p:nvPr/>
        </p:nvSpPr>
        <p:spPr>
          <a:xfrm>
            <a:off x="313050" y="4199188"/>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0"/>
          <p:cNvSpPr txBox="1"/>
          <p:nvPr>
            <p:ph idx="4294967295" type="body"/>
          </p:nvPr>
        </p:nvSpPr>
        <p:spPr>
          <a:xfrm>
            <a:off x="400975" y="829950"/>
            <a:ext cx="8548200" cy="2803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solidFill>
                  <a:srgbClr val="000000"/>
                </a:solidFill>
              </a:rPr>
              <a:t>She remained there for around twelve months, before being released to </a:t>
            </a:r>
            <a:r>
              <a:rPr b="1" lang="en-GB" sz="1800">
                <a:solidFill>
                  <a:schemeClr val="accent3"/>
                </a:solidFill>
              </a:rPr>
              <a:t>Theresia </a:t>
            </a:r>
            <a:r>
              <a:rPr lang="en-GB" sz="1800">
                <a:solidFill>
                  <a:srgbClr val="000000"/>
                </a:solidFill>
              </a:rPr>
              <a:t>in April 1944. Soon afterwards the family split up, and Rita stayed with her mother. The pair both survived the war, but as a child and an adult </a:t>
            </a:r>
            <a:r>
              <a:rPr b="1" lang="en-GB" sz="1800">
                <a:solidFill>
                  <a:schemeClr val="accent3"/>
                </a:solidFill>
              </a:rPr>
              <a:t>Rita</a:t>
            </a:r>
            <a:r>
              <a:rPr lang="en-GB" sz="1800">
                <a:solidFill>
                  <a:srgbClr val="000000"/>
                </a:solidFill>
              </a:rPr>
              <a:t> started to experience various health problems. On one occasion she even crashed her car after </a:t>
            </a:r>
            <a:r>
              <a:rPr b="1" lang="en-GB" sz="1800">
                <a:solidFill>
                  <a:schemeClr val="accent1"/>
                </a:solidFill>
              </a:rPr>
              <a:t>blacking out.</a:t>
            </a:r>
            <a:r>
              <a:rPr lang="en-GB" sz="1800">
                <a:solidFill>
                  <a:srgbClr val="000000"/>
                </a:solidFill>
              </a:rPr>
              <a:t> It was then </a:t>
            </a:r>
            <a:r>
              <a:rPr b="1" lang="en-GB" sz="1800">
                <a:solidFill>
                  <a:schemeClr val="accent1"/>
                </a:solidFill>
              </a:rPr>
              <a:t>discovered that this was linked to various brain experiments that had been conducted on her as a child by Nazi doctors.</a:t>
            </a:r>
            <a:endParaRPr b="1" sz="1800">
              <a:solidFill>
                <a:schemeClr val="accent1"/>
              </a:solidFill>
            </a:endParaRPr>
          </a:p>
        </p:txBody>
      </p:sp>
      <p:sp>
        <p:nvSpPr>
          <p:cNvPr id="289" name="Google Shape;289;p50"/>
          <p:cNvSpPr txBox="1"/>
          <p:nvPr/>
        </p:nvSpPr>
        <p:spPr>
          <a:xfrm>
            <a:off x="313050" y="4199188"/>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1"/>
          <p:cNvSpPr txBox="1"/>
          <p:nvPr>
            <p:ph type="title"/>
          </p:nvPr>
        </p:nvSpPr>
        <p:spPr>
          <a:xfrm>
            <a:off x="323900" y="445025"/>
            <a:ext cx="7786800" cy="531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How were minority groups treated in Nazi Germany? </a:t>
            </a:r>
            <a:endParaRPr/>
          </a:p>
        </p:txBody>
      </p:sp>
      <p:sp>
        <p:nvSpPr>
          <p:cNvPr id="295" name="Google Shape;295;p51"/>
          <p:cNvSpPr txBox="1"/>
          <p:nvPr>
            <p:ph idx="12" type="sldNum"/>
          </p:nvPr>
        </p:nvSpPr>
        <p:spPr>
          <a:xfrm>
            <a:off x="229485" y="2396663"/>
            <a:ext cx="360000" cy="9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96" name="Google Shape;296;p51"/>
          <p:cNvGraphicFramePr/>
          <p:nvPr/>
        </p:nvGraphicFramePr>
        <p:xfrm>
          <a:off x="322169" y="1076363"/>
          <a:ext cx="3000000" cy="3000000"/>
        </p:xfrm>
        <a:graphic>
          <a:graphicData uri="http://schemas.openxmlformats.org/drawingml/2006/table">
            <a:tbl>
              <a:tblPr>
                <a:noFill/>
                <a:tableStyleId>{7C773808-1080-4A2D-9B80-9BF564FF2429}</a:tableStyleId>
              </a:tblPr>
              <a:tblGrid>
                <a:gridCol w="2047875"/>
                <a:gridCol w="2744075"/>
                <a:gridCol w="3707725"/>
              </a:tblGrid>
              <a:tr h="190500">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txBody>
                  <a:tcPr marT="45725" marB="45725" marR="45725" marL="45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GB" sz="1200">
                          <a:latin typeface="Montserrat"/>
                          <a:ea typeface="Montserrat"/>
                          <a:cs typeface="Montserrat"/>
                          <a:sym typeface="Montserrat"/>
                        </a:rPr>
                        <a:t>What were Nazi attitudes towards this group?</a:t>
                      </a:r>
                      <a:endParaRPr b="1" sz="1200">
                        <a:latin typeface="Montserrat"/>
                        <a:ea typeface="Montserrat"/>
                        <a:cs typeface="Montserrat"/>
                        <a:sym typeface="Montserrat"/>
                      </a:endParaRPr>
                    </a:p>
                  </a:txBody>
                  <a:tcPr marT="45725" marB="45725" marR="45725" marL="45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GB" sz="1200">
                          <a:latin typeface="Montserrat"/>
                          <a:ea typeface="Montserrat"/>
                          <a:cs typeface="Montserrat"/>
                          <a:sym typeface="Montserrat"/>
                        </a:rPr>
                        <a:t>How were they treated by the Nazis? </a:t>
                      </a:r>
                      <a:br>
                        <a:rPr b="1" lang="en-GB" sz="1200">
                          <a:latin typeface="Montserrat"/>
                          <a:ea typeface="Montserrat"/>
                          <a:cs typeface="Montserrat"/>
                          <a:sym typeface="Montserrat"/>
                        </a:rPr>
                      </a:br>
                      <a:r>
                        <a:rPr i="1" lang="en-GB" sz="1200">
                          <a:latin typeface="Montserrat"/>
                          <a:ea typeface="Montserrat"/>
                          <a:cs typeface="Montserrat"/>
                          <a:sym typeface="Montserrat"/>
                        </a:rPr>
                        <a:t>(Include specific laws/policies where possible) </a:t>
                      </a:r>
                      <a:r>
                        <a:rPr lang="en-GB" sz="1200">
                          <a:latin typeface="Montserrat"/>
                          <a:ea typeface="Montserrat"/>
                          <a:cs typeface="Montserrat"/>
                          <a:sym typeface="Montserrat"/>
                        </a:rPr>
                        <a:t> </a:t>
                      </a:r>
                      <a:endParaRPr sz="1200">
                        <a:latin typeface="Montserrat"/>
                        <a:ea typeface="Montserrat"/>
                        <a:cs typeface="Montserrat"/>
                        <a:sym typeface="Montserrat"/>
                      </a:endParaRPr>
                    </a:p>
                  </a:txBody>
                  <a:tcPr marT="45725" marB="45725" marR="45725" marL="45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190500">
                <a:tc>
                  <a:txBody>
                    <a:bodyPr/>
                    <a:lstStyle/>
                    <a:p>
                      <a:pPr indent="0" lvl="0" marL="0" rtl="0" algn="l">
                        <a:spcBef>
                          <a:spcPts val="0"/>
                        </a:spcBef>
                        <a:spcAft>
                          <a:spcPts val="0"/>
                        </a:spcAft>
                        <a:buNone/>
                      </a:pPr>
                      <a:r>
                        <a:rPr b="1" lang="en-GB" sz="1400">
                          <a:latin typeface="Montserrat"/>
                          <a:ea typeface="Montserrat"/>
                          <a:cs typeface="Montserrat"/>
                          <a:sym typeface="Montserrat"/>
                        </a:rPr>
                        <a:t>People with disabilities </a:t>
                      </a:r>
                      <a:endParaRPr b="1" sz="1400">
                        <a:latin typeface="Montserrat"/>
                        <a:ea typeface="Montserrat"/>
                        <a:cs typeface="Montserrat"/>
                        <a:sym typeface="Montserrat"/>
                      </a:endParaRPr>
                    </a:p>
                  </a:txBody>
                  <a:tcPr marT="45725" marB="45725" marR="45725" marL="45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txBody>
                  <a:tcPr marT="45725" marB="45725" marR="45725" marL="45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txBody>
                  <a:tcPr marT="45725" marB="45725" marR="45725" marL="45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90500">
                <a:tc>
                  <a:txBody>
                    <a:bodyPr/>
                    <a:lstStyle/>
                    <a:p>
                      <a:pPr indent="0" lvl="0" marL="0" rtl="0" algn="l">
                        <a:spcBef>
                          <a:spcPts val="0"/>
                        </a:spcBef>
                        <a:spcAft>
                          <a:spcPts val="0"/>
                        </a:spcAft>
                        <a:buNone/>
                      </a:pPr>
                      <a:r>
                        <a:rPr b="1" lang="en-GB" sz="1400">
                          <a:latin typeface="Montserrat"/>
                          <a:ea typeface="Montserrat"/>
                          <a:cs typeface="Montserrat"/>
                          <a:sym typeface="Montserrat"/>
                        </a:rPr>
                        <a:t>Homosexuals</a:t>
                      </a:r>
                      <a:endParaRPr b="1" sz="1400">
                        <a:latin typeface="Montserrat"/>
                        <a:ea typeface="Montserrat"/>
                        <a:cs typeface="Montserrat"/>
                        <a:sym typeface="Montserrat"/>
                      </a:endParaRPr>
                    </a:p>
                  </a:txBody>
                  <a:tcPr marT="45725" marB="45725" marR="45725" marL="45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txBody>
                  <a:tcPr marT="45725" marB="45725" marR="45725" marL="45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txBody>
                  <a:tcPr marT="45725" marB="45725" marR="45725" marL="45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90500">
                <a:tc>
                  <a:txBody>
                    <a:bodyPr/>
                    <a:lstStyle/>
                    <a:p>
                      <a:pPr indent="0" lvl="0" marL="0" rtl="0" algn="l">
                        <a:spcBef>
                          <a:spcPts val="0"/>
                        </a:spcBef>
                        <a:spcAft>
                          <a:spcPts val="0"/>
                        </a:spcAft>
                        <a:buNone/>
                      </a:pPr>
                      <a:r>
                        <a:rPr b="1" lang="en-GB" sz="1400">
                          <a:latin typeface="Montserrat"/>
                          <a:ea typeface="Montserrat"/>
                          <a:cs typeface="Montserrat"/>
                          <a:sym typeface="Montserrat"/>
                        </a:rPr>
                        <a:t>Black people</a:t>
                      </a:r>
                      <a:endParaRPr b="1" sz="1400">
                        <a:latin typeface="Montserrat"/>
                        <a:ea typeface="Montserrat"/>
                        <a:cs typeface="Montserrat"/>
                        <a:sym typeface="Montserrat"/>
                      </a:endParaRPr>
                    </a:p>
                  </a:txBody>
                  <a:tcPr marT="45725" marB="45725" marR="45725" marL="45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txBody>
                  <a:tcPr marT="45725" marB="45725" marR="45725" marL="45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txBody>
                  <a:tcPr marT="45725" marB="45725" marR="45725" marL="45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190500">
                <a:tc>
                  <a:txBody>
                    <a:bodyPr/>
                    <a:lstStyle/>
                    <a:p>
                      <a:pPr indent="0" lvl="0" marL="0" rtl="0" algn="l">
                        <a:spcBef>
                          <a:spcPts val="0"/>
                        </a:spcBef>
                        <a:spcAft>
                          <a:spcPts val="0"/>
                        </a:spcAft>
                        <a:buNone/>
                      </a:pPr>
                      <a:r>
                        <a:rPr b="1" lang="en-GB" sz="1400">
                          <a:latin typeface="Montserrat"/>
                          <a:ea typeface="Montserrat"/>
                          <a:cs typeface="Montserrat"/>
                          <a:sym typeface="Montserrat"/>
                        </a:rPr>
                        <a:t>Roma people</a:t>
                      </a:r>
                      <a:br>
                        <a:rPr b="1" lang="en-GB" sz="1400">
                          <a:latin typeface="Montserrat"/>
                          <a:ea typeface="Montserrat"/>
                          <a:cs typeface="Montserrat"/>
                          <a:sym typeface="Montserrat"/>
                        </a:rPr>
                      </a:br>
                      <a:r>
                        <a:rPr b="1" lang="en-GB" sz="1400">
                          <a:latin typeface="Montserrat"/>
                          <a:ea typeface="Montserrat"/>
                          <a:cs typeface="Montserrat"/>
                          <a:sym typeface="Montserrat"/>
                        </a:rPr>
                        <a:t>- ‘Gypsies’ </a:t>
                      </a:r>
                      <a:endParaRPr b="1" sz="1400">
                        <a:latin typeface="Montserrat"/>
                        <a:ea typeface="Montserrat"/>
                        <a:cs typeface="Montserrat"/>
                        <a:sym typeface="Montserrat"/>
                      </a:endParaRPr>
                    </a:p>
                  </a:txBody>
                  <a:tcPr marT="45725" marB="45725" marR="45725" marL="45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txBody>
                  <a:tcPr marT="45725" marB="45725" marR="45725" marL="45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Montserrat"/>
                        <a:ea typeface="Montserrat"/>
                        <a:cs typeface="Montserrat"/>
                        <a:sym typeface="Montserrat"/>
                      </a:endParaRPr>
                    </a:p>
                  </a:txBody>
                  <a:tcPr marT="45725" marB="45725" marR="45725" marL="45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302" name="Google Shape;302;p52"/>
          <p:cNvSpPr txBox="1"/>
          <p:nvPr>
            <p:ph idx="1" type="body"/>
          </p:nvPr>
        </p:nvSpPr>
        <p:spPr>
          <a:xfrm>
            <a:off x="180600" y="585850"/>
            <a:ext cx="8782800" cy="4110000"/>
          </a:xfrm>
          <a:prstGeom prst="rect">
            <a:avLst/>
          </a:prstGeom>
        </p:spPr>
        <p:txBody>
          <a:bodyPr anchorCtr="0" anchor="t" bIns="0" lIns="0" spcFirstLastPara="1" rIns="0" wrap="square" tIns="0">
            <a:noAutofit/>
          </a:bodyPr>
          <a:lstStyle/>
          <a:p>
            <a:pPr indent="0" lvl="0" marL="0" rtl="0" algn="l">
              <a:lnSpc>
                <a:spcPct val="130000"/>
              </a:lnSpc>
              <a:spcBef>
                <a:spcPts val="1000"/>
              </a:spcBef>
              <a:spcAft>
                <a:spcPts val="0"/>
              </a:spcAft>
              <a:buNone/>
            </a:pPr>
            <a:r>
              <a:rPr b="1" lang="en-GB">
                <a:solidFill>
                  <a:schemeClr val="accent4"/>
                </a:solidFill>
              </a:rPr>
              <a:t>Aryan - </a:t>
            </a:r>
            <a:r>
              <a:rPr lang="en-GB">
                <a:solidFill>
                  <a:srgbClr val="000000"/>
                </a:solidFill>
              </a:rPr>
              <a:t>People of European descent who are often portrayed as having blond hair, blue eyes, tall and athletic. The Nazis viewed Aryans as the superior race, or ‘master race’, and believed that Germans were a pure race of Aryan descent but that this race had lost its purity.</a:t>
            </a:r>
            <a:endParaRPr>
              <a:solidFill>
                <a:srgbClr val="000000"/>
              </a:solidFill>
            </a:endParaRPr>
          </a:p>
          <a:p>
            <a:pPr indent="0" lvl="0" marL="0" rtl="0" algn="l">
              <a:lnSpc>
                <a:spcPct val="130000"/>
              </a:lnSpc>
              <a:spcBef>
                <a:spcPts val="1000"/>
              </a:spcBef>
              <a:spcAft>
                <a:spcPts val="0"/>
              </a:spcAft>
              <a:buNone/>
            </a:pPr>
            <a:r>
              <a:rPr b="1" lang="en-GB">
                <a:solidFill>
                  <a:schemeClr val="accent4"/>
                </a:solidFill>
              </a:rPr>
              <a:t>Sterilise/Sterilisation </a:t>
            </a:r>
            <a:r>
              <a:rPr lang="en-GB">
                <a:solidFill>
                  <a:srgbClr val="000000"/>
                </a:solidFill>
              </a:rPr>
              <a:t>- Surgery to make someone unable to physically have children.</a:t>
            </a:r>
            <a:endParaRPr>
              <a:solidFill>
                <a:srgbClr val="000000"/>
              </a:solidFill>
            </a:endParaRPr>
          </a:p>
          <a:p>
            <a:pPr indent="0" lvl="0" marL="0" rtl="0" algn="l">
              <a:lnSpc>
                <a:spcPct val="130000"/>
              </a:lnSpc>
              <a:spcBef>
                <a:spcPts val="1000"/>
              </a:spcBef>
              <a:spcAft>
                <a:spcPts val="0"/>
              </a:spcAft>
              <a:buNone/>
            </a:pPr>
            <a:r>
              <a:rPr b="1" lang="en-GB">
                <a:solidFill>
                  <a:schemeClr val="accent4"/>
                </a:solidFill>
              </a:rPr>
              <a:t>T4 Programme -</a:t>
            </a:r>
            <a:r>
              <a:rPr b="1" lang="en-GB">
                <a:solidFill>
                  <a:srgbClr val="000000"/>
                </a:solidFill>
              </a:rPr>
              <a:t> </a:t>
            </a:r>
            <a:r>
              <a:rPr lang="en-GB">
                <a:solidFill>
                  <a:srgbClr val="000000"/>
                </a:solidFill>
              </a:rPr>
              <a:t>The organised murder by the state of Germany’s physically and mentally disabled.</a:t>
            </a:r>
            <a:endParaRPr>
              <a:solidFill>
                <a:srgbClr val="000000"/>
              </a:solidFill>
            </a:endParaRPr>
          </a:p>
          <a:p>
            <a:pPr indent="0" lvl="0" marL="0" rtl="0" algn="l">
              <a:lnSpc>
                <a:spcPct val="130000"/>
              </a:lnSpc>
              <a:spcBef>
                <a:spcPts val="1000"/>
              </a:spcBef>
              <a:spcAft>
                <a:spcPts val="0"/>
              </a:spcAft>
              <a:buNone/>
            </a:pPr>
            <a:r>
              <a:rPr b="1" lang="en-GB">
                <a:solidFill>
                  <a:schemeClr val="accent4"/>
                </a:solidFill>
              </a:rPr>
              <a:t>Untermenschen -</a:t>
            </a:r>
            <a:r>
              <a:rPr b="1" lang="en-GB">
                <a:solidFill>
                  <a:srgbClr val="000000"/>
                </a:solidFill>
              </a:rPr>
              <a:t> </a:t>
            </a:r>
            <a:r>
              <a:rPr lang="en-GB">
                <a:solidFill>
                  <a:srgbClr val="000000"/>
                </a:solidFill>
              </a:rPr>
              <a:t>A term used by the Nazis to refer to races who were inferior or which the Nazis considered to be subhuman. Many Nazis believed that the Aryan race had been contaminated by the subhumans which is why the Aryan race had lost its purity. </a:t>
            </a:r>
            <a:endParaRPr>
              <a:solidFill>
                <a:srgbClr val="000000"/>
              </a:solidFill>
            </a:endParaRPr>
          </a:p>
          <a:p>
            <a:pPr indent="0" lvl="0" marL="0" rtl="0" algn="l">
              <a:lnSpc>
                <a:spcPct val="130000"/>
              </a:lnSpc>
              <a:spcBef>
                <a:spcPts val="1000"/>
              </a:spcBef>
              <a:spcAft>
                <a:spcPts val="0"/>
              </a:spcAft>
              <a:buNone/>
            </a:pPr>
            <a:br>
              <a:rPr lang="en-GB">
                <a:solidFill>
                  <a:srgbClr val="000000"/>
                </a:solidFill>
              </a:rPr>
            </a:br>
            <a:endParaRPr>
              <a:solidFill>
                <a:srgbClr val="000000"/>
              </a:solidFill>
            </a:endParaRPr>
          </a:p>
          <a:p>
            <a:pPr indent="0" lvl="0" marL="0" rtl="0" algn="l">
              <a:lnSpc>
                <a:spcPct val="90000"/>
              </a:lnSpc>
              <a:spcBef>
                <a:spcPts val="1000"/>
              </a:spcBef>
              <a:spcAft>
                <a:spcPts val="0"/>
              </a:spcAft>
              <a:buNone/>
            </a:pPr>
            <a:r>
              <a:t/>
            </a:r>
            <a:endParaRPr>
              <a:solidFill>
                <a:srgbClr val="000000"/>
              </a:solidFill>
            </a:endParaRPr>
          </a:p>
          <a:p>
            <a:pPr indent="0" lvl="0" marL="0" rtl="0" algn="l">
              <a:lnSpc>
                <a:spcPct val="90000"/>
              </a:lnSpc>
              <a:spcBef>
                <a:spcPts val="1000"/>
              </a:spcBef>
              <a:spcAft>
                <a:spcPts val="0"/>
              </a:spcAft>
              <a:buNone/>
            </a:pPr>
            <a:r>
              <a:t/>
            </a:r>
            <a:endParaRPr>
              <a:solidFill>
                <a:srgbClr val="000000"/>
              </a:solidFill>
            </a:endParaRPr>
          </a:p>
        </p:txBody>
      </p:sp>
      <p:sp>
        <p:nvSpPr>
          <p:cNvPr id="303" name="Google Shape;303;p52"/>
          <p:cNvSpPr txBox="1"/>
          <p:nvPr>
            <p:ph type="title"/>
          </p:nvPr>
        </p:nvSpPr>
        <p:spPr>
          <a:xfrm>
            <a:off x="201438" y="130150"/>
            <a:ext cx="6974400" cy="407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Glossary</a:t>
            </a:r>
            <a:endParaRPr>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41" name="Google Shape;141;p28"/>
          <p:cNvSpPr txBox="1"/>
          <p:nvPr>
            <p:ph idx="1" type="body"/>
          </p:nvPr>
        </p:nvSpPr>
        <p:spPr>
          <a:xfrm>
            <a:off x="423150" y="1099725"/>
            <a:ext cx="8548200" cy="344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GB" sz="1900">
                <a:solidFill>
                  <a:schemeClr val="accent3"/>
                </a:solidFill>
              </a:rPr>
              <a:t>Hitler</a:t>
            </a:r>
            <a:r>
              <a:rPr lang="en-GB" sz="1900">
                <a:solidFill>
                  <a:srgbClr val="000000"/>
                </a:solidFill>
              </a:rPr>
              <a:t> believed that </a:t>
            </a:r>
            <a:r>
              <a:rPr b="1" lang="en-GB" sz="1900">
                <a:solidFill>
                  <a:schemeClr val="accent4"/>
                </a:solidFill>
              </a:rPr>
              <a:t>Aryans </a:t>
            </a:r>
            <a:r>
              <a:rPr lang="en-GB" sz="1900">
                <a:solidFill>
                  <a:srgbClr val="000000"/>
                </a:solidFill>
              </a:rPr>
              <a:t>were the superior race, or ‘master race’, and believed that Germans were a pure race of </a:t>
            </a:r>
            <a:r>
              <a:rPr b="1" lang="en-GB" sz="1900">
                <a:solidFill>
                  <a:schemeClr val="accent4"/>
                </a:solidFill>
              </a:rPr>
              <a:t>Aryan </a:t>
            </a:r>
            <a:r>
              <a:rPr lang="en-GB" sz="1900">
                <a:solidFill>
                  <a:srgbClr val="000000"/>
                </a:solidFill>
              </a:rPr>
              <a:t>descent, but that this race had lost its purity. He believed that inferior races which were seen as being subhuman </a:t>
            </a:r>
            <a:r>
              <a:rPr b="1" i="1" lang="en-GB" sz="1900">
                <a:solidFill>
                  <a:schemeClr val="accent4"/>
                </a:solidFill>
              </a:rPr>
              <a:t>(untermenschen) </a:t>
            </a:r>
            <a:r>
              <a:rPr lang="en-GB" sz="1900">
                <a:solidFill>
                  <a:srgbClr val="000000"/>
                </a:solidFill>
              </a:rPr>
              <a:t>had contaminated the ‘pure blood’ of the </a:t>
            </a:r>
            <a:r>
              <a:rPr b="1" lang="en-GB" sz="1900">
                <a:solidFill>
                  <a:schemeClr val="accent4"/>
                </a:solidFill>
              </a:rPr>
              <a:t>Aryan</a:t>
            </a:r>
            <a:r>
              <a:rPr lang="en-GB" sz="1900">
                <a:solidFill>
                  <a:srgbClr val="000000"/>
                </a:solidFill>
              </a:rPr>
              <a:t> race which caused it to lose its purity. As a result,</a:t>
            </a:r>
            <a:r>
              <a:rPr lang="en-GB" sz="1900">
                <a:solidFill>
                  <a:schemeClr val="accent3"/>
                </a:solidFill>
              </a:rPr>
              <a:t> </a:t>
            </a:r>
            <a:r>
              <a:rPr b="1" lang="en-GB" sz="1900">
                <a:solidFill>
                  <a:schemeClr val="accent3"/>
                </a:solidFill>
              </a:rPr>
              <a:t>Hitler</a:t>
            </a:r>
            <a:r>
              <a:rPr lang="en-GB" sz="1900">
                <a:solidFill>
                  <a:srgbClr val="000000"/>
                </a:solidFill>
              </a:rPr>
              <a:t> used methods to try and achieve this, such as </a:t>
            </a:r>
            <a:r>
              <a:rPr b="1" lang="en-GB" sz="1900">
                <a:solidFill>
                  <a:schemeClr val="accent4"/>
                </a:solidFill>
              </a:rPr>
              <a:t>eugenics </a:t>
            </a:r>
            <a:r>
              <a:rPr lang="en-GB" sz="1900">
                <a:solidFill>
                  <a:srgbClr val="000000"/>
                </a:solidFill>
              </a:rPr>
              <a:t>(selective breeding) and introducing policies and laws to stop relationships between </a:t>
            </a:r>
            <a:r>
              <a:rPr b="1" lang="en-GB" sz="1900">
                <a:solidFill>
                  <a:schemeClr val="accent4"/>
                </a:solidFill>
              </a:rPr>
              <a:t>Aryans</a:t>
            </a:r>
            <a:r>
              <a:rPr lang="en-GB" sz="1900">
                <a:solidFill>
                  <a:srgbClr val="000000"/>
                </a:solidFill>
              </a:rPr>
              <a:t> and non-Aryans within Germany. </a:t>
            </a:r>
            <a:endParaRPr sz="1900">
              <a:solidFill>
                <a:srgbClr val="000000"/>
              </a:solidFill>
            </a:endParaRPr>
          </a:p>
          <a:p>
            <a:pPr indent="0" lvl="0" marL="0" rtl="0" algn="l">
              <a:spcBef>
                <a:spcPts val="1000"/>
              </a:spcBef>
              <a:spcAft>
                <a:spcPts val="0"/>
              </a:spcAft>
              <a:buNone/>
            </a:pPr>
            <a:r>
              <a:t/>
            </a:r>
            <a:endParaRPr sz="1900">
              <a:solidFill>
                <a:srgbClr val="000000"/>
              </a:solidFill>
            </a:endParaRPr>
          </a:p>
          <a:p>
            <a:pPr indent="0" lvl="0" marL="0" rtl="0" algn="l">
              <a:spcBef>
                <a:spcPts val="1000"/>
              </a:spcBef>
              <a:spcAft>
                <a:spcPts val="0"/>
              </a:spcAft>
              <a:buNone/>
            </a:pPr>
            <a:r>
              <a:t/>
            </a:r>
            <a:endParaRPr sz="1900">
              <a:solidFill>
                <a:srgbClr val="000000"/>
              </a:solidFill>
            </a:endParaRPr>
          </a:p>
          <a:p>
            <a:pPr indent="0" lvl="0" marL="0" rtl="0" algn="l">
              <a:spcBef>
                <a:spcPts val="1000"/>
              </a:spcBef>
              <a:spcAft>
                <a:spcPts val="1000"/>
              </a:spcAft>
              <a:buNone/>
            </a:pPr>
            <a:r>
              <a:t/>
            </a:r>
            <a:endParaRPr sz="1900">
              <a:solidFill>
                <a:srgbClr val="000000"/>
              </a:solidFill>
            </a:endParaRPr>
          </a:p>
        </p:txBody>
      </p:sp>
      <p:sp>
        <p:nvSpPr>
          <p:cNvPr id="142" name="Google Shape;142;p28"/>
          <p:cNvSpPr txBox="1"/>
          <p:nvPr>
            <p:ph type="title"/>
          </p:nvPr>
        </p:nvSpPr>
        <p:spPr>
          <a:xfrm>
            <a:off x="423150" y="350025"/>
            <a:ext cx="8447700" cy="49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400">
                <a:solidFill>
                  <a:srgbClr val="4B3241"/>
                </a:solidFill>
              </a:rPr>
              <a:t>What were Nazi beliefs and attitudes about race?</a:t>
            </a:r>
            <a:endParaRPr sz="2400">
              <a:solidFill>
                <a:srgbClr val="4B3241"/>
              </a:solidFill>
            </a:endParaRPr>
          </a:p>
          <a:p>
            <a:pPr indent="0" lvl="0" marL="0" rtl="0" algn="l">
              <a:spcBef>
                <a:spcPts val="0"/>
              </a:spcBef>
              <a:spcAft>
                <a:spcPts val="0"/>
              </a:spcAft>
              <a:buNone/>
            </a:pPr>
            <a:r>
              <a:t/>
            </a:r>
            <a:endParaRPr sz="2400">
              <a:solidFill>
                <a:srgbClr val="4B324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48" name="Google Shape;148;p29"/>
          <p:cNvSpPr txBox="1"/>
          <p:nvPr>
            <p:ph idx="1" type="body"/>
          </p:nvPr>
        </p:nvSpPr>
        <p:spPr>
          <a:xfrm>
            <a:off x="423150" y="944400"/>
            <a:ext cx="8548200" cy="30474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900">
                <a:solidFill>
                  <a:srgbClr val="000000"/>
                </a:solidFill>
              </a:rPr>
              <a:t>The Nazis viewed people with disabilities as a burden on society and weakened racial purity. On</a:t>
            </a:r>
            <a:r>
              <a:rPr b="1" lang="en-GB" sz="1900">
                <a:solidFill>
                  <a:schemeClr val="accent1"/>
                </a:solidFill>
              </a:rPr>
              <a:t> 14th July 1933</a:t>
            </a:r>
            <a:r>
              <a:rPr lang="en-GB" sz="1900">
                <a:solidFill>
                  <a:srgbClr val="000000"/>
                </a:solidFill>
              </a:rPr>
              <a:t>, the Nazi government announced a law called the </a:t>
            </a:r>
            <a:r>
              <a:rPr b="1" lang="en-GB" sz="1900">
                <a:solidFill>
                  <a:schemeClr val="accent1"/>
                </a:solidFill>
              </a:rPr>
              <a:t>Law for the Prevention of Hereditarily Diseased Offspring</a:t>
            </a:r>
            <a:r>
              <a:rPr lang="en-GB" sz="1900">
                <a:solidFill>
                  <a:srgbClr val="000000"/>
                </a:solidFill>
              </a:rPr>
              <a:t>, this law meant that it was now legal to </a:t>
            </a:r>
            <a:r>
              <a:rPr b="1" lang="en-GB" sz="1900">
                <a:solidFill>
                  <a:schemeClr val="accent4"/>
                </a:solidFill>
              </a:rPr>
              <a:t>sterilise </a:t>
            </a:r>
            <a:r>
              <a:rPr lang="en-GB" sz="1900">
                <a:solidFill>
                  <a:srgbClr val="000000"/>
                </a:solidFill>
              </a:rPr>
              <a:t>anyone suffering from a list of wide-ranging diseases which the Nazis believed could be transmitted genetically. This included people with </a:t>
            </a:r>
            <a:r>
              <a:rPr b="1" lang="en-GB" sz="1900">
                <a:solidFill>
                  <a:schemeClr val="accent1"/>
                </a:solidFill>
              </a:rPr>
              <a:t>learning disabilities, blindness, deafness, epilepsy, depression, alcoholism </a:t>
            </a:r>
            <a:r>
              <a:rPr b="1" lang="en-GB" sz="1900"/>
              <a:t>–</a:t>
            </a:r>
            <a:r>
              <a:rPr lang="en-GB" sz="1900">
                <a:solidFill>
                  <a:srgbClr val="000000"/>
                </a:solidFill>
              </a:rPr>
              <a:t> and in particular, the </a:t>
            </a:r>
            <a:r>
              <a:rPr b="1" lang="en-GB" sz="1900">
                <a:solidFill>
                  <a:schemeClr val="accent1"/>
                </a:solidFill>
              </a:rPr>
              <a:t>mentally or physically disabled.</a:t>
            </a:r>
            <a:endParaRPr sz="1900">
              <a:solidFill>
                <a:srgbClr val="000000"/>
              </a:solidFill>
            </a:endParaRPr>
          </a:p>
        </p:txBody>
      </p:sp>
      <p:sp>
        <p:nvSpPr>
          <p:cNvPr id="149" name="Google Shape;149;p29"/>
          <p:cNvSpPr txBox="1"/>
          <p:nvPr>
            <p:ph type="title"/>
          </p:nvPr>
        </p:nvSpPr>
        <p:spPr>
          <a:xfrm>
            <a:off x="423150" y="350025"/>
            <a:ext cx="8447700" cy="49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400">
                <a:solidFill>
                  <a:srgbClr val="4B3241"/>
                </a:solidFill>
              </a:rPr>
              <a:t>People with disabilities</a:t>
            </a:r>
            <a:endParaRPr sz="2400">
              <a:solidFill>
                <a:srgbClr val="4B3241"/>
              </a:solidFill>
            </a:endParaRPr>
          </a:p>
        </p:txBody>
      </p:sp>
      <p:sp>
        <p:nvSpPr>
          <p:cNvPr id="150" name="Google Shape;150;p29"/>
          <p:cNvSpPr txBox="1"/>
          <p:nvPr/>
        </p:nvSpPr>
        <p:spPr>
          <a:xfrm>
            <a:off x="468400" y="4233713"/>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56" name="Google Shape;156;p30"/>
          <p:cNvSpPr txBox="1"/>
          <p:nvPr>
            <p:ph idx="1" type="body"/>
          </p:nvPr>
        </p:nvSpPr>
        <p:spPr>
          <a:xfrm>
            <a:off x="459900" y="630000"/>
            <a:ext cx="8548200" cy="25371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900">
                <a:solidFill>
                  <a:srgbClr val="000000"/>
                </a:solidFill>
              </a:rPr>
              <a:t>The Nazis wanted to </a:t>
            </a:r>
            <a:r>
              <a:rPr b="1" lang="en-GB" sz="1900">
                <a:solidFill>
                  <a:schemeClr val="accent4"/>
                </a:solidFill>
              </a:rPr>
              <a:t>sterilise</a:t>
            </a:r>
            <a:r>
              <a:rPr lang="en-GB" sz="1900">
                <a:solidFill>
                  <a:srgbClr val="000000"/>
                </a:solidFill>
              </a:rPr>
              <a:t> these people because they argued that they threatened the purity of the German race. By preventing them from having children, it was felt that in time these “disabilities” could be removed from the population.</a:t>
            </a:r>
            <a:r>
              <a:rPr b="1" lang="en-GB" sz="1900">
                <a:solidFill>
                  <a:schemeClr val="accent1"/>
                </a:solidFill>
              </a:rPr>
              <a:t> Between 1934 and 1939 around 400,000 people were sterilised</a:t>
            </a:r>
            <a:r>
              <a:rPr lang="en-GB" sz="1900">
                <a:solidFill>
                  <a:srgbClr val="000000"/>
                </a:solidFill>
              </a:rPr>
              <a:t> – often against their will. </a:t>
            </a:r>
            <a:endParaRPr sz="1900">
              <a:solidFill>
                <a:srgbClr val="000000"/>
              </a:solidFill>
            </a:endParaRPr>
          </a:p>
        </p:txBody>
      </p:sp>
      <p:sp>
        <p:nvSpPr>
          <p:cNvPr id="157" name="Google Shape;157;p30"/>
          <p:cNvSpPr txBox="1"/>
          <p:nvPr/>
        </p:nvSpPr>
        <p:spPr>
          <a:xfrm>
            <a:off x="659650" y="3993450"/>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63" name="Google Shape;163;p31"/>
          <p:cNvSpPr txBox="1"/>
          <p:nvPr>
            <p:ph idx="1" type="body"/>
          </p:nvPr>
        </p:nvSpPr>
        <p:spPr>
          <a:xfrm>
            <a:off x="423150" y="327950"/>
            <a:ext cx="8548200" cy="37194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700">
                <a:solidFill>
                  <a:srgbClr val="000000"/>
                </a:solidFill>
              </a:rPr>
              <a:t>With the outbreak of war, a new policy emerged. </a:t>
            </a:r>
            <a:r>
              <a:rPr lang="en-GB" sz="1700">
                <a:solidFill>
                  <a:srgbClr val="000000"/>
                </a:solidFill>
              </a:rPr>
              <a:t>In late summer 1939 the Nazis ordered that children with severe mental or physical disabilities should be killed, this became known as the </a:t>
            </a:r>
            <a:r>
              <a:rPr b="1" lang="en-GB" sz="1700">
                <a:solidFill>
                  <a:schemeClr val="accent4"/>
                </a:solidFill>
              </a:rPr>
              <a:t>T4 Programme.</a:t>
            </a:r>
            <a:r>
              <a:rPr lang="en-GB" sz="1700">
                <a:solidFill>
                  <a:srgbClr val="000000"/>
                </a:solidFill>
              </a:rPr>
              <a:t> All children with a “severe hereditary illness” were to be registered, before a team of “experts” would decide based on this registration form whether they would live or die. Those selected for death were transported to special children’s wards in hospitals with </a:t>
            </a:r>
            <a:r>
              <a:rPr b="1" lang="en-GB" sz="1700">
                <a:solidFill>
                  <a:schemeClr val="accent1"/>
                </a:solidFill>
              </a:rPr>
              <a:t>parents being told this was to provide specialist care and treatment. </a:t>
            </a:r>
            <a:r>
              <a:rPr lang="en-GB" sz="1700">
                <a:solidFill>
                  <a:srgbClr val="000000"/>
                </a:solidFill>
              </a:rPr>
              <a:t>Whilst here, death was caused either through </a:t>
            </a:r>
            <a:r>
              <a:rPr b="1" lang="en-GB" sz="1700">
                <a:solidFill>
                  <a:schemeClr val="accent1"/>
                </a:solidFill>
              </a:rPr>
              <a:t>deliberate starvation</a:t>
            </a:r>
            <a:r>
              <a:rPr lang="en-GB" sz="1700">
                <a:solidFill>
                  <a:srgbClr val="000000"/>
                </a:solidFill>
              </a:rPr>
              <a:t> or a </a:t>
            </a:r>
            <a:r>
              <a:rPr b="1" lang="en-GB" sz="1700">
                <a:solidFill>
                  <a:schemeClr val="accent1"/>
                </a:solidFill>
              </a:rPr>
              <a:t>lethal combination of drugs.</a:t>
            </a:r>
            <a:r>
              <a:rPr lang="en-GB" sz="1700">
                <a:solidFill>
                  <a:srgbClr val="000000"/>
                </a:solidFill>
              </a:rPr>
              <a:t> </a:t>
            </a:r>
            <a:r>
              <a:rPr lang="en-GB" sz="1700">
                <a:solidFill>
                  <a:srgbClr val="000000"/>
                </a:solidFill>
              </a:rPr>
              <a:t>By 1945, it is estimated that around </a:t>
            </a:r>
            <a:r>
              <a:rPr b="1" lang="en-GB" sz="1700">
                <a:solidFill>
                  <a:schemeClr val="accent1"/>
                </a:solidFill>
              </a:rPr>
              <a:t>5,000 children with disabilities had been killed.</a:t>
            </a:r>
            <a:r>
              <a:rPr lang="en-GB" sz="1700">
                <a:solidFill>
                  <a:srgbClr val="000000"/>
                </a:solidFill>
              </a:rPr>
              <a:t> The total number of people killed through the </a:t>
            </a:r>
            <a:r>
              <a:rPr b="1" lang="en-GB" sz="1700">
                <a:solidFill>
                  <a:schemeClr val="accent1"/>
                </a:solidFill>
              </a:rPr>
              <a:t>child and adult programmes is believed to be at least 200,000.</a:t>
            </a:r>
            <a:endParaRPr b="1" sz="1700">
              <a:solidFill>
                <a:schemeClr val="accent1"/>
              </a:solidFill>
            </a:endParaRPr>
          </a:p>
        </p:txBody>
      </p:sp>
      <p:sp>
        <p:nvSpPr>
          <p:cNvPr id="164" name="Google Shape;164;p31"/>
          <p:cNvSpPr txBox="1"/>
          <p:nvPr/>
        </p:nvSpPr>
        <p:spPr>
          <a:xfrm>
            <a:off x="423150" y="4101650"/>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2"/>
          <p:cNvSpPr txBox="1"/>
          <p:nvPr>
            <p:ph idx="4294967295" type="body"/>
          </p:nvPr>
        </p:nvSpPr>
        <p:spPr>
          <a:xfrm>
            <a:off x="423150" y="327950"/>
            <a:ext cx="8548200" cy="37194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sz="1700">
                <a:solidFill>
                  <a:schemeClr val="accent3"/>
                </a:solidFill>
              </a:rPr>
              <a:t>Theresia Karas </a:t>
            </a:r>
            <a:r>
              <a:rPr lang="en-GB" sz="1700">
                <a:solidFill>
                  <a:srgbClr val="000000"/>
                </a:solidFill>
              </a:rPr>
              <a:t>was born on 13th May 1928 in Salzburg, Austria. When she was just two years old, </a:t>
            </a:r>
            <a:r>
              <a:rPr b="1" lang="en-GB" sz="1700">
                <a:solidFill>
                  <a:schemeClr val="accent3"/>
                </a:solidFill>
              </a:rPr>
              <a:t>Theresia</a:t>
            </a:r>
            <a:r>
              <a:rPr lang="en-GB" sz="1700">
                <a:solidFill>
                  <a:srgbClr val="000000"/>
                </a:solidFill>
              </a:rPr>
              <a:t> </a:t>
            </a:r>
            <a:r>
              <a:rPr b="1" lang="en-GB" sz="1700">
                <a:solidFill>
                  <a:schemeClr val="accent1"/>
                </a:solidFill>
              </a:rPr>
              <a:t>caught polio, a highly infectious disease, which crippled one of her hands. </a:t>
            </a:r>
            <a:r>
              <a:rPr lang="en-GB" sz="1700">
                <a:solidFill>
                  <a:srgbClr val="000000"/>
                </a:solidFill>
              </a:rPr>
              <a:t>She also suffered from </a:t>
            </a:r>
            <a:r>
              <a:rPr b="1" lang="en-GB" sz="1700">
                <a:solidFill>
                  <a:schemeClr val="accent1"/>
                </a:solidFill>
              </a:rPr>
              <a:t>epilepsy.</a:t>
            </a:r>
            <a:r>
              <a:rPr lang="en-GB" sz="1700">
                <a:solidFill>
                  <a:srgbClr val="000000"/>
                </a:solidFill>
              </a:rPr>
              <a:t> In 1933, </a:t>
            </a:r>
            <a:r>
              <a:rPr b="1" lang="en-GB" sz="1700">
                <a:solidFill>
                  <a:schemeClr val="accent3"/>
                </a:solidFill>
              </a:rPr>
              <a:t>Theresia </a:t>
            </a:r>
            <a:r>
              <a:rPr lang="en-GB" sz="1700">
                <a:solidFill>
                  <a:srgbClr val="000000"/>
                </a:solidFill>
              </a:rPr>
              <a:t>spent a lot of time in different hospitals. She was given treatment for her hand, and then spent six months in hospital after surgery on her brain. From 1934 to 1937, </a:t>
            </a:r>
            <a:r>
              <a:rPr b="1" lang="en-GB" sz="1700">
                <a:solidFill>
                  <a:schemeClr val="accent3"/>
                </a:solidFill>
              </a:rPr>
              <a:t>Theresia</a:t>
            </a:r>
            <a:r>
              <a:rPr lang="en-GB" sz="1700">
                <a:solidFill>
                  <a:srgbClr val="000000"/>
                </a:solidFill>
              </a:rPr>
              <a:t> was well enough to go to primary school where she was supported by her siblings. However, by the time she was nine her epilepsy had become worse and she had to spend the next two years at home. On 21st September 1939, </a:t>
            </a:r>
            <a:r>
              <a:rPr b="1" lang="en-GB" sz="1700">
                <a:solidFill>
                  <a:schemeClr val="accent3"/>
                </a:solidFill>
              </a:rPr>
              <a:t>Theresia </a:t>
            </a:r>
            <a:r>
              <a:rPr lang="en-GB" sz="1700">
                <a:solidFill>
                  <a:srgbClr val="000000"/>
                </a:solidFill>
              </a:rPr>
              <a:t>was admitted for therapy at the Diakoniewerk Gallneukirchen – a home for the disabled run by the Church. For the next two years she corresponded regularly with her family. </a:t>
            </a:r>
            <a:endParaRPr sz="1700">
              <a:solidFill>
                <a:srgbClr val="000000"/>
              </a:solidFill>
            </a:endParaRPr>
          </a:p>
        </p:txBody>
      </p:sp>
      <p:sp>
        <p:nvSpPr>
          <p:cNvPr id="170" name="Google Shape;170;p32"/>
          <p:cNvSpPr txBox="1"/>
          <p:nvPr/>
        </p:nvSpPr>
        <p:spPr>
          <a:xfrm>
            <a:off x="468400" y="4233713"/>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3"/>
          <p:cNvSpPr txBox="1"/>
          <p:nvPr>
            <p:ph idx="4294967295" type="body"/>
          </p:nvPr>
        </p:nvSpPr>
        <p:spPr>
          <a:xfrm>
            <a:off x="423150" y="327950"/>
            <a:ext cx="8548200" cy="371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On 13th January 1941, twelve year-old </a:t>
            </a:r>
            <a:r>
              <a:rPr b="1" lang="en-GB">
                <a:solidFill>
                  <a:schemeClr val="accent3"/>
                </a:solidFill>
              </a:rPr>
              <a:t>Theresia</a:t>
            </a:r>
            <a:r>
              <a:rPr lang="en-GB">
                <a:solidFill>
                  <a:srgbClr val="000000"/>
                </a:solidFill>
              </a:rPr>
              <a:t> was </a:t>
            </a:r>
            <a:r>
              <a:rPr b="1" lang="en-GB">
                <a:solidFill>
                  <a:schemeClr val="accent1"/>
                </a:solidFill>
              </a:rPr>
              <a:t>one of 59 people transported to Hartheim Castle where she was murdered</a:t>
            </a:r>
            <a:r>
              <a:rPr lang="en-GB">
                <a:solidFill>
                  <a:srgbClr val="000000"/>
                </a:solidFill>
              </a:rPr>
              <a:t>. Five days later, the family were informed that </a:t>
            </a:r>
            <a:r>
              <a:rPr b="1" lang="en-GB">
                <a:solidFill>
                  <a:schemeClr val="accent3"/>
                </a:solidFill>
              </a:rPr>
              <a:t>Theresia</a:t>
            </a:r>
            <a:r>
              <a:rPr lang="en-GB">
                <a:solidFill>
                  <a:srgbClr val="000000"/>
                </a:solidFill>
              </a:rPr>
              <a:t> had been transferred to a psychiatric hospital in Germany. The family were suspicious, and frantically tried to contact </a:t>
            </a:r>
            <a:r>
              <a:rPr b="1" lang="en-GB">
                <a:solidFill>
                  <a:schemeClr val="accent3"/>
                </a:solidFill>
              </a:rPr>
              <a:t>Theresia </a:t>
            </a:r>
            <a:r>
              <a:rPr lang="en-GB">
                <a:solidFill>
                  <a:srgbClr val="000000"/>
                </a:solidFill>
              </a:rPr>
              <a:t>by visiting her and by writing a letter. Finally on 28th January her parents were told that she had died two days earlier of a blood infection. A few weeks later they received an urn, apparently with</a:t>
            </a:r>
            <a:r>
              <a:rPr b="1" lang="en-GB">
                <a:solidFill>
                  <a:schemeClr val="accent3"/>
                </a:solidFill>
              </a:rPr>
              <a:t> Theresia’s </a:t>
            </a:r>
            <a:r>
              <a:rPr lang="en-GB">
                <a:solidFill>
                  <a:srgbClr val="000000"/>
                </a:solidFill>
              </a:rPr>
              <a:t>ashes in it, but none of her personal belongings. Theresia’s family were still suspicious, and turned to </a:t>
            </a:r>
            <a:r>
              <a:rPr b="1" lang="en-GB">
                <a:solidFill>
                  <a:schemeClr val="accent3"/>
                </a:solidFill>
              </a:rPr>
              <a:t>Anna Perner</a:t>
            </a:r>
            <a:r>
              <a:rPr lang="en-GB">
                <a:solidFill>
                  <a:srgbClr val="000000"/>
                </a:solidFill>
              </a:rPr>
              <a:t>, one of the nuns of the church where </a:t>
            </a:r>
            <a:r>
              <a:rPr b="1" lang="en-GB">
                <a:solidFill>
                  <a:schemeClr val="accent3"/>
                </a:solidFill>
              </a:rPr>
              <a:t>Theresia </a:t>
            </a:r>
            <a:r>
              <a:rPr lang="en-GB">
                <a:solidFill>
                  <a:srgbClr val="000000"/>
                </a:solidFill>
              </a:rPr>
              <a:t>had spent time earlier. In time she sent them a padded envelope with a note hidden in it, telling them that Theresia had been murdered.</a:t>
            </a:r>
            <a:endParaRPr>
              <a:solidFill>
                <a:srgbClr val="000000"/>
              </a:solidFill>
            </a:endParaRPr>
          </a:p>
          <a:p>
            <a:pPr indent="0" lvl="0" marL="0" rtl="0" algn="l">
              <a:spcBef>
                <a:spcPts val="1000"/>
              </a:spcBef>
              <a:spcAft>
                <a:spcPts val="1000"/>
              </a:spcAft>
              <a:buNone/>
            </a:pPr>
            <a:r>
              <a:t/>
            </a:r>
            <a:endParaRPr>
              <a:solidFill>
                <a:srgbClr val="000000"/>
              </a:solidFill>
            </a:endParaRPr>
          </a:p>
        </p:txBody>
      </p:sp>
      <p:sp>
        <p:nvSpPr>
          <p:cNvPr id="176" name="Google Shape;176;p33"/>
          <p:cNvSpPr txBox="1"/>
          <p:nvPr/>
        </p:nvSpPr>
        <p:spPr>
          <a:xfrm>
            <a:off x="468400" y="4005113"/>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82" name="Google Shape;182;p34"/>
          <p:cNvSpPr txBox="1"/>
          <p:nvPr>
            <p:ph idx="1" type="body"/>
          </p:nvPr>
        </p:nvSpPr>
        <p:spPr>
          <a:xfrm>
            <a:off x="423150" y="715800"/>
            <a:ext cx="8548200" cy="3517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b="1" lang="en-GB">
                <a:solidFill>
                  <a:schemeClr val="accent1"/>
                </a:solidFill>
              </a:rPr>
              <a:t>Despite </a:t>
            </a:r>
            <a:r>
              <a:rPr b="1" lang="en-GB">
                <a:solidFill>
                  <a:schemeClr val="accent1"/>
                </a:solidFill>
              </a:rPr>
              <a:t>homosexuality being illegal</a:t>
            </a:r>
            <a:r>
              <a:rPr lang="en-GB">
                <a:solidFill>
                  <a:schemeClr val="accent1"/>
                </a:solidFill>
              </a:rPr>
              <a:t>,</a:t>
            </a:r>
            <a:r>
              <a:rPr lang="en-GB">
                <a:solidFill>
                  <a:srgbClr val="000000"/>
                </a:solidFill>
              </a:rPr>
              <a:t> an active gay culture developed before World War I in larger cities. </a:t>
            </a:r>
            <a:r>
              <a:rPr b="1" lang="en-GB">
                <a:solidFill>
                  <a:schemeClr val="accent1"/>
                </a:solidFill>
              </a:rPr>
              <a:t>Berlin became the centre of gay life in Europe in the 1920s </a:t>
            </a:r>
            <a:r>
              <a:rPr lang="en-GB">
                <a:solidFill>
                  <a:srgbClr val="000000"/>
                </a:solidFill>
              </a:rPr>
              <a:t>whilst homosexuality was openly represented in books, magazines and movies. Many conservatives, along with the churches, were opposed to this increase in gay rights which they saw as a sign of Germany’s supposed moral decline. The Nazi leadership generally agreed, although for racist rather than religious reasons: </a:t>
            </a:r>
            <a:r>
              <a:rPr b="1" lang="en-GB">
                <a:solidFill>
                  <a:schemeClr val="accent1"/>
                </a:solidFill>
              </a:rPr>
              <a:t>homosexuality was seen as a threat to the survival of the German ‘master race’, </a:t>
            </a:r>
            <a:r>
              <a:rPr lang="en-GB">
                <a:solidFill>
                  <a:srgbClr val="000000"/>
                </a:solidFill>
              </a:rPr>
              <a:t>partly because it was </a:t>
            </a:r>
            <a:r>
              <a:rPr b="1" lang="en-GB">
                <a:solidFill>
                  <a:schemeClr val="accent1"/>
                </a:solidFill>
              </a:rPr>
              <a:t>believed that gay men were naturally weak and would therefore not be capable of fighting for Germany.</a:t>
            </a:r>
            <a:r>
              <a:rPr lang="en-GB">
                <a:solidFill>
                  <a:srgbClr val="000000"/>
                </a:solidFill>
              </a:rPr>
              <a:t> The </a:t>
            </a:r>
            <a:r>
              <a:rPr b="1" lang="en-GB">
                <a:solidFill>
                  <a:schemeClr val="accent5"/>
                </a:solidFill>
              </a:rPr>
              <a:t>SS </a:t>
            </a:r>
            <a:r>
              <a:rPr lang="en-GB">
                <a:solidFill>
                  <a:srgbClr val="000000"/>
                </a:solidFill>
              </a:rPr>
              <a:t>leader, </a:t>
            </a:r>
            <a:r>
              <a:rPr b="1" lang="en-GB">
                <a:solidFill>
                  <a:schemeClr val="accent3"/>
                </a:solidFill>
              </a:rPr>
              <a:t>Heinrich Himmler</a:t>
            </a:r>
            <a:r>
              <a:rPr lang="en-GB">
                <a:solidFill>
                  <a:srgbClr val="000000"/>
                </a:solidFill>
              </a:rPr>
              <a:t>, also argued that </a:t>
            </a:r>
            <a:r>
              <a:rPr b="1" lang="en-GB">
                <a:solidFill>
                  <a:schemeClr val="accent1"/>
                </a:solidFill>
              </a:rPr>
              <a:t>homosexuality was a danger to the nation because it meant that there were men who were not fathering children.</a:t>
            </a:r>
            <a:endParaRPr b="1">
              <a:solidFill>
                <a:schemeClr val="accent1"/>
              </a:solidFill>
            </a:endParaRPr>
          </a:p>
        </p:txBody>
      </p:sp>
      <p:sp>
        <p:nvSpPr>
          <p:cNvPr id="183" name="Google Shape;183;p34"/>
          <p:cNvSpPr txBox="1"/>
          <p:nvPr>
            <p:ph type="title"/>
          </p:nvPr>
        </p:nvSpPr>
        <p:spPr>
          <a:xfrm>
            <a:off x="423150" y="197625"/>
            <a:ext cx="8447700" cy="49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400">
                <a:solidFill>
                  <a:srgbClr val="4B3241"/>
                </a:solidFill>
              </a:rPr>
              <a:t>Homosexuals</a:t>
            </a:r>
            <a:endParaRPr sz="2400">
              <a:solidFill>
                <a:srgbClr val="4B3241"/>
              </a:solidFill>
            </a:endParaRPr>
          </a:p>
        </p:txBody>
      </p:sp>
      <p:sp>
        <p:nvSpPr>
          <p:cNvPr id="184" name="Google Shape;184;p34"/>
          <p:cNvSpPr txBox="1"/>
          <p:nvPr/>
        </p:nvSpPr>
        <p:spPr>
          <a:xfrm>
            <a:off x="468400" y="4386113"/>
            <a:ext cx="4005300" cy="317700"/>
          </a:xfrm>
          <a:prstGeom prst="rect">
            <a:avLst/>
          </a:prstGeom>
          <a:noFill/>
          <a:ln>
            <a:noFill/>
          </a:ln>
        </p:spPr>
        <p:txBody>
          <a:bodyPr anchorCtr="0" anchor="t" bIns="0" lIns="0" spcFirstLastPara="1" rIns="0" wrap="square" tIns="0">
            <a:noAutofit/>
          </a:bodyPr>
          <a:lstStyle/>
          <a:p>
            <a:pPr indent="0" lvl="0" marL="0" rtl="0" algn="l">
              <a:spcBef>
                <a:spcPts val="0"/>
              </a:spcBef>
              <a:spcAft>
                <a:spcPts val="2000"/>
              </a:spcAft>
              <a:buNone/>
            </a:pPr>
            <a:r>
              <a:rPr lang="en-GB" sz="1700">
                <a:latin typeface="Montserrat"/>
                <a:ea typeface="Montserrat"/>
                <a:cs typeface="Montserrat"/>
                <a:sym typeface="Montserrat"/>
              </a:rPr>
              <a:t>Credit: Holocaust Educational Trust</a:t>
            </a:r>
            <a:endParaRPr sz="1700">
              <a:solidFill>
                <a:srgbClr val="434343"/>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