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beceb0355_0_3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8beceb0355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Voice over - slide full screen, add the resources needed for the lesson on the left and widgit symbols on the left (copyright Widgit)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f99e4f8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8cf99e4f80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ed721897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8ed7218979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ed2766d6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8ed2766d61_0_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ed721897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8ed7218979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Final slide of the lesson. Suggest adaptations for teachers/parents. Voice over - slide to be full screen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ed721897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8ed72189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Voice over - slide full screen, add the resources needed for the lesson on the left and widgit symbols on the left (copyright Widgit)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d2766f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ed2766f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ed2766f0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ed2766f0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d3afe0ee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8cd3afe0ee_0_1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ed721897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8ed7218979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beceb0355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8beceb0355_0_4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ed721897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8ed7218979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cf99e4f8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8cf99e4f80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2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20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2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4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6" name="Google Shape;36;p6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>
                <a:solidFill>
                  <a:srgbClr val="4B3241"/>
                </a:solidFill>
              </a:rPr>
              <a:t>Writing for a purpose:</a:t>
            </a:r>
            <a:endParaRPr sz="30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>
                <a:solidFill>
                  <a:srgbClr val="4B3241"/>
                </a:solidFill>
              </a:rPr>
              <a:t>Lists</a:t>
            </a:r>
            <a:endParaRPr sz="30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90" name="Google Shape;90;p15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4B3241"/>
                </a:solidFill>
              </a:rPr>
              <a:t>Communication and Language: Holidays - Building Understanding</a:t>
            </a:r>
            <a:endParaRPr sz="18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4294967295" type="subTitle"/>
          </p:nvPr>
        </p:nvSpPr>
        <p:spPr>
          <a:xfrm>
            <a:off x="381975" y="41731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en-GB" sz="1400">
                <a:solidFill>
                  <a:srgbClr val="4B3241"/>
                </a:solidFill>
              </a:rPr>
              <a:t>Alison</a:t>
            </a:r>
            <a:endParaRPr b="1" sz="14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/>
        </p:nvSpPr>
        <p:spPr>
          <a:xfrm>
            <a:off x="458700" y="381700"/>
            <a:ext cx="8226600" cy="11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Completing the list.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430600" y="1148550"/>
            <a:ext cx="4113300" cy="33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Using the objects arrange these into a list on the floor. To write your list match the object to the symbol / 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photograph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 and stick this onto your list template in the same order.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975" y="1148550"/>
            <a:ext cx="1781450" cy="21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3550" y="254525"/>
            <a:ext cx="1945075" cy="37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/>
        </p:nvSpPr>
        <p:spPr>
          <a:xfrm>
            <a:off x="1446179" y="297875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Now</a:t>
            </a:r>
            <a:r>
              <a:rPr b="1" i="0" lang="en-GB" sz="2800" u="none" cap="none" strike="noStrike">
                <a:latin typeface="Montserrat"/>
                <a:ea typeface="Montserrat"/>
                <a:cs typeface="Montserrat"/>
                <a:sym typeface="Montserrat"/>
              </a:rPr>
              <a:t> complete your task</a:t>
            </a:r>
            <a:endParaRPr b="1" i="0" sz="2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2250129" y="1061545"/>
            <a:ext cx="4572000" cy="70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Make a list</a:t>
            </a:r>
            <a:endParaRPr b="0" i="0" sz="17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2250125" y="1865027"/>
            <a:ext cx="4572000" cy="255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First arrange your items on the floor in a line going from top to bottom. </a:t>
            </a:r>
            <a:endParaRPr b="1" sz="17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Print off the list template or draw your own. </a:t>
            </a:r>
            <a:endParaRPr b="1" sz="17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Next ask your child to match the symbols to the items. </a:t>
            </a:r>
            <a:endParaRPr b="1" sz="17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Stick the symbols onto the list template.</a:t>
            </a:r>
            <a:endParaRPr b="1" sz="17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is your completed list. </a:t>
            </a:r>
            <a:endParaRPr b="1" sz="17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/>
        </p:nvSpPr>
        <p:spPr>
          <a:xfrm>
            <a:off x="458700" y="381700"/>
            <a:ext cx="8226600" cy="11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Packing the bag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411675" y="1148550"/>
            <a:ext cx="4113300" cy="33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Help your child to identify 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the symbols on their list. Find the item to match the symbol and then put the item into the bag or box. Repeat this for each item.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/>
        </p:nvSpPr>
        <p:spPr>
          <a:xfrm>
            <a:off x="1446179" y="297875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Now</a:t>
            </a:r>
            <a:r>
              <a:rPr b="1" i="0" lang="en-GB" sz="2800" u="none" cap="none" strike="noStrike">
                <a:latin typeface="Montserrat"/>
                <a:ea typeface="Montserrat"/>
                <a:cs typeface="Montserrat"/>
                <a:sym typeface="Montserrat"/>
              </a:rPr>
              <a:t> complete your task</a:t>
            </a:r>
            <a:endParaRPr b="1" i="0" sz="2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2250129" y="1061545"/>
            <a:ext cx="4572000" cy="70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Packing the bag</a:t>
            </a:r>
            <a:endParaRPr b="0" i="0" sz="17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2250125" y="1865013"/>
            <a:ext cx="4572000" cy="2148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all of the items on your list in order. Starting from the top. </a:t>
            </a:r>
            <a:endParaRPr b="1" sz="17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Put each item in the box or bag.</a:t>
            </a:r>
            <a:endParaRPr b="1" sz="17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7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Encourage your child to make a mark with a pencil against each item as they ‘tick’ them off the list.</a:t>
            </a:r>
            <a:endParaRPr b="1" sz="17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idx="2" type="subTitle"/>
          </p:nvPr>
        </p:nvSpPr>
        <p:spPr>
          <a:xfrm>
            <a:off x="458975" y="1501125"/>
            <a:ext cx="2585400" cy="45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Make it easier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0" name="Google Shape;180;p28"/>
          <p:cNvSpPr txBox="1"/>
          <p:nvPr>
            <p:ph idx="3" type="body"/>
          </p:nvPr>
        </p:nvSpPr>
        <p:spPr>
          <a:xfrm>
            <a:off x="458975" y="1959225"/>
            <a:ext cx="2585400" cy="2460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600"/>
              <a:t>Keep repeating the same activity to consolidate their learning. 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</a:pPr>
            <a:r>
              <a:rPr lang="en-GB" sz="1600"/>
              <a:t>Keep the number of items to a minimum. Starting with only 1 item is ok. </a:t>
            </a:r>
            <a:endParaRPr sz="1600"/>
          </a:p>
        </p:txBody>
      </p:sp>
      <p:sp>
        <p:nvSpPr>
          <p:cNvPr id="181" name="Google Shape;181;p28"/>
          <p:cNvSpPr txBox="1"/>
          <p:nvPr>
            <p:ph idx="4" type="subTitle"/>
          </p:nvPr>
        </p:nvSpPr>
        <p:spPr>
          <a:xfrm>
            <a:off x="3279300" y="1501125"/>
            <a:ext cx="2585400" cy="45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Make it harder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2" name="Google Shape;182;p28"/>
          <p:cNvSpPr txBox="1"/>
          <p:nvPr>
            <p:ph idx="6" type="subTitle"/>
          </p:nvPr>
        </p:nvSpPr>
        <p:spPr>
          <a:xfrm>
            <a:off x="6099625" y="1501125"/>
            <a:ext cx="2585400" cy="45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More ideas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3" name="Google Shape;183;p28"/>
          <p:cNvSpPr txBox="1"/>
          <p:nvPr>
            <p:ph idx="7" type="body"/>
          </p:nvPr>
        </p:nvSpPr>
        <p:spPr>
          <a:xfrm>
            <a:off x="6099625" y="1959225"/>
            <a:ext cx="2585400" cy="2460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1600"/>
              <a:t>Use this same method to create lists for other </a:t>
            </a:r>
            <a:r>
              <a:rPr lang="en-GB" sz="1600"/>
              <a:t>occasions</a:t>
            </a:r>
            <a:r>
              <a:rPr lang="en-GB" sz="1600"/>
              <a:t>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1600"/>
              <a:t>For example, make a list of food for a picnic or make a list of things to take swimming.  </a:t>
            </a:r>
            <a:endParaRPr sz="1600"/>
          </a:p>
        </p:txBody>
      </p:sp>
      <p:sp>
        <p:nvSpPr>
          <p:cNvPr id="184" name="Google Shape;184;p28"/>
          <p:cNvSpPr txBox="1"/>
          <p:nvPr>
            <p:ph idx="5" type="body"/>
          </p:nvPr>
        </p:nvSpPr>
        <p:spPr>
          <a:xfrm>
            <a:off x="3279300" y="1959225"/>
            <a:ext cx="2585400" cy="2460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1600"/>
              <a:t>Increase the number of items to match.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1600"/>
              <a:t>Reduce the physical and verbal prompts given. 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For this lesson you will need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458975" y="1386500"/>
            <a:ext cx="37539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Items for packing 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A list template (print off or draw)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Symbols or words relating to the items chosen. 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A box or bag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Symbols for matching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List template </a:t>
            </a:r>
            <a:r>
              <a:rPr lang="en-GB" sz="1800">
                <a:solidFill>
                  <a:srgbClr val="000000"/>
                </a:solidFill>
              </a:rPr>
              <a:t>(cut out and turn round)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697350" y="-758599"/>
            <a:ext cx="3505125" cy="763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>
            <a:off x="458700" y="381700"/>
            <a:ext cx="8226600" cy="11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Finding the objects</a:t>
            </a:r>
            <a:r>
              <a:rPr b="1" lang="en-GB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564025" y="1100150"/>
            <a:ext cx="3330600" cy="33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564025" y="1438275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600">
                <a:solidFill>
                  <a:srgbClr val="000000"/>
                </a:solidFill>
              </a:rPr>
              <a:t>Select objects to pack. </a:t>
            </a:r>
            <a:endParaRPr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600">
                <a:solidFill>
                  <a:srgbClr val="000000"/>
                </a:solidFill>
              </a:rPr>
              <a:t>These should be familiar and motivating for your child. </a:t>
            </a:r>
            <a:endParaRPr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600">
                <a:solidFill>
                  <a:srgbClr val="000000"/>
                </a:solidFill>
              </a:rPr>
              <a:t>Find a box or bag to put the items in. </a:t>
            </a:r>
            <a:endParaRPr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/>
        </p:nvSpPr>
        <p:spPr>
          <a:xfrm>
            <a:off x="564025" y="1100150"/>
            <a:ext cx="3330600" cy="33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46179" y="297875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Now</a:t>
            </a:r>
            <a:r>
              <a:rPr b="1" i="0" lang="en-GB" sz="2800" u="none" cap="none" strike="noStrike">
                <a:latin typeface="Montserrat"/>
                <a:ea typeface="Montserrat"/>
                <a:cs typeface="Montserrat"/>
                <a:sym typeface="Montserrat"/>
              </a:rPr>
              <a:t> complete your task</a:t>
            </a:r>
            <a:endParaRPr b="1" i="0" sz="2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2250129" y="1061545"/>
            <a:ext cx="4572000" cy="70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Collect some items...</a:t>
            </a:r>
            <a:r>
              <a:rPr lang="en-GB" sz="1750">
                <a:solidFill>
                  <a:schemeClr val="dk2"/>
                </a:solidFill>
              </a:rPr>
              <a:t> </a:t>
            </a:r>
            <a:endParaRPr b="0" i="0" sz="17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2250125" y="1865013"/>
            <a:ext cx="4572000" cy="2148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With your child, decide what you’re going to pack and collect the items together. Choose something to pack them into (bag, suitcase, box, backpack etc).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/>
        </p:nvSpPr>
        <p:spPr>
          <a:xfrm>
            <a:off x="458700" y="381700"/>
            <a:ext cx="8226600" cy="11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Matching 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345075" y="1167300"/>
            <a:ext cx="4159800" cy="33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Take time to explore the objects together. Whilst exploring reinforce the name of the object and match against the symbol or </a:t>
            </a: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photograph</a:t>
            </a: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. Repeat this activity to </a:t>
            </a: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reinforce</a:t>
            </a: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 the learning. 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/>
        </p:nvSpPr>
        <p:spPr>
          <a:xfrm>
            <a:off x="1479454" y="307325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Now</a:t>
            </a:r>
            <a:r>
              <a:rPr b="1" i="0" lang="en-GB" sz="2800" u="none" cap="none" strike="noStrike">
                <a:latin typeface="Montserrat"/>
                <a:ea typeface="Montserrat"/>
                <a:cs typeface="Montserrat"/>
                <a:sym typeface="Montserrat"/>
              </a:rPr>
              <a:t> complete your task</a:t>
            </a:r>
            <a:endParaRPr b="1" i="0" sz="2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2250129" y="1061545"/>
            <a:ext cx="4572000" cy="70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Match the symbols</a:t>
            </a:r>
            <a:r>
              <a:rPr lang="en-GB" sz="1750">
                <a:solidFill>
                  <a:schemeClr val="dk2"/>
                </a:solidFill>
              </a:rPr>
              <a:t> </a:t>
            </a:r>
            <a:endParaRPr b="0" i="0" sz="17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2250125" y="1865013"/>
            <a:ext cx="4572000" cy="2148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photos or symbols to match with the items found. Start with just one or two items.</a:t>
            </a:r>
            <a:endParaRPr b="1" sz="17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can then extend the matching by adding more items to choose from. </a:t>
            </a:r>
            <a:endParaRPr b="1" sz="17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458700" y="381700"/>
            <a:ext cx="8226600" cy="11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Making a list. </a:t>
            </a:r>
            <a:r>
              <a:rPr b="1" lang="en-GB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458700" y="1167300"/>
            <a:ext cx="3577800" cy="33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Print out or draw the template for writing a list.  The key point of learning is that a list is word in a line from top to bottom.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5287175" y="489600"/>
            <a:ext cx="1939200" cy="4164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" name="Google Shape;144;p23"/>
          <p:cNvCxnSpPr>
            <a:stCxn id="143" idx="1"/>
            <a:endCxn id="143" idx="3"/>
          </p:cNvCxnSpPr>
          <p:nvPr/>
        </p:nvCxnSpPr>
        <p:spPr>
          <a:xfrm>
            <a:off x="5287175" y="2571750"/>
            <a:ext cx="1939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3"/>
          <p:cNvCxnSpPr/>
          <p:nvPr/>
        </p:nvCxnSpPr>
        <p:spPr>
          <a:xfrm>
            <a:off x="5282475" y="1449050"/>
            <a:ext cx="1953300" cy="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3"/>
          <p:cNvCxnSpPr/>
          <p:nvPr/>
        </p:nvCxnSpPr>
        <p:spPr>
          <a:xfrm>
            <a:off x="5291850" y="3575775"/>
            <a:ext cx="1944000" cy="1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0082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