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embeddedFontLst>
    <p:embeddedFont>
      <p:font typeface="Montserrat SemiBold"/>
      <p:regular r:id="rId25"/>
      <p:bold r:id="rId26"/>
      <p:italic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FA7746-8FD4-4887-B272-E4CC5266B38A}">
  <a:tblStyle styleId="{6FFA7746-8FD4-4887-B272-E4CC5266B38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3.xml"/><Relationship Id="rId33" Type="http://schemas.openxmlformats.org/officeDocument/2006/relationships/font" Target="fonts/MontserratMedium-regular.fntdata"/><Relationship Id="rId10" Type="http://schemas.openxmlformats.org/officeDocument/2006/relationships/slide" Target="slides/slide2.xml"/><Relationship Id="rId32" Type="http://schemas.openxmlformats.org/officeDocument/2006/relationships/font" Target="fonts/Montserrat-boldItalic.fntdata"/><Relationship Id="rId13" Type="http://schemas.openxmlformats.org/officeDocument/2006/relationships/slide" Target="slides/slide5.xml"/><Relationship Id="rId35" Type="http://schemas.openxmlformats.org/officeDocument/2006/relationships/font" Target="fonts/MontserratMedium-italic.fntdata"/><Relationship Id="rId12" Type="http://schemas.openxmlformats.org/officeDocument/2006/relationships/slide" Target="slides/slide4.xml"/><Relationship Id="rId34" Type="http://schemas.openxmlformats.org/officeDocument/2006/relationships/font" Target="fonts/MontserratMedium-bold.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MontserratMedium-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38425cb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38425cb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c38425cb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c38425cb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c38425cb5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c38425cb5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c38425cb5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c38425cb5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8c38425cb5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c38425cb5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8c38425cb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c38425cb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As you can see from the table of results, increasing the concentration of HCl speeds up the rate of reaction since the time to product 50cm3 of hydrogen decreases each time we increase the concentration. Which type of graph/chart will we use to plot the data? PAUSE. Good. A line graph. Tell me why it has to be a line graph? PAUSE. Because the data is continuous and not categorical, this mean there could be readings between the ones I have done. For example 0.3M.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c38425cb5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c38425cb5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Your graph should have the variables labelled this way around. The independent variable on the x-axis and the dependent variable on the y-axis. Well done.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8c38425cb5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c38425cb5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c38425cb5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c38425cb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c38425cb5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c38425cb5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c38425cb5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c38425cb5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c38425cb5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c38425cb5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c38425cb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c38425cb5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As you can see from the table of results, increasing the concentration of HCl speeds up the rate of reaction since the time to product 50cm3 of hydrogen decreases each time we increase the concentration. Which type of graph/chart will we use to plot the data? PAUSE. Good. A line graph. Tell me why it has to be a line graph? PAUSE. Because the data is continuous and not categorical, this mean there could be readings between the ones I have done. For example 0.3M.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c38425cb5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8c38425cb5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c38425cb5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c38425cb5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c38425cb5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c38425cb5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3" name="Google Shape;83;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5" name="Google Shape;85;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5" name="Google Shape;95;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25" name="Shape 125"/>
        <p:cNvGrpSpPr/>
        <p:nvPr/>
      </p:nvGrpSpPr>
      <p:grpSpPr>
        <a:xfrm>
          <a:off x="0" y="0"/>
          <a:ext cx="0" cy="0"/>
          <a:chOff x="0" y="0"/>
          <a:chExt cx="0" cy="0"/>
        </a:xfrm>
      </p:grpSpPr>
      <p:sp>
        <p:nvSpPr>
          <p:cNvPr id="126" name="Google Shape;126;p27"/>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27" name="Google Shape;127;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8" name="Google Shape;128;p2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4.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0" name="Shape 120"/>
        <p:cNvGrpSpPr/>
        <p:nvPr/>
      </p:nvGrpSpPr>
      <p:grpSpPr>
        <a:xfrm>
          <a:off x="0" y="0"/>
          <a:ext cx="0" cy="0"/>
          <a:chOff x="0" y="0"/>
          <a:chExt cx="0" cy="0"/>
        </a:xfrm>
      </p:grpSpPr>
      <p:sp>
        <p:nvSpPr>
          <p:cNvPr id="121" name="Google Shape;121;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2" name="Google Shape;122;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3" name="Google Shape;123;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4" name="Google Shape;124;p26"/>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2" name="Shape 132"/>
        <p:cNvGrpSpPr/>
        <p:nvPr/>
      </p:nvGrpSpPr>
      <p:grpSpPr>
        <a:xfrm>
          <a:off x="0" y="0"/>
          <a:ext cx="0" cy="0"/>
          <a:chOff x="0" y="0"/>
          <a:chExt cx="0" cy="0"/>
        </a:xfrm>
      </p:grpSpPr>
      <p:sp>
        <p:nvSpPr>
          <p:cNvPr id="133" name="Google Shape;133;p28"/>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Lesson 4- The effect of concentration</a:t>
            </a:r>
            <a:endParaRPr/>
          </a:p>
        </p:txBody>
      </p:sp>
      <p:sp>
        <p:nvSpPr>
          <p:cNvPr id="134" name="Google Shape;134;p28"/>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Chemistry- Key Stage 3</a:t>
            </a:r>
            <a:endParaRPr>
              <a:solidFill>
                <a:srgbClr val="000000"/>
              </a:solidFill>
            </a:endParaRPr>
          </a:p>
          <a:p>
            <a:pPr indent="0" lvl="0" marL="0" rtl="0" algn="l">
              <a:spcBef>
                <a:spcPts val="1000"/>
              </a:spcBef>
              <a:spcAft>
                <a:spcPts val="1000"/>
              </a:spcAft>
              <a:buNone/>
            </a:pPr>
            <a:r>
              <a:rPr lang="en-GB">
                <a:solidFill>
                  <a:srgbClr val="000000"/>
                </a:solidFill>
              </a:rPr>
              <a:t>Energetics</a:t>
            </a:r>
            <a:endParaRPr>
              <a:solidFill>
                <a:srgbClr val="000000"/>
              </a:solidFill>
            </a:endParaRPr>
          </a:p>
        </p:txBody>
      </p:sp>
      <p:sp>
        <p:nvSpPr>
          <p:cNvPr id="135" name="Google Shape;135;p28"/>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000000"/>
                </a:solidFill>
              </a:rPr>
              <a:t>Miss Charlton</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8" name="Shape 228"/>
        <p:cNvGrpSpPr/>
        <p:nvPr/>
      </p:nvGrpSpPr>
      <p:grpSpPr>
        <a:xfrm>
          <a:off x="0" y="0"/>
          <a:ext cx="0" cy="0"/>
          <a:chOff x="0" y="0"/>
          <a:chExt cx="0" cy="0"/>
        </a:xfrm>
      </p:grpSpPr>
      <p:sp>
        <p:nvSpPr>
          <p:cNvPr id="229" name="Google Shape;229;p37"/>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30" name="Google Shape;230;p37"/>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speed of the particles so they collide more.</a:t>
            </a:r>
            <a:endParaRPr sz="1800">
              <a:solidFill>
                <a:srgbClr val="434343"/>
              </a:solidFill>
              <a:latin typeface="Montserrat"/>
              <a:ea typeface="Montserrat"/>
              <a:cs typeface="Montserrat"/>
              <a:sym typeface="Montserrat"/>
            </a:endParaRPr>
          </a:p>
        </p:txBody>
      </p:sp>
      <p:sp>
        <p:nvSpPr>
          <p:cNvPr id="231" name="Google Shape;231;p37"/>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32" name="Google Shape;232;p37"/>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frequency of collisions as they collide more.</a:t>
            </a:r>
            <a:endParaRPr sz="1800">
              <a:solidFill>
                <a:srgbClr val="434343"/>
              </a:solidFill>
              <a:latin typeface="Montserrat"/>
              <a:ea typeface="Montserrat"/>
              <a:cs typeface="Montserrat"/>
              <a:sym typeface="Montserrat"/>
            </a:endParaRPr>
          </a:p>
        </p:txBody>
      </p:sp>
      <p:sp>
        <p:nvSpPr>
          <p:cNvPr id="233" name="Google Shape;233;p37"/>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34" name="Google Shape;234;p37"/>
          <p:cNvSpPr txBox="1"/>
          <p:nvPr/>
        </p:nvSpPr>
        <p:spPr>
          <a:xfrm>
            <a:off x="543812"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volume of products.</a:t>
            </a:r>
            <a:endParaRPr sz="1800">
              <a:solidFill>
                <a:srgbClr val="434343"/>
              </a:solidFill>
              <a:latin typeface="Montserrat"/>
              <a:ea typeface="Montserrat"/>
              <a:cs typeface="Montserrat"/>
              <a:sym typeface="Montserrat"/>
            </a:endParaRPr>
          </a:p>
        </p:txBody>
      </p:sp>
      <p:sp>
        <p:nvSpPr>
          <p:cNvPr id="235" name="Google Shape;235;p37"/>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36" name="Google Shape;236;p37"/>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energy of the particles so they collide more.</a:t>
            </a:r>
            <a:endParaRPr sz="1800">
              <a:solidFill>
                <a:srgbClr val="434343"/>
              </a:solidFill>
              <a:latin typeface="Montserrat"/>
              <a:ea typeface="Montserrat"/>
              <a:cs typeface="Montserrat"/>
              <a:sym typeface="Montserrat"/>
            </a:endParaRPr>
          </a:p>
        </p:txBody>
      </p:sp>
      <p:sp>
        <p:nvSpPr>
          <p:cNvPr id="237" name="Google Shape;237;p37"/>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600">
                <a:solidFill>
                  <a:srgbClr val="434343"/>
                </a:solidFill>
                <a:latin typeface="Montserrat"/>
                <a:ea typeface="Montserrat"/>
                <a:cs typeface="Montserrat"/>
                <a:sym typeface="Montserrat"/>
              </a:rPr>
              <a:t>Increasing the number of particles...</a:t>
            </a:r>
            <a:endParaRPr b="1" sz="1600">
              <a:solidFill>
                <a:srgbClr val="434343"/>
              </a:solidFill>
              <a:latin typeface="Montserrat"/>
              <a:ea typeface="Montserrat"/>
              <a:cs typeface="Montserrat"/>
              <a:sym typeface="Montserrat"/>
            </a:endParaRPr>
          </a:p>
        </p:txBody>
      </p:sp>
      <p:sp>
        <p:nvSpPr>
          <p:cNvPr id="238" name="Google Shape;238;p37"/>
          <p:cNvSpPr/>
          <p:nvPr/>
        </p:nvSpPr>
        <p:spPr>
          <a:xfrm>
            <a:off x="4410000" y="1067875"/>
            <a:ext cx="3713700" cy="17229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2" name="Shape 242"/>
        <p:cNvGrpSpPr/>
        <p:nvPr/>
      </p:nvGrpSpPr>
      <p:grpSpPr>
        <a:xfrm>
          <a:off x="0" y="0"/>
          <a:ext cx="0" cy="0"/>
          <a:chOff x="0" y="0"/>
          <a:chExt cx="0" cy="0"/>
        </a:xfrm>
      </p:grpSpPr>
      <p:sp>
        <p:nvSpPr>
          <p:cNvPr id="243" name="Google Shape;243;p38"/>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44" name="Google Shape;244;p38"/>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speed of the particles.</a:t>
            </a:r>
            <a:endParaRPr sz="1800">
              <a:solidFill>
                <a:srgbClr val="434343"/>
              </a:solidFill>
              <a:latin typeface="Montserrat"/>
              <a:ea typeface="Montserrat"/>
              <a:cs typeface="Montserrat"/>
              <a:sym typeface="Montserrat"/>
            </a:endParaRPr>
          </a:p>
        </p:txBody>
      </p:sp>
      <p:sp>
        <p:nvSpPr>
          <p:cNvPr id="245" name="Google Shape;245;p38"/>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46" name="Google Shape;246;p38"/>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Speeds up the rate of reaction.</a:t>
            </a:r>
            <a:endParaRPr sz="1800">
              <a:solidFill>
                <a:srgbClr val="434343"/>
              </a:solidFill>
              <a:latin typeface="Montserrat"/>
              <a:ea typeface="Montserrat"/>
              <a:cs typeface="Montserrat"/>
              <a:sym typeface="Montserrat"/>
            </a:endParaRPr>
          </a:p>
        </p:txBody>
      </p:sp>
      <p:sp>
        <p:nvSpPr>
          <p:cNvPr id="247" name="Google Shape;247;p38"/>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48" name="Google Shape;248;p38"/>
          <p:cNvSpPr txBox="1"/>
          <p:nvPr/>
        </p:nvSpPr>
        <p:spPr>
          <a:xfrm>
            <a:off x="543801" y="3584050"/>
            <a:ext cx="35412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Slows down the rate of reaction.</a:t>
            </a:r>
            <a:endParaRPr sz="1800">
              <a:solidFill>
                <a:srgbClr val="434343"/>
              </a:solidFill>
              <a:latin typeface="Montserrat"/>
              <a:ea typeface="Montserrat"/>
              <a:cs typeface="Montserrat"/>
              <a:sym typeface="Montserrat"/>
            </a:endParaRPr>
          </a:p>
        </p:txBody>
      </p:sp>
      <p:sp>
        <p:nvSpPr>
          <p:cNvPr id="249" name="Google Shape;249;p38"/>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50" name="Google Shape;250;p38"/>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speed of the particles</a:t>
            </a:r>
            <a:endParaRPr sz="1800">
              <a:solidFill>
                <a:srgbClr val="434343"/>
              </a:solidFill>
              <a:latin typeface="Montserrat"/>
              <a:ea typeface="Montserrat"/>
              <a:cs typeface="Montserrat"/>
              <a:sym typeface="Montserrat"/>
            </a:endParaRPr>
          </a:p>
        </p:txBody>
      </p:sp>
      <p:sp>
        <p:nvSpPr>
          <p:cNvPr id="251" name="Google Shape;251;p38"/>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600">
                <a:solidFill>
                  <a:srgbClr val="434343"/>
                </a:solidFill>
                <a:latin typeface="Montserrat"/>
                <a:ea typeface="Montserrat"/>
                <a:cs typeface="Montserrat"/>
                <a:sym typeface="Montserrat"/>
              </a:rPr>
              <a:t>Decreasing the frequency of collisions...</a:t>
            </a:r>
            <a:endParaRPr b="1" sz="1600">
              <a:solidFill>
                <a:srgbClr val="434343"/>
              </a:solidFill>
              <a:latin typeface="Montserrat"/>
              <a:ea typeface="Montserrat"/>
              <a:cs typeface="Montserrat"/>
              <a:sym typeface="Montserrat"/>
            </a:endParaRPr>
          </a:p>
        </p:txBody>
      </p:sp>
      <p:sp>
        <p:nvSpPr>
          <p:cNvPr id="252" name="Google Shape;252;p38"/>
          <p:cNvSpPr/>
          <p:nvPr/>
        </p:nvSpPr>
        <p:spPr>
          <a:xfrm>
            <a:off x="267400" y="2698075"/>
            <a:ext cx="3713700" cy="17229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6" name="Shape 256"/>
        <p:cNvGrpSpPr/>
        <p:nvPr/>
      </p:nvGrpSpPr>
      <p:grpSpPr>
        <a:xfrm>
          <a:off x="0" y="0"/>
          <a:ext cx="0" cy="0"/>
          <a:chOff x="0" y="0"/>
          <a:chExt cx="0" cy="0"/>
        </a:xfrm>
      </p:grpSpPr>
      <p:sp>
        <p:nvSpPr>
          <p:cNvPr id="257" name="Google Shape;257;p39"/>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58" name="Google Shape;258;p39"/>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size of the particles.</a:t>
            </a:r>
            <a:endParaRPr sz="1800">
              <a:solidFill>
                <a:srgbClr val="434343"/>
              </a:solidFill>
              <a:latin typeface="Montserrat"/>
              <a:ea typeface="Montserrat"/>
              <a:cs typeface="Montserrat"/>
              <a:sym typeface="Montserrat"/>
            </a:endParaRPr>
          </a:p>
        </p:txBody>
      </p:sp>
      <p:sp>
        <p:nvSpPr>
          <p:cNvPr id="259" name="Google Shape;259;p39"/>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60" name="Google Shape;260;p39"/>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Gives the particles more energy.</a:t>
            </a:r>
            <a:endParaRPr sz="1800">
              <a:solidFill>
                <a:srgbClr val="434343"/>
              </a:solidFill>
              <a:latin typeface="Montserrat"/>
              <a:ea typeface="Montserrat"/>
              <a:cs typeface="Montserrat"/>
              <a:sym typeface="Montserrat"/>
            </a:endParaRPr>
          </a:p>
        </p:txBody>
      </p:sp>
      <p:sp>
        <p:nvSpPr>
          <p:cNvPr id="261" name="Google Shape;261;p39"/>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62" name="Google Shape;262;p39"/>
          <p:cNvSpPr txBox="1"/>
          <p:nvPr/>
        </p:nvSpPr>
        <p:spPr>
          <a:xfrm>
            <a:off x="543801" y="3584050"/>
            <a:ext cx="35412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Slows down the particles.</a:t>
            </a:r>
            <a:endParaRPr sz="1800">
              <a:solidFill>
                <a:srgbClr val="434343"/>
              </a:solidFill>
              <a:latin typeface="Montserrat"/>
              <a:ea typeface="Montserrat"/>
              <a:cs typeface="Montserrat"/>
              <a:sym typeface="Montserrat"/>
            </a:endParaRPr>
          </a:p>
        </p:txBody>
      </p:sp>
      <p:sp>
        <p:nvSpPr>
          <p:cNvPr id="263" name="Google Shape;263;p39"/>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64" name="Google Shape;264;p39"/>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number of particles per given volume.</a:t>
            </a:r>
            <a:endParaRPr sz="1800">
              <a:solidFill>
                <a:srgbClr val="434343"/>
              </a:solidFill>
              <a:latin typeface="Montserrat"/>
              <a:ea typeface="Montserrat"/>
              <a:cs typeface="Montserrat"/>
              <a:sym typeface="Montserrat"/>
            </a:endParaRPr>
          </a:p>
        </p:txBody>
      </p:sp>
      <p:sp>
        <p:nvSpPr>
          <p:cNvPr id="265" name="Google Shape;265;p39"/>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434343"/>
                </a:solidFill>
                <a:latin typeface="Montserrat"/>
                <a:ea typeface="Montserrat"/>
                <a:cs typeface="Montserrat"/>
                <a:sym typeface="Montserrat"/>
              </a:rPr>
              <a:t>Increasing the concentration...</a:t>
            </a:r>
            <a:endParaRPr b="1" sz="2600">
              <a:solidFill>
                <a:srgbClr val="434343"/>
              </a:solidFill>
              <a:latin typeface="Montserrat"/>
              <a:ea typeface="Montserrat"/>
              <a:cs typeface="Montserrat"/>
              <a:sym typeface="Montserrat"/>
            </a:endParaRPr>
          </a:p>
        </p:txBody>
      </p:sp>
      <p:sp>
        <p:nvSpPr>
          <p:cNvPr id="266" name="Google Shape;266;p39"/>
          <p:cNvSpPr/>
          <p:nvPr/>
        </p:nvSpPr>
        <p:spPr>
          <a:xfrm>
            <a:off x="4257500" y="2634225"/>
            <a:ext cx="3713700" cy="17229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0" name="Shape 270"/>
        <p:cNvGrpSpPr/>
        <p:nvPr/>
      </p:nvGrpSpPr>
      <p:grpSpPr>
        <a:xfrm>
          <a:off x="0" y="0"/>
          <a:ext cx="0" cy="0"/>
          <a:chOff x="0" y="0"/>
          <a:chExt cx="0" cy="0"/>
        </a:xfrm>
      </p:grpSpPr>
      <p:sp>
        <p:nvSpPr>
          <p:cNvPr id="271" name="Google Shape;271;p40"/>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72" name="Google Shape;272;p40"/>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frequency of collisions..</a:t>
            </a:r>
            <a:endParaRPr sz="1800">
              <a:solidFill>
                <a:srgbClr val="434343"/>
              </a:solidFill>
              <a:latin typeface="Montserrat"/>
              <a:ea typeface="Montserrat"/>
              <a:cs typeface="Montserrat"/>
              <a:sym typeface="Montserrat"/>
            </a:endParaRPr>
          </a:p>
        </p:txBody>
      </p:sp>
      <p:sp>
        <p:nvSpPr>
          <p:cNvPr id="273" name="Google Shape;273;p40"/>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74" name="Google Shape;274;p40"/>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Slows down the particles.</a:t>
            </a:r>
            <a:endParaRPr sz="1800">
              <a:solidFill>
                <a:srgbClr val="434343"/>
              </a:solidFill>
              <a:latin typeface="Montserrat"/>
              <a:ea typeface="Montserrat"/>
              <a:cs typeface="Montserrat"/>
              <a:sym typeface="Montserrat"/>
            </a:endParaRPr>
          </a:p>
        </p:txBody>
      </p:sp>
      <p:sp>
        <p:nvSpPr>
          <p:cNvPr id="275" name="Google Shape;275;p40"/>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76" name="Google Shape;276;p40"/>
          <p:cNvSpPr txBox="1"/>
          <p:nvPr/>
        </p:nvSpPr>
        <p:spPr>
          <a:xfrm>
            <a:off x="543801" y="3584050"/>
            <a:ext cx="35412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frequency of collisions.</a:t>
            </a:r>
            <a:endParaRPr sz="1800">
              <a:solidFill>
                <a:srgbClr val="434343"/>
              </a:solidFill>
              <a:latin typeface="Montserrat"/>
              <a:ea typeface="Montserrat"/>
              <a:cs typeface="Montserrat"/>
              <a:sym typeface="Montserrat"/>
            </a:endParaRPr>
          </a:p>
        </p:txBody>
      </p:sp>
      <p:sp>
        <p:nvSpPr>
          <p:cNvPr id="277" name="Google Shape;277;p40"/>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78" name="Google Shape;278;p40"/>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rate of reaction.</a:t>
            </a:r>
            <a:endParaRPr sz="1800">
              <a:solidFill>
                <a:srgbClr val="434343"/>
              </a:solidFill>
              <a:latin typeface="Montserrat"/>
              <a:ea typeface="Montserrat"/>
              <a:cs typeface="Montserrat"/>
              <a:sym typeface="Montserrat"/>
            </a:endParaRPr>
          </a:p>
        </p:txBody>
      </p:sp>
      <p:sp>
        <p:nvSpPr>
          <p:cNvPr id="279" name="Google Shape;279;p40"/>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434343"/>
                </a:solidFill>
                <a:latin typeface="Montserrat"/>
                <a:ea typeface="Montserrat"/>
                <a:cs typeface="Montserrat"/>
                <a:sym typeface="Montserrat"/>
              </a:rPr>
              <a:t>Decreasing the concentration...</a:t>
            </a:r>
            <a:endParaRPr b="1" sz="2600">
              <a:solidFill>
                <a:srgbClr val="434343"/>
              </a:solidFill>
              <a:latin typeface="Montserrat"/>
              <a:ea typeface="Montserrat"/>
              <a:cs typeface="Montserrat"/>
              <a:sym typeface="Montserrat"/>
            </a:endParaRPr>
          </a:p>
        </p:txBody>
      </p:sp>
      <p:sp>
        <p:nvSpPr>
          <p:cNvPr id="280" name="Google Shape;280;p40"/>
          <p:cNvSpPr/>
          <p:nvPr/>
        </p:nvSpPr>
        <p:spPr>
          <a:xfrm>
            <a:off x="220625" y="2698075"/>
            <a:ext cx="3713700" cy="17229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4" name="Shape 284"/>
        <p:cNvGrpSpPr/>
        <p:nvPr/>
      </p:nvGrpSpPr>
      <p:grpSpPr>
        <a:xfrm>
          <a:off x="0" y="0"/>
          <a:ext cx="0" cy="0"/>
          <a:chOff x="0" y="0"/>
          <a:chExt cx="0" cy="0"/>
        </a:xfrm>
      </p:grpSpPr>
      <p:sp>
        <p:nvSpPr>
          <p:cNvPr id="285" name="Google Shape;285;p41"/>
          <p:cNvSpPr txBox="1"/>
          <p:nvPr/>
        </p:nvSpPr>
        <p:spPr>
          <a:xfrm>
            <a:off x="543800" y="1259525"/>
            <a:ext cx="1308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86" name="Google Shape;286;p41"/>
          <p:cNvSpPr txBox="1"/>
          <p:nvPr/>
        </p:nvSpPr>
        <p:spPr>
          <a:xfrm>
            <a:off x="543806" y="1957050"/>
            <a:ext cx="17835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bar chart</a:t>
            </a:r>
            <a:endParaRPr sz="1800">
              <a:solidFill>
                <a:srgbClr val="434343"/>
              </a:solidFill>
              <a:latin typeface="Montserrat"/>
              <a:ea typeface="Montserrat"/>
              <a:cs typeface="Montserrat"/>
              <a:sym typeface="Montserrat"/>
            </a:endParaRPr>
          </a:p>
        </p:txBody>
      </p:sp>
      <p:sp>
        <p:nvSpPr>
          <p:cNvPr id="287" name="Google Shape;287;p41"/>
          <p:cNvSpPr txBox="1"/>
          <p:nvPr/>
        </p:nvSpPr>
        <p:spPr>
          <a:xfrm>
            <a:off x="2413198" y="1259525"/>
            <a:ext cx="1308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88" name="Google Shape;288;p41"/>
          <p:cNvSpPr txBox="1"/>
          <p:nvPr/>
        </p:nvSpPr>
        <p:spPr>
          <a:xfrm>
            <a:off x="2327298" y="1990875"/>
            <a:ext cx="1526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line graph</a:t>
            </a:r>
            <a:endParaRPr sz="1800">
              <a:solidFill>
                <a:srgbClr val="434343"/>
              </a:solidFill>
              <a:latin typeface="Montserrat"/>
              <a:ea typeface="Montserrat"/>
              <a:cs typeface="Montserrat"/>
              <a:sym typeface="Montserrat"/>
            </a:endParaRPr>
          </a:p>
        </p:txBody>
      </p:sp>
      <p:sp>
        <p:nvSpPr>
          <p:cNvPr id="289" name="Google Shape;289;p41"/>
          <p:cNvSpPr txBox="1"/>
          <p:nvPr/>
        </p:nvSpPr>
        <p:spPr>
          <a:xfrm>
            <a:off x="543800" y="2827450"/>
            <a:ext cx="1308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90" name="Google Shape;290;p41"/>
          <p:cNvSpPr txBox="1"/>
          <p:nvPr/>
        </p:nvSpPr>
        <p:spPr>
          <a:xfrm>
            <a:off x="239000" y="3584050"/>
            <a:ext cx="1842900" cy="596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scatter graph</a:t>
            </a:r>
            <a:endParaRPr sz="1800">
              <a:solidFill>
                <a:srgbClr val="434343"/>
              </a:solidFill>
              <a:latin typeface="Montserrat"/>
              <a:ea typeface="Montserrat"/>
              <a:cs typeface="Montserrat"/>
              <a:sym typeface="Montserrat"/>
            </a:endParaRPr>
          </a:p>
        </p:txBody>
      </p:sp>
      <p:sp>
        <p:nvSpPr>
          <p:cNvPr id="291" name="Google Shape;291;p41"/>
          <p:cNvSpPr txBox="1"/>
          <p:nvPr/>
        </p:nvSpPr>
        <p:spPr>
          <a:xfrm>
            <a:off x="2413198" y="2843274"/>
            <a:ext cx="1308900" cy="4533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92" name="Google Shape;292;p41"/>
          <p:cNvSpPr txBox="1"/>
          <p:nvPr/>
        </p:nvSpPr>
        <p:spPr>
          <a:xfrm>
            <a:off x="2479698" y="3568150"/>
            <a:ext cx="1477800" cy="453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pie chart</a:t>
            </a:r>
            <a:endParaRPr sz="1800">
              <a:solidFill>
                <a:srgbClr val="434343"/>
              </a:solidFill>
              <a:latin typeface="Montserrat"/>
              <a:ea typeface="Montserrat"/>
              <a:cs typeface="Montserrat"/>
              <a:sym typeface="Montserrat"/>
            </a:endParaRPr>
          </a:p>
        </p:txBody>
      </p:sp>
      <p:sp>
        <p:nvSpPr>
          <p:cNvPr id="293" name="Google Shape;293;p41"/>
          <p:cNvSpPr txBox="1"/>
          <p:nvPr/>
        </p:nvSpPr>
        <p:spPr>
          <a:xfrm>
            <a:off x="665100" y="217300"/>
            <a:ext cx="66129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434343"/>
                </a:solidFill>
                <a:latin typeface="Montserrat"/>
                <a:ea typeface="Montserrat"/>
                <a:cs typeface="Montserrat"/>
                <a:sym typeface="Montserrat"/>
              </a:rPr>
              <a:t>What sort of graph/chart will we use?</a:t>
            </a:r>
            <a:endParaRPr b="1" sz="2600">
              <a:solidFill>
                <a:srgbClr val="434343"/>
              </a:solidFill>
              <a:latin typeface="Montserrat"/>
              <a:ea typeface="Montserrat"/>
              <a:cs typeface="Montserrat"/>
              <a:sym typeface="Montserrat"/>
            </a:endParaRPr>
          </a:p>
        </p:txBody>
      </p:sp>
      <p:sp>
        <p:nvSpPr>
          <p:cNvPr id="294" name="Google Shape;294;p41"/>
          <p:cNvSpPr/>
          <p:nvPr/>
        </p:nvSpPr>
        <p:spPr>
          <a:xfrm>
            <a:off x="2146200" y="963075"/>
            <a:ext cx="1842900" cy="1540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5" name="Google Shape;295;p41"/>
          <p:cNvGraphicFramePr/>
          <p:nvPr/>
        </p:nvGraphicFramePr>
        <p:xfrm>
          <a:off x="4282600" y="561113"/>
          <a:ext cx="3000000" cy="3000000"/>
        </p:xfrm>
        <a:graphic>
          <a:graphicData uri="http://schemas.openxmlformats.org/drawingml/2006/table">
            <a:tbl>
              <a:tblPr>
                <a:noFill/>
                <a:tableStyleId>{6FFA7746-8FD4-4887-B272-E4CC5266B38A}</a:tableStyleId>
              </a:tblPr>
              <a:tblGrid>
                <a:gridCol w="1880975"/>
                <a:gridCol w="2474850"/>
              </a:tblGrid>
              <a:tr h="893350">
                <a:tc>
                  <a:txBody>
                    <a:bodyPr/>
                    <a:lstStyle/>
                    <a:p>
                      <a:pPr indent="0" lvl="0" marL="0" rtl="0" algn="ctr">
                        <a:lnSpc>
                          <a:spcPct val="115000"/>
                        </a:lnSpc>
                        <a:spcBef>
                          <a:spcPts val="1200"/>
                        </a:spcBef>
                        <a:spcAft>
                          <a:spcPts val="0"/>
                        </a:spcAft>
                        <a:buNone/>
                      </a:pPr>
                      <a:r>
                        <a:rPr b="1" lang="en-GB" sz="1800">
                          <a:latin typeface="Montserrat"/>
                          <a:ea typeface="Montserrat"/>
                          <a:cs typeface="Montserrat"/>
                          <a:sym typeface="Montserrat"/>
                        </a:rPr>
                        <a:t>Concentration of HCl (M)</a:t>
                      </a:r>
                      <a:endParaRPr b="1" sz="18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800">
                          <a:latin typeface="Montserrat"/>
                          <a:ea typeface="Montserrat"/>
                          <a:cs typeface="Montserrat"/>
                          <a:sym typeface="Montserrat"/>
                        </a:rPr>
                        <a:t>Time taken for ‘X’ to disappear (s)</a:t>
                      </a:r>
                      <a:endParaRPr b="1" sz="18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0.25</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148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0.5</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123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0.75</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105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1</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79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2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39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9" name="Shape 299"/>
        <p:cNvGrpSpPr/>
        <p:nvPr/>
      </p:nvGrpSpPr>
      <p:grpSpPr>
        <a:xfrm>
          <a:off x="0" y="0"/>
          <a:ext cx="0" cy="0"/>
          <a:chOff x="0" y="0"/>
          <a:chExt cx="0" cy="0"/>
        </a:xfrm>
      </p:grpSpPr>
      <p:sp>
        <p:nvSpPr>
          <p:cNvPr id="300" name="Google Shape;300;p42"/>
          <p:cNvSpPr txBox="1"/>
          <p:nvPr>
            <p:ph idx="2" type="body"/>
          </p:nvPr>
        </p:nvSpPr>
        <p:spPr>
          <a:xfrm>
            <a:off x="1453175" y="623650"/>
            <a:ext cx="5528400" cy="814500"/>
          </a:xfrm>
          <a:prstGeom prst="rect">
            <a:avLst/>
          </a:prstGeom>
        </p:spPr>
        <p:txBody>
          <a:bodyPr anchorCtr="0" anchor="t" bIns="0" lIns="0" spcFirstLastPara="1" rIns="0" wrap="square" tIns="0">
            <a:noAutofit/>
          </a:bodyPr>
          <a:lstStyle/>
          <a:p>
            <a:pPr indent="0" lvl="0" marL="0" rtl="0" algn="l">
              <a:lnSpc>
                <a:spcPct val="90000"/>
              </a:lnSpc>
              <a:spcBef>
                <a:spcPts val="500"/>
              </a:spcBef>
              <a:spcAft>
                <a:spcPts val="0"/>
              </a:spcAft>
              <a:buNone/>
            </a:pPr>
            <a:r>
              <a:rPr b="1" lang="en-GB" sz="1800">
                <a:solidFill>
                  <a:srgbClr val="000000"/>
                </a:solidFill>
              </a:rPr>
              <a:t>IV: The concentration of acid</a:t>
            </a:r>
            <a:endParaRPr b="1" sz="1800">
              <a:solidFill>
                <a:srgbClr val="000000"/>
              </a:solidFill>
            </a:endParaRPr>
          </a:p>
          <a:p>
            <a:pPr indent="0" lvl="0" marL="0" rtl="0" algn="l">
              <a:lnSpc>
                <a:spcPct val="90000"/>
              </a:lnSpc>
              <a:spcBef>
                <a:spcPts val="500"/>
              </a:spcBef>
              <a:spcAft>
                <a:spcPts val="0"/>
              </a:spcAft>
              <a:buNone/>
            </a:pPr>
            <a:r>
              <a:rPr b="1" lang="en-GB" sz="1800">
                <a:solidFill>
                  <a:srgbClr val="000000"/>
                </a:solidFill>
              </a:rPr>
              <a:t>DV: The time taken for the X to disappear.</a:t>
            </a:r>
            <a:endParaRPr b="1" sz="1800">
              <a:solidFill>
                <a:srgbClr val="000000"/>
              </a:solidFill>
            </a:endParaRPr>
          </a:p>
          <a:p>
            <a:pPr indent="0" lvl="0" marL="0" rtl="0" algn="l">
              <a:lnSpc>
                <a:spcPct val="90000"/>
              </a:lnSpc>
              <a:spcBef>
                <a:spcPts val="500"/>
              </a:spcBef>
              <a:spcAft>
                <a:spcPts val="0"/>
              </a:spcAft>
              <a:buNone/>
            </a:pPr>
            <a:r>
              <a:t/>
            </a:r>
            <a:endParaRPr b="1" sz="1800">
              <a:solidFill>
                <a:srgbClr val="000000"/>
              </a:solidFill>
            </a:endParaRPr>
          </a:p>
          <a:p>
            <a:pPr indent="0" lvl="0" marL="0" rtl="0" algn="l">
              <a:lnSpc>
                <a:spcPct val="90000"/>
              </a:lnSpc>
              <a:spcBef>
                <a:spcPts val="500"/>
              </a:spcBef>
              <a:spcAft>
                <a:spcPts val="0"/>
              </a:spcAft>
              <a:buNone/>
            </a:pPr>
            <a:r>
              <a:t/>
            </a:r>
            <a:endParaRPr b="1" sz="1800">
              <a:solidFill>
                <a:srgbClr val="000000"/>
              </a:solidFill>
            </a:endParaRPr>
          </a:p>
        </p:txBody>
      </p:sp>
      <p:sp>
        <p:nvSpPr>
          <p:cNvPr id="301" name="Google Shape;301;p42"/>
          <p:cNvSpPr txBox="1"/>
          <p:nvPr>
            <p:ph idx="3" type="title"/>
          </p:nvPr>
        </p:nvSpPr>
        <p:spPr>
          <a:xfrm>
            <a:off x="831575" y="285225"/>
            <a:ext cx="69912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u="sng"/>
              <a:t>Sodium </a:t>
            </a:r>
            <a:r>
              <a:rPr lang="en-GB" u="sng"/>
              <a:t>Thiosulphate</a:t>
            </a:r>
            <a:r>
              <a:rPr lang="en-GB" u="sng"/>
              <a:t> and Hydrochloric acid</a:t>
            </a:r>
            <a:endParaRPr u="sng"/>
          </a:p>
        </p:txBody>
      </p:sp>
      <p:sp>
        <p:nvSpPr>
          <p:cNvPr id="302" name="Google Shape;302;p42"/>
          <p:cNvSpPr txBox="1"/>
          <p:nvPr>
            <p:ph idx="12" type="sldNum"/>
          </p:nvPr>
        </p:nvSpPr>
        <p:spPr>
          <a:xfrm>
            <a:off x="229485" y="2396663"/>
            <a:ext cx="360000" cy="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303" name="Google Shape;303;p42"/>
          <p:cNvCxnSpPr/>
          <p:nvPr/>
        </p:nvCxnSpPr>
        <p:spPr>
          <a:xfrm>
            <a:off x="1689800" y="4213850"/>
            <a:ext cx="4654200" cy="0"/>
          </a:xfrm>
          <a:prstGeom prst="straightConnector1">
            <a:avLst/>
          </a:prstGeom>
          <a:noFill/>
          <a:ln cap="flat" cmpd="sng" w="38100">
            <a:solidFill>
              <a:srgbClr val="000000"/>
            </a:solidFill>
            <a:prstDash val="solid"/>
            <a:round/>
            <a:headEnd len="med" w="med" type="none"/>
            <a:tailEnd len="med" w="med" type="none"/>
          </a:ln>
        </p:spPr>
      </p:cxnSp>
      <p:cxnSp>
        <p:nvCxnSpPr>
          <p:cNvPr id="304" name="Google Shape;304;p42"/>
          <p:cNvCxnSpPr/>
          <p:nvPr/>
        </p:nvCxnSpPr>
        <p:spPr>
          <a:xfrm rot="10800000">
            <a:off x="1689800" y="1408125"/>
            <a:ext cx="4200" cy="2790900"/>
          </a:xfrm>
          <a:prstGeom prst="straightConnector1">
            <a:avLst/>
          </a:prstGeom>
          <a:noFill/>
          <a:ln cap="flat" cmpd="sng" w="38100">
            <a:solidFill>
              <a:srgbClr val="000000"/>
            </a:solidFill>
            <a:prstDash val="solid"/>
            <a:round/>
            <a:headEnd len="med" w="med" type="none"/>
            <a:tailEnd len="med" w="med" type="none"/>
          </a:ln>
        </p:spPr>
      </p:cxnSp>
      <p:sp>
        <p:nvSpPr>
          <p:cNvPr id="305" name="Google Shape;305;p42"/>
          <p:cNvSpPr txBox="1"/>
          <p:nvPr>
            <p:ph idx="2" type="body"/>
          </p:nvPr>
        </p:nvSpPr>
        <p:spPr>
          <a:xfrm>
            <a:off x="1945975" y="4419250"/>
            <a:ext cx="3986700" cy="505500"/>
          </a:xfrm>
          <a:prstGeom prst="rect">
            <a:avLst/>
          </a:prstGeom>
        </p:spPr>
        <p:txBody>
          <a:bodyPr anchorCtr="0" anchor="t" bIns="0" lIns="0" spcFirstLastPara="1" rIns="0" wrap="square" tIns="0">
            <a:noAutofit/>
          </a:bodyPr>
          <a:lstStyle/>
          <a:p>
            <a:pPr indent="0" lvl="0" marL="0" rtl="0" algn="l">
              <a:lnSpc>
                <a:spcPct val="90000"/>
              </a:lnSpc>
              <a:spcBef>
                <a:spcPts val="500"/>
              </a:spcBef>
              <a:spcAft>
                <a:spcPts val="0"/>
              </a:spcAft>
              <a:buNone/>
            </a:pPr>
            <a:r>
              <a:rPr b="1" lang="en-GB" sz="1800">
                <a:solidFill>
                  <a:srgbClr val="000000"/>
                </a:solidFill>
              </a:rPr>
              <a:t>The concentration of acid (M)</a:t>
            </a:r>
            <a:endParaRPr b="1" sz="1800">
              <a:solidFill>
                <a:srgbClr val="000000"/>
              </a:solidFill>
            </a:endParaRPr>
          </a:p>
          <a:p>
            <a:pPr indent="0" lvl="0" marL="0" rtl="0" algn="l">
              <a:lnSpc>
                <a:spcPct val="90000"/>
              </a:lnSpc>
              <a:spcBef>
                <a:spcPts val="500"/>
              </a:spcBef>
              <a:spcAft>
                <a:spcPts val="0"/>
              </a:spcAft>
              <a:buNone/>
            </a:pPr>
            <a:r>
              <a:t/>
            </a:r>
            <a:endParaRPr b="1" sz="1800">
              <a:solidFill>
                <a:srgbClr val="000000"/>
              </a:solidFill>
            </a:endParaRPr>
          </a:p>
        </p:txBody>
      </p:sp>
      <p:sp>
        <p:nvSpPr>
          <p:cNvPr id="306" name="Google Shape;306;p42"/>
          <p:cNvSpPr txBox="1"/>
          <p:nvPr>
            <p:ph idx="2" type="body"/>
          </p:nvPr>
        </p:nvSpPr>
        <p:spPr>
          <a:xfrm rot="-5400000">
            <a:off x="-228575" y="2464725"/>
            <a:ext cx="2292300" cy="505500"/>
          </a:xfrm>
          <a:prstGeom prst="rect">
            <a:avLst/>
          </a:prstGeom>
        </p:spPr>
        <p:txBody>
          <a:bodyPr anchorCtr="0" anchor="t" bIns="0" lIns="0" spcFirstLastPara="1" rIns="0" wrap="square" tIns="0">
            <a:noAutofit/>
          </a:bodyPr>
          <a:lstStyle/>
          <a:p>
            <a:pPr indent="0" lvl="0" marL="0" rtl="0" algn="l">
              <a:lnSpc>
                <a:spcPct val="90000"/>
              </a:lnSpc>
              <a:spcBef>
                <a:spcPts val="500"/>
              </a:spcBef>
              <a:spcAft>
                <a:spcPts val="0"/>
              </a:spcAft>
              <a:buNone/>
            </a:pPr>
            <a:r>
              <a:rPr b="1" lang="en-GB" sz="1800">
                <a:solidFill>
                  <a:srgbClr val="000000"/>
                </a:solidFill>
              </a:rPr>
              <a:t>The time taken for X to disappear (s)</a:t>
            </a:r>
            <a:endParaRPr b="1" sz="1800">
              <a:solidFill>
                <a:srgbClr val="000000"/>
              </a:solidFill>
            </a:endParaRPr>
          </a:p>
          <a:p>
            <a:pPr indent="0" lvl="0" marL="0" rtl="0" algn="l">
              <a:lnSpc>
                <a:spcPct val="90000"/>
              </a:lnSpc>
              <a:spcBef>
                <a:spcPts val="500"/>
              </a:spcBef>
              <a:spcAft>
                <a:spcPts val="0"/>
              </a:spcAft>
              <a:buNone/>
            </a:pPr>
            <a:r>
              <a:t/>
            </a:r>
            <a:endParaRPr b="1" sz="18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10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1000"/>
                                        <p:tgtEl>
                                          <p:spTgt spid="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Effect filter="fade" transition="in">
                                      <p:cBhvr>
                                        <p:cTn dur="1000"/>
                                        <p:tgtEl>
                                          <p:spTgt spid="3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animEffect filter="fade" transition="in">
                                      <p:cBhvr>
                                        <p:cTn dur="1000"/>
                                        <p:tgtEl>
                                          <p:spTgt spid="3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0" name="Shape 310"/>
        <p:cNvGrpSpPr/>
        <p:nvPr/>
      </p:nvGrpSpPr>
      <p:grpSpPr>
        <a:xfrm>
          <a:off x="0" y="0"/>
          <a:ext cx="0" cy="0"/>
          <a:chOff x="0" y="0"/>
          <a:chExt cx="0" cy="0"/>
        </a:xfrm>
      </p:grpSpPr>
      <p:sp>
        <p:nvSpPr>
          <p:cNvPr id="311" name="Google Shape;311;p43"/>
          <p:cNvSpPr txBox="1"/>
          <p:nvPr>
            <p:ph type="title"/>
          </p:nvPr>
        </p:nvSpPr>
        <p:spPr>
          <a:xfrm>
            <a:off x="458975" y="445025"/>
            <a:ext cx="3951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Describe the effect of concentration on the rate of reaction</a:t>
            </a:r>
            <a:endParaRPr>
              <a:solidFill>
                <a:schemeClr val="dk2"/>
              </a:solidFill>
            </a:endParaRPr>
          </a:p>
        </p:txBody>
      </p:sp>
      <p:sp>
        <p:nvSpPr>
          <p:cNvPr id="312" name="Google Shape;312;p43"/>
          <p:cNvSpPr txBox="1"/>
          <p:nvPr>
            <p:ph idx="1" type="body"/>
          </p:nvPr>
        </p:nvSpPr>
        <p:spPr>
          <a:xfrm>
            <a:off x="458975" y="1839850"/>
            <a:ext cx="3610200" cy="24987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GB" sz="1800">
                <a:solidFill>
                  <a:srgbClr val="000000"/>
                </a:solidFill>
              </a:rPr>
              <a:t>As the </a:t>
            </a:r>
            <a:r>
              <a:rPr b="1" lang="en-GB" sz="1800" u="sng">
                <a:solidFill>
                  <a:srgbClr val="000000"/>
                </a:solidFill>
              </a:rPr>
              <a:t>concentration of HCl increases, </a:t>
            </a:r>
            <a:r>
              <a:rPr lang="en-GB" sz="1800">
                <a:solidFill>
                  <a:srgbClr val="000000"/>
                </a:solidFill>
              </a:rPr>
              <a:t>the rate of reaction also </a:t>
            </a:r>
            <a:r>
              <a:rPr b="1" lang="en-GB" sz="1800" u="sng">
                <a:solidFill>
                  <a:srgbClr val="000000"/>
                </a:solidFill>
              </a:rPr>
              <a:t>increases</a:t>
            </a:r>
            <a:r>
              <a:rPr lang="en-GB" sz="1800">
                <a:solidFill>
                  <a:srgbClr val="000000"/>
                </a:solidFill>
              </a:rPr>
              <a:t>.</a:t>
            </a:r>
            <a:endParaRPr sz="1800">
              <a:solidFill>
                <a:srgbClr val="000000"/>
              </a:solidFill>
            </a:endParaRPr>
          </a:p>
          <a:p>
            <a:pPr indent="0" lvl="0" marL="0" rtl="0" algn="l">
              <a:lnSpc>
                <a:spcPct val="90000"/>
              </a:lnSpc>
              <a:spcBef>
                <a:spcPts val="1000"/>
              </a:spcBef>
              <a:spcAft>
                <a:spcPts val="0"/>
              </a:spcAft>
              <a:buNone/>
            </a:pPr>
            <a:r>
              <a:rPr lang="en-GB" sz="1800">
                <a:solidFill>
                  <a:srgbClr val="000000"/>
                </a:solidFill>
              </a:rPr>
              <a:t>For example, at </a:t>
            </a:r>
            <a:r>
              <a:rPr b="1" lang="en-GB" sz="1800" u="sng">
                <a:solidFill>
                  <a:srgbClr val="000000"/>
                </a:solidFill>
              </a:rPr>
              <a:t>0.25M HCl</a:t>
            </a:r>
            <a:r>
              <a:rPr b="1" lang="en-GB" sz="1800">
                <a:solidFill>
                  <a:srgbClr val="000000"/>
                </a:solidFill>
              </a:rPr>
              <a:t> it</a:t>
            </a:r>
            <a:r>
              <a:rPr b="1" lang="en-GB" sz="1800" u="sng">
                <a:solidFill>
                  <a:srgbClr val="000000"/>
                </a:solidFill>
              </a:rPr>
              <a:t> </a:t>
            </a:r>
            <a:r>
              <a:rPr lang="en-GB" sz="1800">
                <a:solidFill>
                  <a:srgbClr val="000000"/>
                </a:solidFill>
              </a:rPr>
              <a:t>took an average of </a:t>
            </a:r>
            <a:r>
              <a:rPr b="1" lang="en-GB" sz="1800" u="sng">
                <a:solidFill>
                  <a:srgbClr val="000000"/>
                </a:solidFill>
              </a:rPr>
              <a:t>148 seconds </a:t>
            </a:r>
            <a:r>
              <a:rPr lang="en-GB" sz="1800">
                <a:solidFill>
                  <a:srgbClr val="000000"/>
                </a:solidFill>
              </a:rPr>
              <a:t> for the ‘cross’ to disappear</a:t>
            </a:r>
            <a:r>
              <a:rPr lang="en-GB" sz="1800">
                <a:solidFill>
                  <a:srgbClr val="000000"/>
                </a:solidFill>
              </a:rPr>
              <a:t>, but with </a:t>
            </a:r>
            <a:r>
              <a:rPr b="1" lang="en-GB" sz="1800" u="sng">
                <a:solidFill>
                  <a:srgbClr val="000000"/>
                </a:solidFill>
              </a:rPr>
              <a:t>1M</a:t>
            </a:r>
            <a:r>
              <a:rPr lang="en-GB" sz="1800">
                <a:solidFill>
                  <a:srgbClr val="000000"/>
                </a:solidFill>
              </a:rPr>
              <a:t> it only took an average of </a:t>
            </a:r>
            <a:r>
              <a:rPr b="1" lang="en-GB" sz="1800" u="sng">
                <a:solidFill>
                  <a:srgbClr val="000000"/>
                </a:solidFill>
              </a:rPr>
              <a:t>79</a:t>
            </a:r>
            <a:r>
              <a:rPr b="1" lang="en-GB" sz="1800" u="sng">
                <a:solidFill>
                  <a:srgbClr val="000000"/>
                </a:solidFill>
              </a:rPr>
              <a:t> seconds. </a:t>
            </a:r>
            <a:endParaRPr sz="1800">
              <a:solidFill>
                <a:srgbClr val="000000"/>
              </a:solidFill>
            </a:endParaRPr>
          </a:p>
        </p:txBody>
      </p:sp>
      <p:sp>
        <p:nvSpPr>
          <p:cNvPr id="313" name="Google Shape;313;p43"/>
          <p:cNvSpPr txBox="1"/>
          <p:nvPr>
            <p:ph idx="2" type="body"/>
          </p:nvPr>
        </p:nvSpPr>
        <p:spPr>
          <a:xfrm>
            <a:off x="4733975" y="1839850"/>
            <a:ext cx="3951000" cy="29811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GB" sz="1800">
                <a:solidFill>
                  <a:srgbClr val="000000"/>
                </a:solidFill>
              </a:rPr>
              <a:t>This is </a:t>
            </a:r>
            <a:r>
              <a:rPr b="1" lang="en-GB" sz="1800" u="sng">
                <a:solidFill>
                  <a:srgbClr val="000000"/>
                </a:solidFill>
              </a:rPr>
              <a:t>because, </a:t>
            </a:r>
            <a:r>
              <a:rPr lang="en-GB" sz="1800">
                <a:solidFill>
                  <a:srgbClr val="000000"/>
                </a:solidFill>
              </a:rPr>
              <a:t>the higher the concentration, the </a:t>
            </a:r>
            <a:r>
              <a:rPr b="1" lang="en-GB" sz="1800" u="sng">
                <a:solidFill>
                  <a:srgbClr val="000000"/>
                </a:solidFill>
              </a:rPr>
              <a:t>more acid particles there are in every cm</a:t>
            </a:r>
            <a:r>
              <a:rPr b="1" baseline="30000" lang="en-GB" sz="1800" u="sng">
                <a:solidFill>
                  <a:srgbClr val="000000"/>
                </a:solidFill>
              </a:rPr>
              <a:t>3</a:t>
            </a:r>
            <a:r>
              <a:rPr b="1" lang="en-GB" sz="1800" u="sng">
                <a:solidFill>
                  <a:srgbClr val="000000"/>
                </a:solidFill>
              </a:rPr>
              <a:t>. </a:t>
            </a:r>
            <a:r>
              <a:rPr lang="en-GB" sz="1800">
                <a:solidFill>
                  <a:srgbClr val="000000"/>
                </a:solidFill>
              </a:rPr>
              <a:t>This means that there will be </a:t>
            </a:r>
            <a:r>
              <a:rPr b="1" lang="en-GB" sz="1800" u="sng">
                <a:solidFill>
                  <a:srgbClr val="000000"/>
                </a:solidFill>
              </a:rPr>
              <a:t>more frequent collisions </a:t>
            </a:r>
            <a:r>
              <a:rPr lang="en-GB" sz="1800">
                <a:solidFill>
                  <a:srgbClr val="000000"/>
                </a:solidFill>
              </a:rPr>
              <a:t>between acid particles and the sodium thiosulfate particles, so the reaction will be faster.</a:t>
            </a:r>
            <a:endParaRPr sz="1800">
              <a:solidFill>
                <a:srgbClr val="000000"/>
              </a:solidFill>
            </a:endParaRPr>
          </a:p>
        </p:txBody>
      </p:sp>
      <p:sp>
        <p:nvSpPr>
          <p:cNvPr id="314" name="Google Shape;314;p43"/>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Explain why the reaction time was affected in this way</a:t>
            </a:r>
            <a:endParaRPr>
              <a:solidFill>
                <a:schemeClr val="dk2"/>
              </a:solidFill>
            </a:endParaRPr>
          </a:p>
        </p:txBody>
      </p:sp>
      <p:sp>
        <p:nvSpPr>
          <p:cNvPr id="315" name="Google Shape;315;p4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41" name="Google Shape;141;p29"/>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speed of the particles so they collide more.</a:t>
            </a:r>
            <a:endParaRPr sz="1800">
              <a:solidFill>
                <a:srgbClr val="434343"/>
              </a:solidFill>
              <a:latin typeface="Montserrat"/>
              <a:ea typeface="Montserrat"/>
              <a:cs typeface="Montserrat"/>
              <a:sym typeface="Montserrat"/>
            </a:endParaRPr>
          </a:p>
        </p:txBody>
      </p:sp>
      <p:sp>
        <p:nvSpPr>
          <p:cNvPr id="142" name="Google Shape;142;p29"/>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43" name="Google Shape;143;p29"/>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frequency of collisions as they collide more.</a:t>
            </a:r>
            <a:endParaRPr sz="1800">
              <a:solidFill>
                <a:srgbClr val="434343"/>
              </a:solidFill>
              <a:latin typeface="Montserrat"/>
              <a:ea typeface="Montserrat"/>
              <a:cs typeface="Montserrat"/>
              <a:sym typeface="Montserrat"/>
            </a:endParaRPr>
          </a:p>
        </p:txBody>
      </p:sp>
      <p:sp>
        <p:nvSpPr>
          <p:cNvPr id="144" name="Google Shape;144;p29"/>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45" name="Google Shape;145;p29"/>
          <p:cNvSpPr txBox="1"/>
          <p:nvPr/>
        </p:nvSpPr>
        <p:spPr>
          <a:xfrm>
            <a:off x="543812"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volume of products.</a:t>
            </a:r>
            <a:endParaRPr sz="1800">
              <a:solidFill>
                <a:srgbClr val="434343"/>
              </a:solidFill>
              <a:latin typeface="Montserrat"/>
              <a:ea typeface="Montserrat"/>
              <a:cs typeface="Montserrat"/>
              <a:sym typeface="Montserrat"/>
            </a:endParaRPr>
          </a:p>
        </p:txBody>
      </p:sp>
      <p:sp>
        <p:nvSpPr>
          <p:cNvPr id="146" name="Google Shape;146;p29"/>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47" name="Google Shape;147;p29"/>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energy of the particles so they collide more.</a:t>
            </a:r>
            <a:endParaRPr sz="1800">
              <a:solidFill>
                <a:srgbClr val="434343"/>
              </a:solidFill>
              <a:latin typeface="Montserrat"/>
              <a:ea typeface="Montserrat"/>
              <a:cs typeface="Montserrat"/>
              <a:sym typeface="Montserrat"/>
            </a:endParaRPr>
          </a:p>
        </p:txBody>
      </p:sp>
      <p:sp>
        <p:nvSpPr>
          <p:cNvPr id="148" name="Google Shape;148;p29"/>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600">
                <a:solidFill>
                  <a:srgbClr val="434343"/>
                </a:solidFill>
                <a:latin typeface="Montserrat"/>
                <a:ea typeface="Montserrat"/>
                <a:cs typeface="Montserrat"/>
                <a:sym typeface="Montserrat"/>
              </a:rPr>
              <a:t>Increasing the number of particles...</a:t>
            </a:r>
            <a:endParaRPr b="1" sz="16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54" name="Google Shape;154;p30"/>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speed of the particles.</a:t>
            </a:r>
            <a:endParaRPr sz="1800">
              <a:solidFill>
                <a:srgbClr val="434343"/>
              </a:solidFill>
              <a:latin typeface="Montserrat"/>
              <a:ea typeface="Montserrat"/>
              <a:cs typeface="Montserrat"/>
              <a:sym typeface="Montserrat"/>
            </a:endParaRPr>
          </a:p>
        </p:txBody>
      </p:sp>
      <p:sp>
        <p:nvSpPr>
          <p:cNvPr id="155" name="Google Shape;155;p30"/>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56" name="Google Shape;156;p30"/>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Speeds up the rate of reaction.</a:t>
            </a:r>
            <a:endParaRPr sz="1800">
              <a:solidFill>
                <a:srgbClr val="434343"/>
              </a:solidFill>
              <a:latin typeface="Montserrat"/>
              <a:ea typeface="Montserrat"/>
              <a:cs typeface="Montserrat"/>
              <a:sym typeface="Montserrat"/>
            </a:endParaRPr>
          </a:p>
        </p:txBody>
      </p:sp>
      <p:sp>
        <p:nvSpPr>
          <p:cNvPr id="157" name="Google Shape;157;p30"/>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58" name="Google Shape;158;p30"/>
          <p:cNvSpPr txBox="1"/>
          <p:nvPr/>
        </p:nvSpPr>
        <p:spPr>
          <a:xfrm>
            <a:off x="543801" y="3584050"/>
            <a:ext cx="35412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Slows down the rate of reaction.</a:t>
            </a:r>
            <a:endParaRPr sz="1800">
              <a:solidFill>
                <a:srgbClr val="434343"/>
              </a:solidFill>
              <a:latin typeface="Montserrat"/>
              <a:ea typeface="Montserrat"/>
              <a:cs typeface="Montserrat"/>
              <a:sym typeface="Montserrat"/>
            </a:endParaRPr>
          </a:p>
        </p:txBody>
      </p:sp>
      <p:sp>
        <p:nvSpPr>
          <p:cNvPr id="159" name="Google Shape;159;p30"/>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60" name="Google Shape;160;p30"/>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speed of the particles</a:t>
            </a:r>
            <a:endParaRPr sz="1800">
              <a:solidFill>
                <a:srgbClr val="434343"/>
              </a:solidFill>
              <a:latin typeface="Montserrat"/>
              <a:ea typeface="Montserrat"/>
              <a:cs typeface="Montserrat"/>
              <a:sym typeface="Montserrat"/>
            </a:endParaRPr>
          </a:p>
        </p:txBody>
      </p:sp>
      <p:sp>
        <p:nvSpPr>
          <p:cNvPr id="161" name="Google Shape;161;p30"/>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600">
                <a:solidFill>
                  <a:srgbClr val="434343"/>
                </a:solidFill>
                <a:latin typeface="Montserrat"/>
                <a:ea typeface="Montserrat"/>
                <a:cs typeface="Montserrat"/>
                <a:sym typeface="Montserrat"/>
              </a:rPr>
              <a:t>Decreasing the frequency of collisions...</a:t>
            </a:r>
            <a:endParaRPr b="1" sz="16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67" name="Google Shape;167;p31"/>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size of the particles.</a:t>
            </a:r>
            <a:endParaRPr sz="1800">
              <a:solidFill>
                <a:srgbClr val="434343"/>
              </a:solidFill>
              <a:latin typeface="Montserrat"/>
              <a:ea typeface="Montserrat"/>
              <a:cs typeface="Montserrat"/>
              <a:sym typeface="Montserrat"/>
            </a:endParaRPr>
          </a:p>
        </p:txBody>
      </p:sp>
      <p:sp>
        <p:nvSpPr>
          <p:cNvPr id="168" name="Google Shape;168;p31"/>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69" name="Google Shape;169;p31"/>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Gives the particles more energy.</a:t>
            </a:r>
            <a:endParaRPr sz="1800">
              <a:solidFill>
                <a:srgbClr val="434343"/>
              </a:solidFill>
              <a:latin typeface="Montserrat"/>
              <a:ea typeface="Montserrat"/>
              <a:cs typeface="Montserrat"/>
              <a:sym typeface="Montserrat"/>
            </a:endParaRPr>
          </a:p>
        </p:txBody>
      </p:sp>
      <p:sp>
        <p:nvSpPr>
          <p:cNvPr id="170" name="Google Shape;170;p31"/>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71" name="Google Shape;171;p31"/>
          <p:cNvSpPr txBox="1"/>
          <p:nvPr/>
        </p:nvSpPr>
        <p:spPr>
          <a:xfrm>
            <a:off x="543801" y="3584050"/>
            <a:ext cx="35412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Slows down the particles.</a:t>
            </a:r>
            <a:endParaRPr sz="1800">
              <a:solidFill>
                <a:srgbClr val="434343"/>
              </a:solidFill>
              <a:latin typeface="Montserrat"/>
              <a:ea typeface="Montserrat"/>
              <a:cs typeface="Montserrat"/>
              <a:sym typeface="Montserrat"/>
            </a:endParaRPr>
          </a:p>
        </p:txBody>
      </p:sp>
      <p:sp>
        <p:nvSpPr>
          <p:cNvPr id="172" name="Google Shape;172;p31"/>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73" name="Google Shape;173;p31"/>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number of particles per given volume.</a:t>
            </a:r>
            <a:endParaRPr sz="1800">
              <a:solidFill>
                <a:srgbClr val="434343"/>
              </a:solidFill>
              <a:latin typeface="Montserrat"/>
              <a:ea typeface="Montserrat"/>
              <a:cs typeface="Montserrat"/>
              <a:sym typeface="Montserrat"/>
            </a:endParaRPr>
          </a:p>
        </p:txBody>
      </p:sp>
      <p:sp>
        <p:nvSpPr>
          <p:cNvPr id="174" name="Google Shape;174;p31"/>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434343"/>
                </a:solidFill>
                <a:latin typeface="Montserrat"/>
                <a:ea typeface="Montserrat"/>
                <a:cs typeface="Montserrat"/>
                <a:sym typeface="Montserrat"/>
              </a:rPr>
              <a:t>Increasing the concentration...</a:t>
            </a:r>
            <a:endParaRPr b="1" sz="26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80" name="Google Shape;180;p32"/>
          <p:cNvSpPr txBox="1"/>
          <p:nvPr/>
        </p:nvSpPr>
        <p:spPr>
          <a:xfrm>
            <a:off x="543812"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frequency of collisions..</a:t>
            </a:r>
            <a:endParaRPr sz="1800">
              <a:solidFill>
                <a:srgbClr val="434343"/>
              </a:solidFill>
              <a:latin typeface="Montserrat"/>
              <a:ea typeface="Montserrat"/>
              <a:cs typeface="Montserrat"/>
              <a:sym typeface="Montserrat"/>
            </a:endParaRPr>
          </a:p>
        </p:txBody>
      </p:sp>
      <p:sp>
        <p:nvSpPr>
          <p:cNvPr id="181" name="Google Shape;181;p32"/>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82" name="Google Shape;182;p32"/>
          <p:cNvSpPr txBox="1"/>
          <p:nvPr/>
        </p:nvSpPr>
        <p:spPr>
          <a:xfrm>
            <a:off x="4562497" y="1957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Slows down the particles.</a:t>
            </a:r>
            <a:endParaRPr sz="1800">
              <a:solidFill>
                <a:srgbClr val="434343"/>
              </a:solidFill>
              <a:latin typeface="Montserrat"/>
              <a:ea typeface="Montserrat"/>
              <a:cs typeface="Montserrat"/>
              <a:sym typeface="Montserrat"/>
            </a:endParaRPr>
          </a:p>
        </p:txBody>
      </p:sp>
      <p:sp>
        <p:nvSpPr>
          <p:cNvPr id="183" name="Google Shape;183;p32"/>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84" name="Google Shape;184;p32"/>
          <p:cNvSpPr txBox="1"/>
          <p:nvPr/>
        </p:nvSpPr>
        <p:spPr>
          <a:xfrm>
            <a:off x="543801" y="3584050"/>
            <a:ext cx="35412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Decreases the frequency of collisions.</a:t>
            </a:r>
            <a:endParaRPr sz="1800">
              <a:solidFill>
                <a:srgbClr val="434343"/>
              </a:solidFill>
              <a:latin typeface="Montserrat"/>
              <a:ea typeface="Montserrat"/>
              <a:cs typeface="Montserrat"/>
              <a:sym typeface="Montserrat"/>
            </a:endParaRPr>
          </a:p>
        </p:txBody>
      </p:sp>
      <p:sp>
        <p:nvSpPr>
          <p:cNvPr id="185" name="Google Shape;185;p32"/>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86" name="Google Shape;186;p32"/>
          <p:cNvSpPr txBox="1"/>
          <p:nvPr/>
        </p:nvSpPr>
        <p:spPr>
          <a:xfrm>
            <a:off x="4562497" y="3584050"/>
            <a:ext cx="3713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Increases the rate of reaction.</a:t>
            </a:r>
            <a:endParaRPr sz="1800">
              <a:solidFill>
                <a:srgbClr val="434343"/>
              </a:solidFill>
              <a:latin typeface="Montserrat"/>
              <a:ea typeface="Montserrat"/>
              <a:cs typeface="Montserrat"/>
              <a:sym typeface="Montserrat"/>
            </a:endParaRPr>
          </a:p>
        </p:txBody>
      </p:sp>
      <p:sp>
        <p:nvSpPr>
          <p:cNvPr id="187" name="Google Shape;187;p32"/>
          <p:cNvSpPr txBox="1"/>
          <p:nvPr/>
        </p:nvSpPr>
        <p:spPr>
          <a:xfrm>
            <a:off x="665100" y="369700"/>
            <a:ext cx="62046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434343"/>
                </a:solidFill>
                <a:latin typeface="Montserrat"/>
                <a:ea typeface="Montserrat"/>
                <a:cs typeface="Montserrat"/>
                <a:sym typeface="Montserrat"/>
              </a:rPr>
              <a:t>Decreasing the concentration...</a:t>
            </a:r>
            <a:endParaRPr b="1" sz="26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nvSpPr>
        <p:spPr>
          <a:xfrm>
            <a:off x="543800" y="1259525"/>
            <a:ext cx="1308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93" name="Google Shape;193;p33"/>
          <p:cNvSpPr txBox="1"/>
          <p:nvPr/>
        </p:nvSpPr>
        <p:spPr>
          <a:xfrm>
            <a:off x="543806" y="1957050"/>
            <a:ext cx="17835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bar chart</a:t>
            </a:r>
            <a:endParaRPr sz="1800">
              <a:solidFill>
                <a:srgbClr val="434343"/>
              </a:solidFill>
              <a:latin typeface="Montserrat"/>
              <a:ea typeface="Montserrat"/>
              <a:cs typeface="Montserrat"/>
              <a:sym typeface="Montserrat"/>
            </a:endParaRPr>
          </a:p>
        </p:txBody>
      </p:sp>
      <p:sp>
        <p:nvSpPr>
          <p:cNvPr id="194" name="Google Shape;194;p33"/>
          <p:cNvSpPr txBox="1"/>
          <p:nvPr/>
        </p:nvSpPr>
        <p:spPr>
          <a:xfrm>
            <a:off x="2413198" y="1259525"/>
            <a:ext cx="1308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95" name="Google Shape;195;p33"/>
          <p:cNvSpPr txBox="1"/>
          <p:nvPr/>
        </p:nvSpPr>
        <p:spPr>
          <a:xfrm>
            <a:off x="2327298" y="1990875"/>
            <a:ext cx="15267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line graph</a:t>
            </a:r>
            <a:endParaRPr sz="1800">
              <a:solidFill>
                <a:srgbClr val="434343"/>
              </a:solidFill>
              <a:latin typeface="Montserrat"/>
              <a:ea typeface="Montserrat"/>
              <a:cs typeface="Montserrat"/>
              <a:sym typeface="Montserrat"/>
            </a:endParaRPr>
          </a:p>
        </p:txBody>
      </p:sp>
      <p:sp>
        <p:nvSpPr>
          <p:cNvPr id="196" name="Google Shape;196;p33"/>
          <p:cNvSpPr txBox="1"/>
          <p:nvPr/>
        </p:nvSpPr>
        <p:spPr>
          <a:xfrm>
            <a:off x="543800" y="2827450"/>
            <a:ext cx="1308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97" name="Google Shape;197;p33"/>
          <p:cNvSpPr txBox="1"/>
          <p:nvPr/>
        </p:nvSpPr>
        <p:spPr>
          <a:xfrm>
            <a:off x="239000" y="3584050"/>
            <a:ext cx="1842900" cy="596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scatter graph</a:t>
            </a:r>
            <a:endParaRPr sz="1800">
              <a:solidFill>
                <a:srgbClr val="434343"/>
              </a:solidFill>
              <a:latin typeface="Montserrat"/>
              <a:ea typeface="Montserrat"/>
              <a:cs typeface="Montserrat"/>
              <a:sym typeface="Montserrat"/>
            </a:endParaRPr>
          </a:p>
        </p:txBody>
      </p:sp>
      <p:sp>
        <p:nvSpPr>
          <p:cNvPr id="198" name="Google Shape;198;p33"/>
          <p:cNvSpPr txBox="1"/>
          <p:nvPr/>
        </p:nvSpPr>
        <p:spPr>
          <a:xfrm>
            <a:off x="2413198" y="2843274"/>
            <a:ext cx="1308900" cy="4533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99" name="Google Shape;199;p33"/>
          <p:cNvSpPr txBox="1"/>
          <p:nvPr/>
        </p:nvSpPr>
        <p:spPr>
          <a:xfrm>
            <a:off x="2479698" y="3568150"/>
            <a:ext cx="1477800" cy="453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A pie chart</a:t>
            </a:r>
            <a:endParaRPr sz="1800">
              <a:solidFill>
                <a:srgbClr val="434343"/>
              </a:solidFill>
              <a:latin typeface="Montserrat"/>
              <a:ea typeface="Montserrat"/>
              <a:cs typeface="Montserrat"/>
              <a:sym typeface="Montserrat"/>
            </a:endParaRPr>
          </a:p>
        </p:txBody>
      </p:sp>
      <p:sp>
        <p:nvSpPr>
          <p:cNvPr id="200" name="Google Shape;200;p33"/>
          <p:cNvSpPr txBox="1"/>
          <p:nvPr/>
        </p:nvSpPr>
        <p:spPr>
          <a:xfrm>
            <a:off x="665100" y="217300"/>
            <a:ext cx="66129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434343"/>
                </a:solidFill>
                <a:latin typeface="Montserrat"/>
                <a:ea typeface="Montserrat"/>
                <a:cs typeface="Montserrat"/>
                <a:sym typeface="Montserrat"/>
              </a:rPr>
              <a:t>What sort of graph/chart will we use?</a:t>
            </a:r>
            <a:endParaRPr b="1" sz="2600">
              <a:solidFill>
                <a:srgbClr val="434343"/>
              </a:solidFill>
              <a:latin typeface="Montserrat"/>
              <a:ea typeface="Montserrat"/>
              <a:cs typeface="Montserrat"/>
              <a:sym typeface="Montserrat"/>
            </a:endParaRPr>
          </a:p>
        </p:txBody>
      </p:sp>
      <p:graphicFrame>
        <p:nvGraphicFramePr>
          <p:cNvPr id="201" name="Google Shape;201;p33"/>
          <p:cNvGraphicFramePr/>
          <p:nvPr/>
        </p:nvGraphicFramePr>
        <p:xfrm>
          <a:off x="4219600" y="585025"/>
          <a:ext cx="3000000" cy="3000000"/>
        </p:xfrm>
        <a:graphic>
          <a:graphicData uri="http://schemas.openxmlformats.org/drawingml/2006/table">
            <a:tbl>
              <a:tblPr>
                <a:noFill/>
                <a:tableStyleId>{6FFA7746-8FD4-4887-B272-E4CC5266B38A}</a:tableStyleId>
              </a:tblPr>
              <a:tblGrid>
                <a:gridCol w="1880975"/>
                <a:gridCol w="2474850"/>
              </a:tblGrid>
              <a:tr h="893350">
                <a:tc>
                  <a:txBody>
                    <a:bodyPr/>
                    <a:lstStyle/>
                    <a:p>
                      <a:pPr indent="0" lvl="0" marL="0" rtl="0" algn="ctr">
                        <a:lnSpc>
                          <a:spcPct val="115000"/>
                        </a:lnSpc>
                        <a:spcBef>
                          <a:spcPts val="1200"/>
                        </a:spcBef>
                        <a:spcAft>
                          <a:spcPts val="0"/>
                        </a:spcAft>
                        <a:buNone/>
                      </a:pPr>
                      <a:r>
                        <a:rPr b="1" lang="en-GB" sz="1800">
                          <a:latin typeface="Montserrat"/>
                          <a:ea typeface="Montserrat"/>
                          <a:cs typeface="Montserrat"/>
                          <a:sym typeface="Montserrat"/>
                        </a:rPr>
                        <a:t>Concentration of HCl (M)</a:t>
                      </a:r>
                      <a:endParaRPr b="1" sz="18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800">
                          <a:latin typeface="Montserrat"/>
                          <a:ea typeface="Montserrat"/>
                          <a:cs typeface="Montserrat"/>
                          <a:sym typeface="Montserrat"/>
                        </a:rPr>
                        <a:t>Time taken for ‘X’ to disappear (s)</a:t>
                      </a:r>
                      <a:endParaRPr b="1" sz="18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0.25</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148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0.5</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123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0.75</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105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 1</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79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2025">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2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1600">
                          <a:latin typeface="Montserrat"/>
                          <a:ea typeface="Montserrat"/>
                          <a:cs typeface="Montserrat"/>
                          <a:sym typeface="Montserrat"/>
                        </a:rPr>
                        <a:t>39 </a:t>
                      </a:r>
                      <a:endParaRPr b="1" sz="1600">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5" name="Shape 205"/>
        <p:cNvGrpSpPr/>
        <p:nvPr/>
      </p:nvGrpSpPr>
      <p:grpSpPr>
        <a:xfrm>
          <a:off x="0" y="0"/>
          <a:ext cx="0" cy="0"/>
          <a:chOff x="0" y="0"/>
          <a:chExt cx="0" cy="0"/>
        </a:xfrm>
      </p:grpSpPr>
      <p:sp>
        <p:nvSpPr>
          <p:cNvPr id="206" name="Google Shape;206;p34"/>
          <p:cNvSpPr txBox="1"/>
          <p:nvPr/>
        </p:nvSpPr>
        <p:spPr>
          <a:xfrm>
            <a:off x="224154" y="242750"/>
            <a:ext cx="72861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C</a:t>
            </a:r>
            <a:r>
              <a:rPr b="1" i="0" lang="en-GB" sz="2800" u="none" cap="none" strike="noStrike">
                <a:latin typeface="Montserrat"/>
                <a:ea typeface="Montserrat"/>
                <a:cs typeface="Montserrat"/>
                <a:sym typeface="Montserrat"/>
              </a:rPr>
              <a:t>omplete </a:t>
            </a:r>
            <a:r>
              <a:rPr b="1" lang="en-GB" sz="2800">
                <a:latin typeface="Montserrat"/>
                <a:ea typeface="Montserrat"/>
                <a:cs typeface="Montserrat"/>
                <a:sym typeface="Montserrat"/>
              </a:rPr>
              <a:t>the</a:t>
            </a:r>
            <a:r>
              <a:rPr b="1" i="0" lang="en-GB" sz="2800" u="none" cap="none" strike="noStrike">
                <a:latin typeface="Montserrat"/>
                <a:ea typeface="Montserrat"/>
                <a:cs typeface="Montserrat"/>
                <a:sym typeface="Montserrat"/>
              </a:rPr>
              <a:t> task</a:t>
            </a:r>
            <a:endParaRPr b="1" i="0" sz="2800" u="none" cap="none" strike="noStrike">
              <a:latin typeface="Montserrat"/>
              <a:ea typeface="Montserrat"/>
              <a:cs typeface="Montserrat"/>
              <a:sym typeface="Montserrat"/>
            </a:endParaRPr>
          </a:p>
        </p:txBody>
      </p:sp>
      <p:sp>
        <p:nvSpPr>
          <p:cNvPr id="207" name="Google Shape;207;p3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latin typeface="Montserrat Medium"/>
              <a:ea typeface="Montserrat Medium"/>
              <a:cs typeface="Montserrat Medium"/>
              <a:sym typeface="Montserrat Medium"/>
            </a:endParaRPr>
          </a:p>
        </p:txBody>
      </p:sp>
      <p:sp>
        <p:nvSpPr>
          <p:cNvPr id="208" name="Google Shape;208;p34"/>
          <p:cNvSpPr/>
          <p:nvPr/>
        </p:nvSpPr>
        <p:spPr>
          <a:xfrm>
            <a:off x="589754" y="1972870"/>
            <a:ext cx="4572000" cy="1754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latin typeface="Montserrat"/>
                <a:ea typeface="Montserrat"/>
                <a:cs typeface="Montserrat"/>
                <a:sym typeface="Montserrat"/>
              </a:rPr>
              <a:t>Design a line graph using the variables you worked out before. </a:t>
            </a:r>
            <a:endParaRPr b="1" sz="1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1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1800">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1800">
                <a:latin typeface="Montserrat"/>
                <a:ea typeface="Montserrat"/>
                <a:cs typeface="Montserrat"/>
                <a:sym typeface="Montserrat"/>
              </a:rPr>
              <a:t>Don’t plot the points.</a:t>
            </a:r>
            <a:endParaRPr b="1"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175050" y="163000"/>
            <a:ext cx="8793900" cy="814500"/>
          </a:xfrm>
          <a:prstGeom prst="rect">
            <a:avLst/>
          </a:prstGeom>
        </p:spPr>
        <p:txBody>
          <a:bodyPr anchorCtr="0" anchor="t" bIns="0" lIns="0" spcFirstLastPara="1" rIns="0" wrap="square" tIns="0">
            <a:noAutofit/>
          </a:bodyPr>
          <a:lstStyle/>
          <a:p>
            <a:pPr indent="-368300" lvl="0" marL="457200" rtl="0" algn="l">
              <a:spcBef>
                <a:spcPts val="0"/>
              </a:spcBef>
              <a:spcAft>
                <a:spcPts val="0"/>
              </a:spcAft>
              <a:buClr>
                <a:schemeClr val="dk2"/>
              </a:buClr>
              <a:buSzPts val="2200"/>
              <a:buAutoNum type="arabicParenR"/>
            </a:pPr>
            <a:r>
              <a:rPr lang="en-GB">
                <a:solidFill>
                  <a:schemeClr val="dk2"/>
                </a:solidFill>
              </a:rPr>
              <a:t>Describe the effect of concentration on the rate of reaction</a:t>
            </a:r>
            <a:endParaRPr>
              <a:solidFill>
                <a:schemeClr val="dk2"/>
              </a:solidFill>
            </a:endParaRPr>
          </a:p>
        </p:txBody>
      </p:sp>
      <p:sp>
        <p:nvSpPr>
          <p:cNvPr id="214" name="Google Shape;214;p35"/>
          <p:cNvSpPr txBox="1"/>
          <p:nvPr>
            <p:ph idx="1" type="body"/>
          </p:nvPr>
        </p:nvSpPr>
        <p:spPr>
          <a:xfrm>
            <a:off x="637500" y="913200"/>
            <a:ext cx="7545000" cy="2498700"/>
          </a:xfrm>
          <a:prstGeom prst="rect">
            <a:avLst/>
          </a:prstGeom>
        </p:spPr>
        <p:txBody>
          <a:bodyPr anchorCtr="0" anchor="t" bIns="0" lIns="0" spcFirstLastPara="1" rIns="0" wrap="square" tIns="0">
            <a:noAutofit/>
          </a:bodyPr>
          <a:lstStyle/>
          <a:p>
            <a:pPr indent="-342900" lvl="0" marL="457200" rtl="0" algn="l">
              <a:lnSpc>
                <a:spcPct val="150000"/>
              </a:lnSpc>
              <a:spcBef>
                <a:spcPts val="0"/>
              </a:spcBef>
              <a:spcAft>
                <a:spcPts val="0"/>
              </a:spcAft>
              <a:buSzPts val="1800"/>
              <a:buChar char="●"/>
            </a:pPr>
            <a:r>
              <a:rPr lang="en-GB" sz="1800"/>
              <a:t>Mention how the concentration of acid affected the time it took for the X to disappear.</a:t>
            </a:r>
            <a:endParaRPr sz="1800"/>
          </a:p>
          <a:p>
            <a:pPr indent="-342900" lvl="0" marL="457200" rtl="0" algn="l">
              <a:spcBef>
                <a:spcPts val="0"/>
              </a:spcBef>
              <a:spcAft>
                <a:spcPts val="0"/>
              </a:spcAft>
              <a:buSzPts val="1800"/>
              <a:buChar char="●"/>
            </a:pPr>
            <a:r>
              <a:rPr lang="en-GB" sz="1800"/>
              <a:t>Use data from the table to support your answer.</a:t>
            </a:r>
            <a:endParaRPr sz="1800"/>
          </a:p>
        </p:txBody>
      </p:sp>
      <p:sp>
        <p:nvSpPr>
          <p:cNvPr id="215" name="Google Shape;215;p35"/>
          <p:cNvSpPr txBox="1"/>
          <p:nvPr>
            <p:ph idx="2" type="body"/>
          </p:nvPr>
        </p:nvSpPr>
        <p:spPr>
          <a:xfrm>
            <a:off x="637500" y="2893000"/>
            <a:ext cx="7545000" cy="11235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Char char="●"/>
            </a:pPr>
            <a:r>
              <a:rPr lang="en-GB" sz="1800"/>
              <a:t>Use the science you have learned this topic and the keywords below for both questions:</a:t>
            </a:r>
            <a:endParaRPr sz="1800"/>
          </a:p>
          <a:p>
            <a:pPr indent="0" lvl="0" marL="457200" rtl="0" algn="l">
              <a:spcBef>
                <a:spcPts val="1000"/>
              </a:spcBef>
              <a:spcAft>
                <a:spcPts val="1000"/>
              </a:spcAft>
              <a:buNone/>
            </a:pPr>
            <a:r>
              <a:rPr lang="en-GB" sz="1800"/>
              <a:t>Collisions, time, concentration, acid,  sulfur, opaque, particles, frequency.</a:t>
            </a:r>
            <a:endParaRPr sz="1800"/>
          </a:p>
        </p:txBody>
      </p:sp>
      <p:sp>
        <p:nvSpPr>
          <p:cNvPr id="216" name="Google Shape;216;p35"/>
          <p:cNvSpPr txBox="1"/>
          <p:nvPr>
            <p:ph idx="3" type="title"/>
          </p:nvPr>
        </p:nvSpPr>
        <p:spPr>
          <a:xfrm>
            <a:off x="175050" y="2275225"/>
            <a:ext cx="87939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2)   Explain why the reaction time was affected in this way</a:t>
            </a:r>
            <a:endParaRPr>
              <a:solidFill>
                <a:schemeClr val="dk2"/>
              </a:solidFill>
            </a:endParaRPr>
          </a:p>
        </p:txBody>
      </p:sp>
      <p:sp>
        <p:nvSpPr>
          <p:cNvPr id="217" name="Google Shape;217;p3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36"/>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000">
                <a:solidFill>
                  <a:schemeClr val="dk2"/>
                </a:solidFill>
                <a:latin typeface="Montserrat SemiBold"/>
                <a:ea typeface="Montserrat SemiBold"/>
                <a:cs typeface="Montserrat SemiBold"/>
                <a:sym typeface="Montserrat SemiBold"/>
              </a:rPr>
              <a:t>Answers</a:t>
            </a:r>
            <a:endParaRPr sz="3000">
              <a:solidFill>
                <a:schemeClr val="dk2"/>
              </a:solidFill>
              <a:latin typeface="Montserrat SemiBold"/>
              <a:ea typeface="Montserrat SemiBold"/>
              <a:cs typeface="Montserrat SemiBold"/>
              <a:sym typeface="Montserrat SemiBold"/>
            </a:endParaRPr>
          </a:p>
        </p:txBody>
      </p:sp>
      <p:sp>
        <p:nvSpPr>
          <p:cNvPr id="223" name="Google Shape;223;p3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FFFFFF"/>
              </a:solidFill>
              <a:latin typeface="Montserrat Medium"/>
              <a:ea typeface="Montserrat Medium"/>
              <a:cs typeface="Montserrat Medium"/>
              <a:sym typeface="Montserrat Medium"/>
            </a:endParaRPr>
          </a:p>
        </p:txBody>
      </p:sp>
      <p:sp>
        <p:nvSpPr>
          <p:cNvPr id="224" name="Google Shape;224;p3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