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2D9A1F-D4D2-45EB-870F-71093B860853}">
  <a:tblStyle styleId="{A22D9A1F-D4D2-45EB-870F-71093B8608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41025bd4_0_1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41025bd4_0_1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7d5d6e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c7d5d6e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783d71f3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d783d71f3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929a2b61_0_8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c929a2b61_0_8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c929a2b61_0_8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929a2b61_0_7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8c929a2b61_0_7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8c929a2b61_0_7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41025bd4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41025bd4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7ae7de4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7ae7de4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c929a2b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c929a2b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929a2b6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929a2b6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929a2b6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929a2b6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929a2b61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929a2b61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8.gif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4628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School rules</a:t>
            </a:r>
            <a:r>
              <a:rPr lang="en-GB">
                <a:solidFill>
                  <a:srgbClr val="4B3241"/>
                </a:solidFill>
              </a:rPr>
              <a:t> [3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Modal verbs with subordinating conjunctions </a:t>
            </a:r>
            <a:r>
              <a:rPr i="1" lang="en-GB">
                <a:solidFill>
                  <a:srgbClr val="4B3241"/>
                </a:solidFill>
              </a:rPr>
              <a:t>weil</a:t>
            </a:r>
            <a:r>
              <a:rPr lang="en-GB">
                <a:solidFill>
                  <a:srgbClr val="4B3241"/>
                </a:solidFill>
              </a:rPr>
              <a:t> and </a:t>
            </a:r>
            <a:r>
              <a:rPr i="1" lang="en-GB">
                <a:solidFill>
                  <a:srgbClr val="4B3241"/>
                </a:solidFill>
              </a:rPr>
              <a:t>obwohl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Jones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23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{A22D9A1F-D4D2-45EB-870F-71093B860853}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ruhig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pünktlich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punctual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höflich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polite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Bibliothek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library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Computerraum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omputer room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Lehrerzimmer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staffroom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Schulhof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playground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Aula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chool hall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(un)gerecht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(un)fair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idx="4294967295" type="title"/>
          </p:nvPr>
        </p:nvSpPr>
        <p:spPr>
          <a:xfrm>
            <a:off x="244400" y="549800"/>
            <a:ext cx="17125500" cy="860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Modal verbs with subordinating conjunctions:</a:t>
            </a:r>
            <a:endParaRPr sz="4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2"/>
              </a:solidFill>
            </a:endParaRPr>
          </a:p>
          <a:p>
            <a:pPr indent="-7302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AutoNum type="arabicPeriod"/>
            </a:pPr>
            <a:r>
              <a:rPr i="1" lang="en-GB" sz="4300">
                <a:solidFill>
                  <a:schemeClr val="dk2"/>
                </a:solidFill>
              </a:rPr>
              <a:t>Dürfen, müssen</a:t>
            </a:r>
            <a:r>
              <a:rPr lang="en-GB" sz="4300">
                <a:solidFill>
                  <a:schemeClr val="dk2"/>
                </a:solidFill>
              </a:rPr>
              <a:t> and </a:t>
            </a:r>
            <a:r>
              <a:rPr i="1" lang="en-GB" sz="4300">
                <a:solidFill>
                  <a:schemeClr val="dk2"/>
                </a:solidFill>
              </a:rPr>
              <a:t>können </a:t>
            </a:r>
            <a:r>
              <a:rPr lang="en-GB" sz="4300">
                <a:solidFill>
                  <a:schemeClr val="dk2"/>
                </a:solidFill>
              </a:rPr>
              <a:t>are collectively known as ………………………………. .</a:t>
            </a:r>
            <a:endParaRPr sz="4300">
              <a:solidFill>
                <a:schemeClr val="dk2"/>
              </a:solidFill>
            </a:endParaRPr>
          </a:p>
          <a:p>
            <a:pPr indent="-7302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AutoNum type="arabicPeriod"/>
            </a:pPr>
            <a:r>
              <a:rPr lang="en-GB" sz="4300">
                <a:solidFill>
                  <a:schemeClr val="dk2"/>
                </a:solidFill>
              </a:rPr>
              <a:t>A subordinate clause cannot exist ……………………….</a:t>
            </a:r>
            <a:endParaRPr sz="4300">
              <a:solidFill>
                <a:schemeClr val="dk2"/>
              </a:solidFill>
            </a:endParaRPr>
          </a:p>
          <a:p>
            <a:pPr indent="-7302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AutoNum type="arabicPeriod"/>
            </a:pPr>
            <a:r>
              <a:rPr lang="en-GB" sz="4300">
                <a:solidFill>
                  <a:schemeClr val="dk2"/>
                </a:solidFill>
              </a:rPr>
              <a:t>When using a subordinating conjunction, the ………….. verb goes to the end of the sentence.</a:t>
            </a:r>
            <a:endParaRPr sz="4300" u="sng">
              <a:solidFill>
                <a:schemeClr val="dk2"/>
              </a:solidFill>
            </a:endParaRPr>
          </a:p>
          <a:p>
            <a:pPr indent="-7302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AutoNum type="arabicPeriod"/>
            </a:pPr>
            <a:r>
              <a:rPr lang="en-GB" sz="4300">
                <a:solidFill>
                  <a:schemeClr val="dk2"/>
                </a:solidFill>
              </a:rPr>
              <a:t>The conjunction </a:t>
            </a:r>
            <a:r>
              <a:rPr i="1" lang="en-GB" sz="4300">
                <a:solidFill>
                  <a:schemeClr val="dk2"/>
                </a:solidFill>
              </a:rPr>
              <a:t>obwohl</a:t>
            </a:r>
            <a:r>
              <a:rPr lang="en-GB" sz="4300">
                <a:solidFill>
                  <a:schemeClr val="dk2"/>
                </a:solidFill>
              </a:rPr>
              <a:t> means …………………….</a:t>
            </a:r>
            <a:endParaRPr sz="4300">
              <a:solidFill>
                <a:schemeClr val="dk2"/>
              </a:solidFill>
            </a:endParaRPr>
          </a:p>
          <a:p>
            <a:pPr indent="-7302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AutoNum type="arabicPeriod"/>
            </a:pPr>
            <a:r>
              <a:rPr lang="en-GB" sz="4300">
                <a:solidFill>
                  <a:schemeClr val="dk2"/>
                </a:solidFill>
              </a:rPr>
              <a:t>When using a subordinating conjunction in a modal verb sentence, there will be ………… verbs at the end of the sentence.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100">
              <a:solidFill>
                <a:schemeClr val="dk2"/>
              </a:solidFill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070350" y="2745000"/>
            <a:ext cx="54960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odal verbs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10990900" y="3483000"/>
            <a:ext cx="48837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its own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14324950" y="4329300"/>
            <a:ext cx="22848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10231275" y="5650200"/>
            <a:ext cx="45768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although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9238200" y="7303325"/>
            <a:ext cx="16776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6536031" y="-533400"/>
            <a:ext cx="52683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o</a:t>
            </a:r>
            <a:endParaRPr sz="18000"/>
          </a:p>
        </p:txBody>
      </p:sp>
      <p:sp>
        <p:nvSpPr>
          <p:cNvPr id="88" name="Google Shape;88;p15"/>
          <p:cNvSpPr/>
          <p:nvPr/>
        </p:nvSpPr>
        <p:spPr>
          <a:xfrm>
            <a:off x="6317968" y="2520224"/>
            <a:ext cx="5704200" cy="4187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pf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6536225" y="7031300"/>
            <a:ext cx="526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bwohl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2732200" y="4756350"/>
            <a:ext cx="526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mmen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2953925" y="931950"/>
            <a:ext cx="4165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che</a:t>
            </a:r>
            <a:endParaRPr i="1"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588973" y="4756350"/>
            <a:ext cx="3683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ffen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451925" y="931950"/>
            <a:ext cx="3934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llen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1097" y="2818680"/>
            <a:ext cx="2207935" cy="2455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5"/>
          <p:cNvGrpSpPr/>
          <p:nvPr/>
        </p:nvGrpSpPr>
        <p:grpSpPr>
          <a:xfrm>
            <a:off x="13807682" y="2520224"/>
            <a:ext cx="2857950" cy="2091371"/>
            <a:chOff x="9205121" y="2035749"/>
            <a:chExt cx="1905300" cy="1394247"/>
          </a:xfrm>
        </p:grpSpPr>
        <p:pic>
          <p:nvPicPr>
            <p:cNvPr id="96" name="Google Shape;96;p15"/>
            <p:cNvPicPr preferRelativeResize="0"/>
            <p:nvPr/>
          </p:nvPicPr>
          <p:blipFill rotWithShape="1">
            <a:blip r:embed="rId4">
              <a:alphaModFix/>
            </a:blip>
            <a:srcRect b="2587" l="3391" r="3185" t="42001"/>
            <a:stretch/>
          </p:blipFill>
          <p:spPr>
            <a:xfrm>
              <a:off x="9205121" y="2072599"/>
              <a:ext cx="1830810" cy="1357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5"/>
            <p:cNvSpPr/>
            <p:nvPr/>
          </p:nvSpPr>
          <p:spPr>
            <a:xfrm>
              <a:off x="9205121" y="2035749"/>
              <a:ext cx="1905300" cy="320700"/>
            </a:xfrm>
            <a:prstGeom prst="ellipse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98" name="Google Shape;9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3516" y="2344276"/>
            <a:ext cx="1729014" cy="156763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7572381" y="8162051"/>
            <a:ext cx="29307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[although]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3938243" y="5867025"/>
            <a:ext cx="30663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[to come]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0894" y="6141345"/>
            <a:ext cx="2946378" cy="206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626212" y="6707652"/>
            <a:ext cx="1317930" cy="17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622950" y="-252201"/>
            <a:ext cx="5042400" cy="19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o</a:t>
            </a:r>
            <a:endParaRPr sz="18000"/>
          </a:p>
        </p:txBody>
      </p:sp>
      <p:sp>
        <p:nvSpPr>
          <p:cNvPr id="111" name="Google Shape;111;p16"/>
          <p:cNvSpPr/>
          <p:nvPr/>
        </p:nvSpPr>
        <p:spPr>
          <a:xfrm>
            <a:off x="6426441" y="2375849"/>
            <a:ext cx="5704200" cy="39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9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100"/>
          </a:p>
        </p:txBody>
      </p:sp>
      <p:sp>
        <p:nvSpPr>
          <p:cNvPr id="112" name="Google Shape;112;p16"/>
          <p:cNvSpPr/>
          <p:nvPr/>
        </p:nvSpPr>
        <p:spPr>
          <a:xfrm>
            <a:off x="566026" y="873050"/>
            <a:ext cx="4953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hnen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12666775" y="4756475"/>
            <a:ext cx="5370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Schulh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917947" y="4762500"/>
            <a:ext cx="3838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hne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12939801" y="873050"/>
            <a:ext cx="4720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ntag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6" name="Google Shape;116;p16"/>
          <p:cNvGrpSpPr/>
          <p:nvPr/>
        </p:nvGrpSpPr>
        <p:grpSpPr>
          <a:xfrm>
            <a:off x="2271392" y="6335992"/>
            <a:ext cx="2281490" cy="2423391"/>
            <a:chOff x="1514261" y="4477995"/>
            <a:chExt cx="1520993" cy="1615594"/>
          </a:xfrm>
        </p:grpSpPr>
        <p:pic>
          <p:nvPicPr>
            <p:cNvPr descr="http://www.clker.com/cliparts/4/8/a/6/1194984081402633375french_fries_juliane_kr_r.svg.hi.png"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4261" y="4577500"/>
              <a:ext cx="536739" cy="70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f/f/2/e/11954289431054409758ketchup_bottle_alexandre_01.svg.hi.png" id="118" name="Google Shape;11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31472" y="4477995"/>
              <a:ext cx="455299" cy="877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4/8/a/6/1194984081402633375french_fries_juliane_kr_r.svg.hi.png" id="119" name="Google Shape;11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7830" y="5389707"/>
              <a:ext cx="536739" cy="703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0/f/7/0/11954234311954389563ok_mark_h_kon_l_vdal_02.svg.med.png" id="120" name="Google Shape;120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86768" y="5561721"/>
              <a:ext cx="648486" cy="497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lker.com/cliparts/V/S/1/q/m/Q/red-x-small-md.png" id="121" name="Google Shape;121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61564" y="4789123"/>
              <a:ext cx="509733" cy="446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16"/>
          <p:cNvGrpSpPr/>
          <p:nvPr/>
        </p:nvGrpSpPr>
        <p:grpSpPr>
          <a:xfrm>
            <a:off x="14134507" y="2263303"/>
            <a:ext cx="2746215" cy="2091371"/>
            <a:chOff x="9423005" y="1762869"/>
            <a:chExt cx="1830810" cy="1394247"/>
          </a:xfrm>
        </p:grpSpPr>
        <p:pic>
          <p:nvPicPr>
            <p:cNvPr id="123" name="Google Shape;123;p16"/>
            <p:cNvPicPr preferRelativeResize="0"/>
            <p:nvPr/>
          </p:nvPicPr>
          <p:blipFill rotWithShape="1">
            <a:blip r:embed="rId7">
              <a:alphaModFix/>
            </a:blip>
            <a:srcRect b="2587" l="3391" r="3185" t="42001"/>
            <a:stretch/>
          </p:blipFill>
          <p:spPr>
            <a:xfrm>
              <a:off x="9423005" y="1799719"/>
              <a:ext cx="1830810" cy="1357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6"/>
            <p:cNvSpPr/>
            <p:nvPr/>
          </p:nvSpPr>
          <p:spPr>
            <a:xfrm>
              <a:off x="9423005" y="1762869"/>
              <a:ext cx="324300" cy="320700"/>
            </a:xfrm>
            <a:prstGeom prst="ellipse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1484152" y="2280207"/>
            <a:ext cx="3509068" cy="1717959"/>
            <a:chOff x="989435" y="1774138"/>
            <a:chExt cx="2339378" cy="1145306"/>
          </a:xfrm>
        </p:grpSpPr>
        <p:pic>
          <p:nvPicPr>
            <p:cNvPr id="126" name="Google Shape;126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89435" y="1774138"/>
              <a:ext cx="2339378" cy="795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74247" y="2219609"/>
              <a:ext cx="969748" cy="6998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6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23169" y="2413963"/>
            <a:ext cx="3124879" cy="2656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6850625" y="7183700"/>
            <a:ext cx="4953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obw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hl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824945" y="8314454"/>
            <a:ext cx="2755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[although]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902922" y="6335850"/>
            <a:ext cx="2898000" cy="193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17"/>
          <p:cNvSpPr txBox="1"/>
          <p:nvPr>
            <p:ph type="title"/>
          </p:nvPr>
        </p:nvSpPr>
        <p:spPr>
          <a:xfrm>
            <a:off x="917950" y="890050"/>
            <a:ext cx="132012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Reminder: key points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875100" y="1905000"/>
            <a:ext cx="73824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ürfen			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be allowed to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üssen		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have to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önnen		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be able to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8994450" y="1421150"/>
            <a:ext cx="7889400" cy="2109300"/>
          </a:xfrm>
          <a:prstGeom prst="wedgeRoundRectCallout">
            <a:avLst>
              <a:gd fmla="val -68203" name="adj1"/>
              <a:gd fmla="val 251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All 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modal verbs 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so have to come with an </a:t>
            </a:r>
            <a:r>
              <a:rPr b="1"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r>
              <a:rPr lang="en-GB" sz="3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as well.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936800" y="4928850"/>
            <a:ext cx="8704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Ich </a:t>
            </a:r>
            <a:r>
              <a:rPr b="1" lang="en-GB" sz="3500">
                <a:solidFill>
                  <a:schemeClr val="accent3"/>
                </a:solidFill>
              </a:rPr>
              <a:t>muss</a:t>
            </a:r>
            <a:r>
              <a:rPr lang="en-GB" sz="3500">
                <a:solidFill>
                  <a:schemeClr val="accent3"/>
                </a:solidFill>
              </a:rPr>
              <a:t> </a:t>
            </a:r>
            <a:r>
              <a:rPr lang="en-GB" sz="3500"/>
              <a:t>in der Bibliothek </a:t>
            </a:r>
            <a:r>
              <a:rPr b="1" lang="en-GB" sz="3500">
                <a:solidFill>
                  <a:schemeClr val="accent4"/>
                </a:solidFill>
              </a:rPr>
              <a:t>arbeiten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9699800" y="4928850"/>
            <a:ext cx="8175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have to work in the library.</a:t>
            </a:r>
            <a:endParaRPr sz="2800"/>
          </a:p>
        </p:txBody>
      </p:sp>
      <p:sp>
        <p:nvSpPr>
          <p:cNvPr id="146" name="Google Shape;146;p17"/>
          <p:cNvSpPr/>
          <p:nvPr/>
        </p:nvSpPr>
        <p:spPr>
          <a:xfrm>
            <a:off x="5659500" y="6254100"/>
            <a:ext cx="7889400" cy="2109300"/>
          </a:xfrm>
          <a:prstGeom prst="wedgeRoundRectCallout">
            <a:avLst>
              <a:gd fmla="val -64430" name="adj1"/>
              <a:gd fmla="val -7961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odal verb </a:t>
            </a:r>
            <a:r>
              <a:rPr b="1" lang="en-GB" sz="3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2nd idea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 and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 infinitive at the </a:t>
            </a:r>
            <a:r>
              <a:rPr b="1" lang="en-GB" sz="3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end of the sentence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18"/>
          <p:cNvSpPr txBox="1"/>
          <p:nvPr>
            <p:ph type="title"/>
          </p:nvPr>
        </p:nvSpPr>
        <p:spPr>
          <a:xfrm>
            <a:off x="917950" y="890050"/>
            <a:ext cx="132012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chemeClr val="dk2"/>
                </a:solidFill>
              </a:rPr>
              <a:t>D</a:t>
            </a:r>
            <a:r>
              <a:rPr i="1" lang="en-GB" sz="4000">
                <a:solidFill>
                  <a:schemeClr val="dk2"/>
                </a:solidFill>
              </a:rPr>
              <a:t>ürfen, müssen, können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071225" y="3391175"/>
            <a:ext cx="28782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darfst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ürfen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dürfen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838200" y="2022650"/>
            <a:ext cx="15376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All </a:t>
            </a:r>
            <a:r>
              <a:rPr b="1" lang="en-GB" sz="3500"/>
              <a:t>strong (irregular) verbs</a:t>
            </a:r>
            <a:r>
              <a:rPr lang="en-GB" sz="3500"/>
              <a:t> so the conjugations are a bit different.</a:t>
            </a:r>
            <a:endParaRPr sz="2800"/>
          </a:p>
        </p:txBody>
      </p:sp>
      <p:sp>
        <p:nvSpPr>
          <p:cNvPr id="157" name="Google Shape;157;p18"/>
          <p:cNvSpPr txBox="1"/>
          <p:nvPr/>
        </p:nvSpPr>
        <p:spPr>
          <a:xfrm>
            <a:off x="1048875" y="3391175"/>
            <a:ext cx="3795000" cy="51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/ sie / man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 / Sie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10186025" y="3391175"/>
            <a:ext cx="28782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musst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muss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14148425" y="3391175"/>
            <a:ext cx="28782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kannst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önnen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können</a:t>
            </a:r>
            <a:endParaRPr b="1" i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917950" y="890050"/>
            <a:ext cx="15743400" cy="9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 reminder about</a:t>
            </a:r>
            <a:r>
              <a:rPr lang="en-GB">
                <a:solidFill>
                  <a:schemeClr val="dk2"/>
                </a:solidFill>
              </a:rPr>
              <a:t> subordinating conjunctions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875100" y="19050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Subordinating conjunctions introduce a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subordinate clause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875100" y="28194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a clause (part of a sentence) which cannot exist on its own.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254025" y="5120200"/>
            <a:ext cx="11010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Because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teacher is entertaining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254025" y="6491800"/>
            <a:ext cx="17460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German is my favourite subject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because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teacher is entertaining.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12003600" y="3888800"/>
            <a:ext cx="4044300" cy="2524200"/>
          </a:xfrm>
          <a:prstGeom prst="wedgeEllipseCallout">
            <a:avLst>
              <a:gd fmla="val -98711" name="adj1"/>
              <a:gd fmla="val 1547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This doesn’t make sense in isolation.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Word order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838200" y="6720825"/>
            <a:ext cx="13887300" cy="15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means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main verb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(normally 2nd idea) goes to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end of the clause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3277600" y="1518100"/>
            <a:ext cx="12293694" cy="5069196"/>
          </a:xfrm>
          <a:prstGeom prst="irregularSeal1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you see </a:t>
            </a:r>
            <a:r>
              <a:rPr b="1"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verb runs a mile.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Beispiel (example)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677850" y="2058750"/>
            <a:ext cx="15514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finde die Schulregeln ungerecht. Wir </a:t>
            </a:r>
            <a:r>
              <a:rPr b="1" lang="en-GB" sz="3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müssen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Uniform tragen.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677850" y="4116150"/>
            <a:ext cx="1609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finde die Schulregeln ungerecht. Wir </a:t>
            </a:r>
            <a:r>
              <a:rPr b="1" lang="en-GB" sz="3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müssen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Uniform tragen.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1"/>
          <p:cNvSpPr/>
          <p:nvPr/>
        </p:nvSpPr>
        <p:spPr>
          <a:xfrm rot="2700000">
            <a:off x="10918545" y="945563"/>
            <a:ext cx="553665" cy="14420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11903725" y="558325"/>
            <a:ext cx="2652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main verb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9468000" y="3049350"/>
            <a:ext cx="6610800" cy="1176300"/>
          </a:xfrm>
          <a:prstGeom prst="curvedDownArrow">
            <a:avLst>
              <a:gd fmla="val 25000" name="adj1"/>
              <a:gd fmla="val 50000" name="adj2"/>
              <a:gd fmla="val 27027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1048475" y="6850700"/>
            <a:ext cx="6066000" cy="861300"/>
          </a:xfrm>
          <a:prstGeom prst="wedgeRectCallout">
            <a:avLst>
              <a:gd fmla="val 6275" name="adj1"/>
              <a:gd fmla="val -12216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Two verbs next to each other at the end of the sentence.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677850" y="5563950"/>
            <a:ext cx="17382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finde die Schulregeln ungerecht, </a:t>
            </a:r>
            <a:r>
              <a:rPr b="1" lang="en-GB" sz="3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weil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eine Uniform tragen </a:t>
            </a:r>
            <a:r>
              <a:rPr b="1" lang="en-GB" sz="3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22"/>
          <p:cNvSpPr txBox="1"/>
          <p:nvPr>
            <p:ph type="title"/>
          </p:nvPr>
        </p:nvSpPr>
        <p:spPr>
          <a:xfrm>
            <a:off x="917950" y="890050"/>
            <a:ext cx="13201200" cy="9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Obwohl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677850" y="2058750"/>
            <a:ext cx="15514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bwohl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means “although” and the word order is the same as with 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weil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677850" y="4116150"/>
            <a:ext cx="1609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finde die Schulregeln gerecht. Wir </a:t>
            </a:r>
            <a:r>
              <a:rPr b="1" lang="en-GB" sz="3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müssen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Uniform tragen.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9001900" y="3134150"/>
            <a:ext cx="6610800" cy="1176300"/>
          </a:xfrm>
          <a:prstGeom prst="curvedDownArrow">
            <a:avLst>
              <a:gd fmla="val 25000" name="adj1"/>
              <a:gd fmla="val 50000" name="adj2"/>
              <a:gd fmla="val 27027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11048475" y="6850700"/>
            <a:ext cx="6066000" cy="861300"/>
          </a:xfrm>
          <a:prstGeom prst="wedgeRectCallout">
            <a:avLst>
              <a:gd fmla="val 6275" name="adj1"/>
              <a:gd fmla="val -12216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Two verbs next to each other at the end of the sentence.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677850" y="5563950"/>
            <a:ext cx="17382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finde die Schulregeln gerecht, </a:t>
            </a:r>
            <a:r>
              <a:rPr b="1" lang="en-GB" sz="3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obwohl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eine Uniform tragen </a:t>
            </a:r>
            <a:r>
              <a:rPr b="1" lang="en-GB" sz="3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