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7D3123-94F4-47A1-8DD3-F11E28C68FFF}">
  <a:tblStyle styleId="{B07D3123-94F4-47A1-8DD3-F11E28C68F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75bab1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75bab1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e5bc625e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8e5bc625e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8e5bc625e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e593301f7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8e593301f7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e593301f7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593301f7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8e593301f7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e593301f7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8e593301f7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8e593301f7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5bc625ee_0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8e5bc625ee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8e5bc625ee_0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31215d780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31215d780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ctrTitle"/>
          </p:nvPr>
        </p:nvSpPr>
        <p:spPr>
          <a:xfrm>
            <a:off x="1015125" y="2668075"/>
            <a:ext cx="16632900" cy="37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Things you do to and for yourself [2</a:t>
            </a:r>
            <a:r>
              <a:rPr lang="en-GB">
                <a:solidFill>
                  <a:srgbClr val="4B3241"/>
                </a:solidFill>
              </a:rPr>
              <a:t>/2</a:t>
            </a:r>
            <a:r>
              <a:rPr lang="en-GB">
                <a:solidFill>
                  <a:srgbClr val="4B3241"/>
                </a:solidFill>
              </a:rPr>
              <a:t>]</a:t>
            </a:r>
            <a:endParaRPr>
              <a:solidFill>
                <a:srgbClr val="4B3241"/>
              </a:solidFill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i="1" lang="en-GB" sz="5000">
                <a:solidFill>
                  <a:srgbClr val="4B3241"/>
                </a:solidFill>
              </a:rPr>
              <a:t>Using verbs reflexively: second person singular</a:t>
            </a:r>
            <a:endParaRPr i="1" sz="5000">
              <a:solidFill>
                <a:srgbClr val="4B324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i="1" lang="en-GB" sz="5000">
                <a:solidFill>
                  <a:srgbClr val="4B3241"/>
                </a:solidFill>
              </a:rPr>
              <a:t>Possessive adjectives [mi/mis] [tu/tus]</a:t>
            </a:r>
            <a:endParaRPr i="1" sz="50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4B3241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611967" y="1367642"/>
            <a:ext cx="109677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9" name="Google Shape;99;p19"/>
          <p:cNvSpPr txBox="1"/>
          <p:nvPr>
            <p:ph idx="2" type="subTitle"/>
          </p:nvPr>
        </p:nvSpPr>
        <p:spPr>
          <a:xfrm>
            <a:off x="611967" y="8583655"/>
            <a:ext cx="7426500" cy="82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" y="2382"/>
            <a:ext cx="2380" cy="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13081336" y="3895688"/>
            <a:ext cx="41670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180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1966686" y="3895688"/>
            <a:ext cx="41670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18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8" name="Google Shape;108;p20"/>
          <p:cNvGraphicFramePr/>
          <p:nvPr/>
        </p:nvGraphicFramePr>
        <p:xfrm>
          <a:off x="7100000" y="353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{B07D3123-94F4-47A1-8DD3-F11E28C68FFF}</a:tableStyleId>
              </a:tblPr>
              <a:tblGrid>
                <a:gridCol w="1075925"/>
                <a:gridCol w="4052075"/>
              </a:tblGrid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Ce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lia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Fran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cisco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Cé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sar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Ceci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lio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20"/>
          <p:cNvSpPr/>
          <p:nvPr/>
        </p:nvSpPr>
        <p:spPr>
          <a:xfrm>
            <a:off x="7487259" y="7008800"/>
            <a:ext cx="1026600" cy="62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4294967295" type="title"/>
          </p:nvPr>
        </p:nvSpPr>
        <p:spPr>
          <a:xfrm>
            <a:off x="-13037" y="-104300"/>
            <a:ext cx="132468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1F4E79"/>
                </a:solidFill>
              </a:rPr>
              <a:t>Doing something to yourself : Reflexive ‘te’</a:t>
            </a:r>
            <a:endParaRPr sz="4200">
              <a:solidFill>
                <a:srgbClr val="1F4E79"/>
              </a:solidFill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7945189" y="9541830"/>
            <a:ext cx="55017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Nick Avery / Emma Marsden / Rachel Hawkes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191025" y="1803613"/>
            <a:ext cx="16224900" cy="7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Sometimes, the ‘doer’ </a:t>
            </a:r>
            <a:r>
              <a:rPr i="0" lang="en-GB" sz="27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(subject) 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and ‘receiver’ </a:t>
            </a:r>
            <a:r>
              <a:rPr i="0" lang="en-GB" sz="27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(object) 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of an action are the same person. 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For example, ‘</a:t>
            </a:r>
            <a:r>
              <a:rPr b="1" lang="en-GB" sz="30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prepare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yourself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30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prepare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b="1" i="0" lang="en-GB" sz="3000" u="sng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self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 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Words like ‘myself’ or ‘himself’ are called </a:t>
            </a:r>
            <a:r>
              <a:rPr b="1"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reflexive pronouns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Spanish also has reflexive pronouns.  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When 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talk about “you” doing an action to “yourself”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‘</a:t>
            </a:r>
            <a:r>
              <a:rPr b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3000" u="sng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 verb. 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Look at the difference between: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Lav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el coche 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30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lav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i="0" sz="27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9468000" y="6303025"/>
            <a:ext cx="8820000" cy="3238800"/>
          </a:xfrm>
          <a:prstGeom prst="wedgeEllipseCallout">
            <a:avLst>
              <a:gd fmla="val -53124" name="adj1"/>
              <a:gd fmla="val -44286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Something to know for later! </a:t>
            </a:r>
            <a:endParaRPr i="0" sz="2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Reflexive pronouns can go </a:t>
            </a:r>
            <a:r>
              <a:rPr b="1" i="0" lang="en-GB" sz="2800" u="sng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 infinitive form of a verb. </a:t>
            </a:r>
            <a:endParaRPr i="0" sz="2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For now, we will just practise reflexives when they come before verbs.</a:t>
            </a:r>
            <a:endParaRPr i="0" sz="2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090074" y="7331438"/>
            <a:ext cx="4721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 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wash the car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090074" y="7868181"/>
            <a:ext cx="5040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 </a:t>
            </a: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wash </a:t>
            </a:r>
            <a:r>
              <a:rPr b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b="1"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self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4713" y="9005425"/>
            <a:ext cx="868638" cy="10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12133150" y="2492575"/>
            <a:ext cx="5637000" cy="2759100"/>
          </a:xfrm>
          <a:prstGeom prst="wedgeEllipseCallout">
            <a:avLst>
              <a:gd fmla="val -45585" name="adj1"/>
              <a:gd fmla="val 569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‘me’ comes before a verb when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the action to myself e.g.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 lavo</a:t>
            </a:r>
            <a:endParaRPr i="0" sz="2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917701" y="800194"/>
            <a:ext cx="7626900" cy="7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hablar - to talk</a:t>
            </a:r>
            <a:endParaRPr b="1"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habl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amigo  	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habl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sacar fotos – to take photos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sac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fotos de mi amigo 	</a:t>
            </a:r>
            <a:endParaRPr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sac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fotos 	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escribir – to write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escrib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tu 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hermano	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escrib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			</a:t>
            </a:r>
            <a:endParaRPr i="0" sz="42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6412551" y="2049400"/>
            <a:ext cx="7626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talk with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friend</a:t>
            </a:r>
            <a:endParaRPr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6412551" y="2671750"/>
            <a:ext cx="6342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talk to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self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7553381" y="4554165"/>
            <a:ext cx="7464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take photos of my friend</a:t>
            </a:r>
            <a:endParaRPr i="0" sz="3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7553374" y="5114200"/>
            <a:ext cx="7777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take photos of yourself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4731260" y="405475"/>
            <a:ext cx="10924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Almost </a:t>
            </a:r>
            <a:r>
              <a:rPr b="1" i="1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any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verb can be ‘reflexive’!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7381849" y="7018775"/>
            <a:ext cx="736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b="0" i="0" lang="en-GB" sz="3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to </a:t>
            </a:r>
            <a:r>
              <a:rPr lang="en-GB" sz="3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</a:t>
            </a:r>
            <a:r>
              <a:rPr b="0" i="0" lang="en-GB" sz="3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brother</a:t>
            </a:r>
            <a:endParaRPr sz="2100"/>
          </a:p>
        </p:txBody>
      </p:sp>
      <p:sp>
        <p:nvSpPr>
          <p:cNvPr id="134" name="Google Shape;134;p22"/>
          <p:cNvSpPr txBox="1"/>
          <p:nvPr/>
        </p:nvSpPr>
        <p:spPr>
          <a:xfrm>
            <a:off x="7381855" y="7592199"/>
            <a:ext cx="5282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b="0" i="0" lang="en-GB" sz="36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to </a:t>
            </a:r>
            <a:r>
              <a:rPr lang="en-GB" sz="3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yourself</a:t>
            </a:r>
            <a:endParaRPr b="0" i="0" sz="3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10114362" y="9726900"/>
            <a:ext cx="628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Nick Avery / Emma Marsden / Rachel Hawkes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79949" y="594500"/>
            <a:ext cx="8008800" cy="8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GB" sz="3600">
                <a:solidFill>
                  <a:srgbClr val="002060"/>
                </a:solidFill>
              </a:rPr>
              <a:t>lavar – to wash</a:t>
            </a:r>
            <a:r>
              <a:rPr lang="en-GB" sz="3600">
                <a:solidFill>
                  <a:srgbClr val="002060"/>
                </a:solidFill>
              </a:rPr>
              <a:t>		</a:t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lavas el perro 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te</a:t>
            </a:r>
            <a:r>
              <a:rPr lang="en-GB" sz="3600">
                <a:solidFill>
                  <a:srgbClr val="002060"/>
                </a:solidFill>
              </a:rPr>
              <a:t> lavas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	</a:t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GB" sz="3600">
                <a:solidFill>
                  <a:srgbClr val="002060"/>
                </a:solidFill>
              </a:rPr>
              <a:t>levantar – to lift / get up / raise</a:t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levantas la mano 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te</a:t>
            </a:r>
            <a:r>
              <a:rPr lang="en-GB" sz="3600">
                <a:solidFill>
                  <a:srgbClr val="002060"/>
                </a:solidFill>
              </a:rPr>
              <a:t> levantas 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	</a:t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GB" sz="3600">
                <a:solidFill>
                  <a:srgbClr val="002060"/>
                </a:solidFill>
              </a:rPr>
              <a:t>despertar – to wake up</a:t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despiertas a tu madre</a:t>
            </a:r>
            <a:endParaRPr sz="3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002060"/>
                </a:solidFill>
              </a:rPr>
              <a:t>te despiertas 		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11523600" y="594500"/>
            <a:ext cx="6546600" cy="4333800"/>
          </a:xfrm>
          <a:prstGeom prst="wedgeEllipseCallout">
            <a:avLst>
              <a:gd fmla="val -78776" name="adj1"/>
              <a:gd fmla="val -89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English, we don’t always say the reflexive pronoun! 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i="0" lang="en-GB" sz="3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‘reflexive meaning’ is just assumed.</a:t>
            </a:r>
            <a:endParaRPr i="0" sz="3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4213115" y="1818122"/>
            <a:ext cx="66630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wash the dog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wash [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self]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5035550" y="4358100"/>
            <a:ext cx="71490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lift up/raise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hand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get [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self] up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132598" y="6898100"/>
            <a:ext cx="72549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wake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mum up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wake [</a:t>
            </a:r>
            <a:r>
              <a:rPr lang="en-GB" sz="3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i="0" lang="en-GB" sz="3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self] up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8973889" y="9726905"/>
            <a:ext cx="55017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Nick Avery / Emma Marsden / Rachel Hawkes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50057" y="507338"/>
            <a:ext cx="78978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wentieth Century"/>
              <a:buNone/>
            </a:pPr>
            <a:r>
              <a:rPr b="1" lang="en-GB" sz="5400">
                <a:solidFill>
                  <a:schemeClr val="lt1"/>
                </a:solidFill>
              </a:rPr>
              <a:t>Gender in Spanish</a:t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11310648" y="13089821"/>
            <a:ext cx="4702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br>
              <a:rPr b="0" i="0" lang="en-GB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GB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Stephen Owen</a:t>
            </a:r>
            <a:endParaRPr sz="2100"/>
          </a:p>
        </p:txBody>
      </p:sp>
      <p:sp>
        <p:nvSpPr>
          <p:cNvPr id="154" name="Google Shape;154;p24"/>
          <p:cNvSpPr txBox="1"/>
          <p:nvPr/>
        </p:nvSpPr>
        <p:spPr>
          <a:xfrm>
            <a:off x="106125" y="120820"/>
            <a:ext cx="113106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b="1" lang="en-GB" sz="42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Talking about possessions </a:t>
            </a:r>
            <a:endParaRPr sz="2100">
              <a:solidFill>
                <a:srgbClr val="1F386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b="1" lang="en-GB" sz="3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adjectives (mi/mis and tu/tus)</a:t>
            </a:r>
            <a:endParaRPr sz="2100">
              <a:solidFill>
                <a:srgbClr val="1F386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Twentieth Century"/>
              <a:buNone/>
            </a:pPr>
            <a:r>
              <a:t/>
            </a:r>
            <a:endParaRPr b="1" sz="30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06134" y="5261808"/>
            <a:ext cx="3919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6" y="5984912"/>
            <a:ext cx="9211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Despierto a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mi 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madre y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mis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hermanos.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9084077" y="5914899"/>
            <a:ext cx="10264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 wake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mum and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my 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brothers up.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7" y="6847135"/>
            <a:ext cx="988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Despiertes a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madre y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tus 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hermanos.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9084077" y="6847135"/>
            <a:ext cx="9957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wake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mum and </a:t>
            </a:r>
            <a:r>
              <a:rPr b="1"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brothers up.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-39005" y="2259568"/>
            <a:ext cx="18366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‘your’ </a:t>
            </a: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Spanish before a singular or uncountable noun, use </a:t>
            </a:r>
            <a:r>
              <a:rPr b="1" i="1" lang="en-GB" sz="38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b="1" i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-39005" y="3142713"/>
            <a:ext cx="18366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‘my’</a:t>
            </a:r>
            <a:r>
              <a:rPr b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Spanish before a plural, use </a:t>
            </a:r>
            <a:r>
              <a:rPr b="1" i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mis</a:t>
            </a:r>
            <a:r>
              <a:rPr b="1" i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-39005" y="1376423"/>
            <a:ext cx="18366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‘my’</a:t>
            </a:r>
            <a:r>
              <a:rPr b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Spanish before a singular or uncountable noun, use </a:t>
            </a:r>
            <a:r>
              <a:rPr b="1" i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mi</a:t>
            </a:r>
            <a:r>
              <a:rPr b="1" i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-39005" y="3984908"/>
            <a:ext cx="18366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‘your’</a:t>
            </a:r>
            <a:r>
              <a:rPr b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Spanish before a plural, use </a:t>
            </a:r>
            <a:r>
              <a:rPr b="1" i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tus</a:t>
            </a:r>
            <a:r>
              <a:rPr b="1" i="1" lang="en-GB" sz="3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12909350" y="3142725"/>
            <a:ext cx="4920000" cy="1693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does not matter whether the noun is masculine or feminine.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idx="4294967295"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Summary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Words like ‘myself’ and ‘himself’ are called: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		</a:t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For ‘yourself’ use: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‘Te’ needs to go before/after the verb.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Translate: </a:t>
            </a:r>
            <a:r>
              <a:rPr i="1" lang="en-GB" sz="3600">
                <a:solidFill>
                  <a:srgbClr val="434343"/>
                </a:solidFill>
              </a:rPr>
              <a:t>“</a:t>
            </a:r>
            <a:r>
              <a:rPr lang="en-GB" sz="3600">
                <a:solidFill>
                  <a:srgbClr val="434343"/>
                </a:solidFill>
              </a:rPr>
              <a:t>te levantas a las seis</a:t>
            </a:r>
            <a:r>
              <a:rPr i="1" lang="en-GB" sz="3600">
                <a:solidFill>
                  <a:srgbClr val="434343"/>
                </a:solidFill>
              </a:rPr>
              <a:t>”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5. 	</a:t>
            </a:r>
            <a:r>
              <a:rPr lang="en-GB" sz="3600">
                <a:solidFill>
                  <a:srgbClr val="434343"/>
                </a:solidFill>
              </a:rPr>
              <a:t>“You wake up your parents” is:</a:t>
            </a: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  </a:t>
            </a:r>
            <a:endParaRPr i="1"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FFFFFF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2741050" y="1883300"/>
            <a:ext cx="53703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Reflexive pronouns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5738300" y="3176463"/>
            <a:ext cx="24096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‘te’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9229900" y="5634200"/>
            <a:ext cx="88953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“You get (yourself) up at six o’clock”.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11490450" y="6950900"/>
            <a:ext cx="6687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“Despiertas a tus padres”.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15439350" y="4417088"/>
            <a:ext cx="27381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16308770" y="57632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