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F2F527-0665-42C3-A5A2-7A0E0E62C613}">
  <a:tblStyle styleId="{4CF2F527-0665-42C3-A5A2-7A0E0E62C6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4321255-403F-4D0F-A5B3-52681E0F8A2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69601a9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69601a9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69601a9e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69601a9e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69601a9e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69601a9e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9601a9e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69601a9e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9601a9e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69601a9e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oaknat.uk/comp-101comp-lm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3: The FDE cycle</a:t>
            </a:r>
            <a:endParaRPr sz="7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Computer systems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Mac Bowley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Task name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7950" y="2876300"/>
            <a:ext cx="42168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Which component of the CPU is described in each line of this table?</a:t>
            </a:r>
            <a:endParaRPr/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583840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{4CF2F527-0665-42C3-A5A2-7A0E0E62C613}</a:tableStyleId>
              </a:tblPr>
              <a:tblGrid>
                <a:gridCol w="7107725"/>
                <a:gridCol w="4300550"/>
              </a:tblGrid>
              <a:tr h="1200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Carries data around the CPU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15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Regulates the cycles per second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15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Instructs the other components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15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Carries out mathematical operations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154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Fast access memory locations in the CPU</a:t>
                      </a:r>
                      <a:endParaRPr b="1" sz="35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9280200" cy="102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Fetch-decode-execute jumble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9" name="Google Shape;99;p16"/>
          <p:cNvGraphicFramePr/>
          <p:nvPr/>
        </p:nvGraphicFramePr>
        <p:xfrm>
          <a:off x="917950" y="200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{B4321255-403F-4D0F-A5B3-52681E0F8A2C}</a:tableStyleId>
              </a:tblPr>
              <a:tblGrid>
                <a:gridCol w="1074425"/>
                <a:gridCol w="7475625"/>
              </a:tblGrid>
              <a:tr h="776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  <a:tr h="84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  <a:tr h="768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/>
                </a:tc>
              </a:tr>
            </a:tbl>
          </a:graphicData>
        </a:graphic>
      </p:graphicFrame>
      <p:sp>
        <p:nvSpPr>
          <p:cNvPr id="100" name="Google Shape;100;p16"/>
          <p:cNvSpPr txBox="1"/>
          <p:nvPr/>
        </p:nvSpPr>
        <p:spPr>
          <a:xfrm>
            <a:off x="10269225" y="2001125"/>
            <a:ext cx="7475700" cy="7689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CPU executes the instruction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0269275" y="2871875"/>
            <a:ext cx="7475700" cy="768900"/>
          </a:xfrm>
          <a:prstGeom prst="rect">
            <a:avLst/>
          </a:prstGeom>
          <a:solidFill>
            <a:srgbClr val="F03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Instructions are loaded into RAM from secondary memory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0269275" y="3742625"/>
            <a:ext cx="7475700" cy="768900"/>
          </a:xfrm>
          <a:prstGeom prst="rect">
            <a:avLst/>
          </a:prstGeom>
          <a:solidFill>
            <a:srgbClr val="0096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instruction is transferred via the data bus to the CPU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0269275" y="4613375"/>
            <a:ext cx="7475700" cy="768900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result may be stored back into RAM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0269275" y="5484125"/>
            <a:ext cx="7475700" cy="7689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CPU may fetch data held in memory if referenced in the instruction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0269275" y="6354875"/>
            <a:ext cx="7475700" cy="768900"/>
          </a:xfrm>
          <a:prstGeom prst="rect">
            <a:avLst/>
          </a:prstGeom>
          <a:solidFill>
            <a:srgbClr val="F03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instructions are stored in RAM in numbered memory locations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0269275" y="7225625"/>
            <a:ext cx="7475700" cy="768900"/>
          </a:xfrm>
          <a:prstGeom prst="rect">
            <a:avLst/>
          </a:prstGeom>
          <a:solidFill>
            <a:srgbClr val="0096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CPU sends a signal requesting an instruction from a specific location in RAM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0269275" y="8096375"/>
            <a:ext cx="7475700" cy="768900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CPU decodes the instruction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992375" y="8242775"/>
            <a:ext cx="7475700" cy="768900"/>
          </a:xfrm>
          <a:prstGeom prst="rect">
            <a:avLst/>
          </a:prstGeom>
          <a:solidFill>
            <a:srgbClr val="F03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cycle repeats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0338175" y="402125"/>
            <a:ext cx="2167500" cy="1183800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Fetch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2684975" y="402125"/>
            <a:ext cx="2313900" cy="1183800"/>
          </a:xfrm>
          <a:prstGeom prst="rect">
            <a:avLst/>
          </a:prstGeom>
          <a:solidFill>
            <a:srgbClr val="786E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Decode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5178175" y="402125"/>
            <a:ext cx="2497800" cy="1183800"/>
          </a:xfrm>
          <a:prstGeom prst="rect">
            <a:avLst/>
          </a:prstGeom>
          <a:solidFill>
            <a:srgbClr val="F03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Execute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FDE cycle in action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866825" y="2745400"/>
            <a:ext cx="75543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Instruction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866825" y="3652000"/>
            <a:ext cx="7554300" cy="4360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Open </a:t>
            </a:r>
            <a:r>
              <a:rPr lang="en-GB" sz="2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oaknat.uk/comp-101comp-lmc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Change the program using the dropdown menu in the bottom left hand corner, you want “Adding 2 inputs” (Hint on next slide)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●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Run the program using the “Run Program” button. Watch the log as it runs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9218864" y="2745400"/>
            <a:ext cx="75543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1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9218870" y="3652000"/>
            <a:ext cx="7554300" cy="1836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does 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num1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represent on lines 2 &amp; 4?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9218864" y="5749150"/>
            <a:ext cx="75543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2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218875" y="6655750"/>
            <a:ext cx="7554300" cy="1836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instruction number for 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INP?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FDE cycle in action - Part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Change the program using the </a:t>
            </a:r>
            <a:r>
              <a:rPr b="1" lang="en-GB" sz="3500"/>
              <a:t>dropdown menu</a:t>
            </a:r>
            <a:r>
              <a:rPr lang="en-GB" sz="3500"/>
              <a:t> in the bottom left hand corner, you want “</a:t>
            </a:r>
            <a:r>
              <a:rPr b="1" lang="en-GB" sz="3500"/>
              <a:t>Adding 2 inputs”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1150" y="2519050"/>
            <a:ext cx="7752350" cy="452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9701150" y="7042375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Philippe Kerampran, 101computing</a:t>
            </a:r>
            <a:endParaRPr b="1" sz="1900"/>
          </a:p>
        </p:txBody>
      </p:sp>
      <p:cxnSp>
        <p:nvCxnSpPr>
          <p:cNvPr id="133" name="Google Shape;133;p18"/>
          <p:cNvCxnSpPr/>
          <p:nvPr/>
        </p:nvCxnSpPr>
        <p:spPr>
          <a:xfrm>
            <a:off x="3429000" y="5170150"/>
            <a:ext cx="6378300" cy="16347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FDE cycle in action - Part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Use the tables on the next 2 pages to note down what each component is doing during the cycle.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1150" y="2519050"/>
            <a:ext cx="7752350" cy="452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9701150" y="7042375"/>
            <a:ext cx="6598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Credit:  Philippe Kerampran, 101computing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FDE cycle in action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9" name="Google Shape;149;p20"/>
          <p:cNvGraphicFramePr/>
          <p:nvPr/>
        </p:nvGraphicFramePr>
        <p:xfrm>
          <a:off x="952500" y="2369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{4CF2F527-0665-42C3-A5A2-7A0E0E62C613}</a:tableStyleId>
              </a:tblPr>
              <a:tblGrid>
                <a:gridCol w="2923125"/>
                <a:gridCol w="4486625"/>
                <a:gridCol w="4486625"/>
                <a:gridCol w="4486625"/>
              </a:tblGrid>
              <a:tr h="77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Component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Fetch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Decode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Execute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</a:tr>
              <a:tr h="145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Control Unit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45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45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Buses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45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Accumulator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FDE cycle in action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56" name="Google Shape;156;p21"/>
          <p:cNvGraphicFramePr/>
          <p:nvPr/>
        </p:nvGraphicFramePr>
        <p:xfrm>
          <a:off x="952500" y="2369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{4CF2F527-0665-42C3-A5A2-7A0E0E62C613}</a:tableStyleId>
              </a:tblPr>
              <a:tblGrid>
                <a:gridCol w="2923125"/>
                <a:gridCol w="4486625"/>
                <a:gridCol w="4486625"/>
                <a:gridCol w="4486625"/>
              </a:tblGrid>
              <a:tr h="77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Component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Fetch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Decode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Execute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chemeClr val="accent3"/>
                    </a:solidFill>
                  </a:tcPr>
                </a:tc>
              </a:tr>
              <a:tr h="145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 address register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45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Memory data register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45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instruction register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1457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counter</a:t>
                      </a:r>
                      <a:endParaRPr b="1" sz="28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