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D5982A8-CFC4-4FC9-9B3F-881ECCD506F5}">
  <a:tblStyle styleId="{5D5982A8-CFC4-4FC9-9B3F-881ECCD506F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4d2a84d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4d2a84d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8b342036b5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8b342036b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b342036b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b342036b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b342036b5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b342036b5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b342036b5_0_3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b342036b5_0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b342036b5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b342036b5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342036b5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342036b5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342036b5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342036b5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b342036b5_0_6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b342036b5_0_6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subTitle"/>
          </p:nvPr>
        </p:nvSpPr>
        <p:spPr>
          <a:xfrm>
            <a:off x="917950" y="890050"/>
            <a:ext cx="17019000" cy="849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a:t>
            </a:r>
            <a:br>
              <a:rPr lang="en-GB">
                <a:solidFill>
                  <a:srgbClr val="4B3241"/>
                </a:solidFill>
              </a:rPr>
            </a:br>
            <a:r>
              <a:rPr lang="en-GB">
                <a:solidFill>
                  <a:srgbClr val="4B3241"/>
                </a:solidFill>
              </a:rPr>
              <a:t>1 of an enquiry of 4 lessons.</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lnSpc>
                <a:spcPct val="115000"/>
              </a:lnSpc>
              <a:spcBef>
                <a:spcPts val="2000"/>
              </a:spcBef>
              <a:spcAft>
                <a:spcPts val="0"/>
              </a:spcAft>
              <a:buNone/>
            </a:pPr>
            <a:r>
              <a:rPr lang="en-GB" sz="6000">
                <a:solidFill>
                  <a:srgbClr val="4B3241"/>
                </a:solidFill>
                <a:latin typeface="Montserrat SemiBold"/>
                <a:ea typeface="Montserrat SemiBold"/>
                <a:cs typeface="Montserrat SemiBold"/>
                <a:sym typeface="Montserrat SemiBold"/>
              </a:rPr>
              <a:t>The Bolshevik Coup d’etat</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0"/>
              </a:spcAft>
              <a:buNone/>
            </a:pPr>
            <a:r>
              <a:rPr lang="en-GB">
                <a:solidFill>
                  <a:srgbClr val="4B3241"/>
                </a:solidFill>
              </a:rPr>
              <a:t>Miss Porter</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Tsarist Russia</a:t>
            </a:r>
            <a:endParaRPr>
              <a:solidFill>
                <a:schemeClr val="dk2"/>
              </a:solidFill>
            </a:endParaRPr>
          </a:p>
        </p:txBody>
      </p:sp>
      <p:sp>
        <p:nvSpPr>
          <p:cNvPr id="87" name="Google Shape;87;p15"/>
          <p:cNvSpPr txBox="1"/>
          <p:nvPr>
            <p:ph idx="1" type="body"/>
          </p:nvPr>
        </p:nvSpPr>
        <p:spPr>
          <a:xfrm>
            <a:off x="917950" y="1908675"/>
            <a:ext cx="16656600" cy="7386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At the beginning of the twentieth century Russia was ruled by Tsar Nicholas II. Nicholas II ruled Russia as an absolute monarch meaning he had unlimited power. He could make all government decisions without listening to ordinary Russian people. To prevent opposition to his rule, Nicholas II used the police to monitor any </a:t>
            </a:r>
            <a:r>
              <a:rPr b="1" lang="en-GB"/>
              <a:t>opponents</a:t>
            </a:r>
            <a:r>
              <a:rPr lang="en-GB"/>
              <a:t>. </a:t>
            </a:r>
            <a:r>
              <a:rPr lang="en-GB"/>
              <a:t>By 1910 around 90,000 opponents were either executed or </a:t>
            </a:r>
            <a:r>
              <a:rPr b="1" lang="en-GB"/>
              <a:t>exiled</a:t>
            </a:r>
            <a:r>
              <a:rPr lang="en-GB"/>
              <a:t>.</a:t>
            </a:r>
            <a:endParaRPr/>
          </a:p>
          <a:p>
            <a:pPr indent="0" lvl="0" marL="0" rtl="0" algn="l">
              <a:spcBef>
                <a:spcPts val="2000"/>
              </a:spcBef>
              <a:spcAft>
                <a:spcPts val="2000"/>
              </a:spcAft>
              <a:buNone/>
            </a:pPr>
            <a:r>
              <a:rPr lang="en-GB"/>
              <a:t>Opposition to the Tsar existed for several reasons. Firstly, 95% of Russia’s population were peasants and town workers who lived in poverty. Secondly, Russia had entered the First World War against Germany in 1914. The Russian army was doing badly and Nicholas II was blamed for the defeats. Furthermore, the war was causing food shortages in Russian cities.</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793225" y="6944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Bolsheviks</a:t>
            </a:r>
            <a:endParaRPr>
              <a:solidFill>
                <a:schemeClr val="dk2"/>
              </a:solidFill>
            </a:endParaRPr>
          </a:p>
        </p:txBody>
      </p:sp>
      <p:sp>
        <p:nvSpPr>
          <p:cNvPr id="94" name="Google Shape;94;p16"/>
          <p:cNvSpPr txBox="1"/>
          <p:nvPr>
            <p:ph idx="1" type="body"/>
          </p:nvPr>
        </p:nvSpPr>
        <p:spPr>
          <a:xfrm>
            <a:off x="793225" y="1809525"/>
            <a:ext cx="16914900" cy="731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Although opposition was dangerous in Tsarist Russia, several groups opposed Nicholas II. One of these groups was called the Bolsheviks. They wanted a </a:t>
            </a:r>
            <a:r>
              <a:rPr b="1" lang="en-GB"/>
              <a:t>revolution</a:t>
            </a:r>
            <a:r>
              <a:rPr lang="en-GB"/>
              <a:t> that would completely change the way Russia was governed. The Bolsheviks wanted to create a new type of society based on </a:t>
            </a:r>
            <a:r>
              <a:rPr b="1" lang="en-GB"/>
              <a:t>communist ideas</a:t>
            </a:r>
            <a:r>
              <a:rPr lang="en-GB"/>
              <a:t>. This meant they wanted to make everyone equal. They thought this could be achieved if everyone had an equal ownership of the sources of wealth. For example, they wanted the poor workers to own the factories in which they worked.</a:t>
            </a:r>
            <a:endParaRPr/>
          </a:p>
          <a:p>
            <a:pPr indent="0" lvl="0" marL="0" rtl="0" algn="l">
              <a:spcBef>
                <a:spcPts val="2000"/>
              </a:spcBef>
              <a:spcAft>
                <a:spcPts val="0"/>
              </a:spcAft>
              <a:buNone/>
            </a:pPr>
            <a:r>
              <a:rPr lang="en-GB"/>
              <a:t>Vladimir Lenin was the leader of the Bolsheviks.  He wanted the overthrow of Tsar Nicholas II and to take power for the workers. As it was illegal to oppose the Tsar, Lenin attracted the attention of the secret police. Lenin therefore spent many years having to live outside of Russia to avoid being arrested.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61970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1917</a:t>
            </a:r>
            <a:endParaRPr/>
          </a:p>
        </p:txBody>
      </p:sp>
      <p:sp>
        <p:nvSpPr>
          <p:cNvPr id="101" name="Google Shape;101;p17"/>
          <p:cNvSpPr txBox="1"/>
          <p:nvPr>
            <p:ph idx="1" type="body"/>
          </p:nvPr>
        </p:nvSpPr>
        <p:spPr>
          <a:xfrm>
            <a:off x="619700" y="1534750"/>
            <a:ext cx="16750200" cy="7427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 February 1917, thousands of people gathered in Petrograd (the Russian capital) to protest against food shortages, the war and the Tsar.  Within days, the city was out of control and Tsar Nicholas II was forced to </a:t>
            </a:r>
            <a:r>
              <a:rPr b="1" lang="en-GB"/>
              <a:t>abdicate</a:t>
            </a:r>
            <a:r>
              <a:rPr lang="en-GB"/>
              <a:t>.  A Provisional Government was established to govern in his place. Although Lenin was in Switzerland during the February Revolution, he wished to return to launch a communist revolution in Russia.  </a:t>
            </a:r>
            <a:endParaRPr/>
          </a:p>
          <a:p>
            <a:pPr indent="0" lvl="0" marL="0" rtl="0" algn="l">
              <a:spcBef>
                <a:spcPts val="2000"/>
              </a:spcBef>
              <a:spcAft>
                <a:spcPts val="0"/>
              </a:spcAft>
              <a:buNone/>
            </a:pPr>
            <a:r>
              <a:rPr lang="en-GB"/>
              <a:t>Lenin returned to Russia in April and made a speech known as the </a:t>
            </a:r>
            <a:r>
              <a:rPr i="1" lang="en-GB"/>
              <a:t>April Theses</a:t>
            </a:r>
            <a:r>
              <a:rPr lang="en-GB"/>
              <a:t>.  In this speech, </a:t>
            </a:r>
            <a:r>
              <a:rPr lang="en-GB"/>
              <a:t>Lenin demanded that power should be given to the workers</a:t>
            </a:r>
            <a:r>
              <a:rPr lang="en-GB"/>
              <a:t>, for an end to the war and for all land to be given to the peasants. By October 1917, Lenin was convinced the time was right to launch a revolution. </a:t>
            </a:r>
            <a:endParaRPr/>
          </a:p>
          <a:p>
            <a:pPr indent="0" lvl="0" marL="0" rtl="0" algn="l">
              <a:spcBef>
                <a:spcPts val="2000"/>
              </a:spcBef>
              <a:spcAft>
                <a:spcPts val="2000"/>
              </a:spcAft>
              <a:buNone/>
            </a:pPr>
            <a:r>
              <a:t/>
            </a:r>
            <a:endParaRPr/>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1917</a:t>
            </a:r>
            <a:endParaRPr/>
          </a:p>
        </p:txBody>
      </p:sp>
      <p:sp>
        <p:nvSpPr>
          <p:cNvPr id="108" name="Google Shape;108;p18"/>
          <p:cNvSpPr txBox="1"/>
          <p:nvPr>
            <p:ph idx="1" type="body"/>
          </p:nvPr>
        </p:nvSpPr>
        <p:spPr>
          <a:xfrm>
            <a:off x="917950" y="19837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Shortly after Lenin returned to Russia, the Bolsheviks gained new supporters. There were elections for a workers’ council in Petrograd and members of the Bolsheviks won the election. As a result, a Bolshevik called Leon Trotsky became the leader of the workers’ council.</a:t>
            </a:r>
            <a:r>
              <a:rPr lang="en-GB"/>
              <a:t> During this time, the Bolsheviks also gained support of volunteer armies of workers known as </a:t>
            </a:r>
            <a:r>
              <a:rPr b="1" lang="en-GB"/>
              <a:t>Red Guards</a:t>
            </a:r>
            <a:r>
              <a:rPr lang="en-GB"/>
              <a:t>.</a:t>
            </a:r>
            <a:endParaRPr/>
          </a:p>
          <a:p>
            <a:pPr indent="0" lvl="0" marL="0" rtl="0" algn="l">
              <a:spcBef>
                <a:spcPts val="2000"/>
              </a:spcBef>
              <a:spcAft>
                <a:spcPts val="2000"/>
              </a:spcAft>
              <a:buNone/>
            </a:pPr>
            <a:r>
              <a:rPr lang="en-GB"/>
              <a:t>Some Bolsheviks thought this was a sign that soon they would soon be so popular they would be elected to take over the Provisional Government and rule all of Russia. However, Lenin did not want to wait.</a:t>
            </a:r>
            <a:endParaRPr/>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695650" y="515925"/>
            <a:ext cx="26402400" cy="107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Bolshevik Coup d’etat</a:t>
            </a:r>
            <a:endParaRPr>
              <a:solidFill>
                <a:schemeClr val="dk2"/>
              </a:solidFill>
            </a:endParaRPr>
          </a:p>
        </p:txBody>
      </p:sp>
      <p:sp>
        <p:nvSpPr>
          <p:cNvPr id="115" name="Google Shape;115;p19"/>
          <p:cNvSpPr txBox="1"/>
          <p:nvPr>
            <p:ph idx="1" type="body"/>
          </p:nvPr>
        </p:nvSpPr>
        <p:spPr>
          <a:xfrm>
            <a:off x="695650" y="1412925"/>
            <a:ext cx="16674300" cy="817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 October 1917, Lenin and </a:t>
            </a:r>
            <a:r>
              <a:rPr lang="en-GB"/>
              <a:t>Trotsky</a:t>
            </a:r>
            <a:r>
              <a:rPr lang="en-GB"/>
              <a:t> planned how the Bolsheviks could take</a:t>
            </a:r>
            <a:r>
              <a:rPr lang="en-GB"/>
              <a:t> power. </a:t>
            </a:r>
            <a:r>
              <a:rPr lang="en-GB"/>
              <a:t>The</a:t>
            </a:r>
            <a:r>
              <a:rPr b="1" lang="en-GB"/>
              <a:t> Red Guards </a:t>
            </a:r>
            <a:r>
              <a:rPr lang="en-GB"/>
              <a:t>took </a:t>
            </a:r>
            <a:r>
              <a:rPr lang="en-GB"/>
              <a:t>control of key positions such as the bridges, railway stations, police and power stations. There was little resistance from the supporters of the Provisional Government and only five people were killed during the takeover. Kerensky, the leader of the Provisional Government, failed to convince troops to support the Provisional Government and surrendered. The Bolsheviks had successfully seized control of Russia.</a:t>
            </a:r>
            <a:endParaRPr/>
          </a:p>
          <a:p>
            <a:pPr indent="0" lvl="0" marL="0" rtl="0" algn="l">
              <a:spcBef>
                <a:spcPts val="2000"/>
              </a:spcBef>
              <a:spcAft>
                <a:spcPts val="2000"/>
              </a:spcAft>
              <a:buNone/>
            </a:pPr>
            <a:r>
              <a:rPr lang="en-GB"/>
              <a:t>This event has also been referred to as a </a:t>
            </a:r>
            <a:r>
              <a:rPr b="1" lang="en-GB"/>
              <a:t>coup d’etat</a:t>
            </a:r>
            <a:r>
              <a:rPr lang="en-GB"/>
              <a:t>, an event where a group of people suddenly takes control of a country by force.  Lenin had achieved his first goal: the Bolsheviks had taken control of the Russian government. Lenin had done this by gaining support for the Bolsheviks from workers and using armed force at the right time. </a:t>
            </a:r>
            <a:endParaRPr/>
          </a:p>
        </p:txBody>
      </p:sp>
      <p:sp>
        <p:nvSpPr>
          <p:cNvPr id="116" name="Google Shape;116;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2" name="Google Shape;122;p20"/>
          <p:cNvSpPr txBox="1"/>
          <p:nvPr>
            <p:ph idx="1" type="body"/>
          </p:nvPr>
        </p:nvSpPr>
        <p:spPr>
          <a:xfrm>
            <a:off x="917950" y="1883875"/>
            <a:ext cx="16656600" cy="695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Communism</a:t>
            </a:r>
            <a:r>
              <a:rPr lang="en-GB"/>
              <a:t>: a political system which replaces private ownership of property with public ownership and everyone is treated equally</a:t>
            </a:r>
            <a:endParaRPr/>
          </a:p>
          <a:p>
            <a:pPr indent="0" lvl="0" marL="0" rtl="0" algn="l">
              <a:spcBef>
                <a:spcPts val="2000"/>
              </a:spcBef>
              <a:spcAft>
                <a:spcPts val="0"/>
              </a:spcAft>
              <a:buNone/>
            </a:pPr>
            <a:r>
              <a:rPr b="1" lang="en-GB"/>
              <a:t>Ideology</a:t>
            </a:r>
            <a:r>
              <a:rPr lang="en-GB"/>
              <a:t>: a set of ideas or beliefs, especially about politics</a:t>
            </a:r>
            <a:endParaRPr/>
          </a:p>
          <a:p>
            <a:pPr indent="0" lvl="0" marL="0" rtl="0" algn="l">
              <a:spcBef>
                <a:spcPts val="2000"/>
              </a:spcBef>
              <a:spcAft>
                <a:spcPts val="0"/>
              </a:spcAft>
              <a:buNone/>
            </a:pPr>
            <a:r>
              <a:rPr b="1" lang="en-GB"/>
              <a:t>Exiled</a:t>
            </a:r>
            <a:r>
              <a:rPr lang="en-GB"/>
              <a:t>: sent away from your own country, especially for political reasons</a:t>
            </a:r>
            <a:endParaRPr/>
          </a:p>
          <a:p>
            <a:pPr indent="0" lvl="0" marL="0" rtl="0" algn="l">
              <a:spcBef>
                <a:spcPts val="2000"/>
              </a:spcBef>
              <a:spcAft>
                <a:spcPts val="0"/>
              </a:spcAft>
              <a:buNone/>
            </a:pPr>
            <a:r>
              <a:rPr b="1" lang="en-GB"/>
              <a:t>Opponent</a:t>
            </a:r>
            <a:r>
              <a:rPr lang="en-GB"/>
              <a:t>: a person who disagrees with something and tries to change it</a:t>
            </a:r>
            <a:endParaRPr/>
          </a:p>
          <a:p>
            <a:pPr indent="0" lvl="0" marL="0" rtl="0" algn="l">
              <a:spcBef>
                <a:spcPts val="2000"/>
              </a:spcBef>
              <a:spcAft>
                <a:spcPts val="0"/>
              </a:spcAft>
              <a:buNone/>
            </a:pPr>
            <a:r>
              <a:rPr b="1" lang="en-GB"/>
              <a:t>Red Guards</a:t>
            </a:r>
            <a:r>
              <a:rPr lang="en-GB"/>
              <a:t>: Volunteer armies of workers during the Russian Revolution</a:t>
            </a:r>
            <a:endParaRPr/>
          </a:p>
          <a:p>
            <a:pPr indent="0" lvl="0" marL="0" rtl="0" algn="l">
              <a:spcBef>
                <a:spcPts val="2000"/>
              </a:spcBef>
              <a:spcAft>
                <a:spcPts val="0"/>
              </a:spcAft>
              <a:buNone/>
            </a:pPr>
            <a:r>
              <a:rPr b="1" lang="en-GB"/>
              <a:t>Revolution</a:t>
            </a:r>
            <a:r>
              <a:rPr lang="en-GB"/>
              <a:t>: a change in the way a country is governed, often using violence</a:t>
            </a:r>
            <a:endParaRPr/>
          </a:p>
          <a:p>
            <a:pPr indent="0" lvl="0" marL="0" rtl="0" algn="l">
              <a:spcBef>
                <a:spcPts val="2000"/>
              </a:spcBef>
              <a:spcAft>
                <a:spcPts val="2000"/>
              </a:spcAft>
              <a:buNone/>
            </a:pPr>
            <a:r>
              <a:rPr b="1" lang="en-GB"/>
              <a:t>Soviets</a:t>
            </a:r>
            <a:r>
              <a:rPr lang="en-GB"/>
              <a:t>: workers’ councils made up of elected members from each town and city</a:t>
            </a:r>
            <a:endParaRPr/>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29" name="Google Shape;129;p21"/>
          <p:cNvSpPr txBox="1"/>
          <p:nvPr>
            <p:ph idx="1" type="body"/>
          </p:nvPr>
        </p:nvSpPr>
        <p:spPr>
          <a:xfrm>
            <a:off x="917950" y="2330075"/>
            <a:ext cx="16161000" cy="6508500"/>
          </a:xfrm>
          <a:prstGeom prst="rect">
            <a:avLst/>
          </a:prstGeom>
        </p:spPr>
        <p:txBody>
          <a:bodyPr anchorCtr="0" anchor="t" bIns="0" lIns="0" spcFirstLastPara="1" rIns="0" wrap="square" tIns="0">
            <a:noAutofit/>
          </a:bodyPr>
          <a:lstStyle/>
          <a:p>
            <a:pPr indent="-431800" lvl="0" marL="457200" rtl="0" algn="l">
              <a:spcBef>
                <a:spcPts val="0"/>
              </a:spcBef>
              <a:spcAft>
                <a:spcPts val="0"/>
              </a:spcAft>
              <a:buSzPts val="3200"/>
              <a:buAutoNum type="arabicPeriod"/>
            </a:pPr>
            <a:r>
              <a:rPr lang="en-GB"/>
              <a:t>Who was the Tsar at the start of the twentieth century?</a:t>
            </a:r>
            <a:endParaRPr/>
          </a:p>
          <a:p>
            <a:pPr indent="-431800" lvl="0" marL="457200" rtl="0" algn="l">
              <a:spcBef>
                <a:spcPts val="2000"/>
              </a:spcBef>
              <a:spcAft>
                <a:spcPts val="0"/>
              </a:spcAft>
              <a:buSzPts val="3200"/>
              <a:buAutoNum type="arabicPeriod"/>
            </a:pPr>
            <a:r>
              <a:rPr lang="en-GB"/>
              <a:t>Describe one reason why people opposed the Tsar.</a:t>
            </a:r>
            <a:endParaRPr/>
          </a:p>
          <a:p>
            <a:pPr indent="-431800" lvl="0" marL="457200" rtl="0" algn="l">
              <a:spcBef>
                <a:spcPts val="2000"/>
              </a:spcBef>
              <a:spcAft>
                <a:spcPts val="0"/>
              </a:spcAft>
              <a:buSzPts val="3200"/>
              <a:buAutoNum type="arabicPeriod"/>
            </a:pPr>
            <a:r>
              <a:rPr lang="en-GB"/>
              <a:t>What did Lenin and the Bolsheviks want to achieve in 1917?</a:t>
            </a:r>
            <a:endParaRPr/>
          </a:p>
          <a:p>
            <a:pPr indent="-431800" lvl="0" marL="457200" rtl="0" algn="l">
              <a:spcBef>
                <a:spcPts val="2000"/>
              </a:spcBef>
              <a:spcAft>
                <a:spcPts val="0"/>
              </a:spcAft>
              <a:buSzPts val="3200"/>
              <a:buAutoNum type="arabicPeriod"/>
            </a:pPr>
            <a:r>
              <a:rPr lang="en-GB"/>
              <a:t>How did the Bolsheviks gain control of Petrograd in October 1917?</a:t>
            </a:r>
            <a:endParaRPr/>
          </a:p>
          <a:p>
            <a:pPr indent="-431800" lvl="0" marL="457200" rtl="0" algn="l">
              <a:spcBef>
                <a:spcPts val="2000"/>
              </a:spcBef>
              <a:spcAft>
                <a:spcPts val="2000"/>
              </a:spcAft>
              <a:buSzPts val="3200"/>
              <a:buAutoNum type="arabicPeriod"/>
            </a:pPr>
            <a:r>
              <a:rPr b="1" lang="en-GB"/>
              <a:t>Challenge question</a:t>
            </a:r>
            <a:r>
              <a:rPr lang="en-GB"/>
              <a:t> - why might communist ideas have been attractive to the Russian population? </a:t>
            </a:r>
            <a:endParaRPr/>
          </a:p>
        </p:txBody>
      </p:sp>
      <p:sp>
        <p:nvSpPr>
          <p:cNvPr id="130" name="Google Shape;130;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8000" y="57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Writing</a:t>
            </a:r>
            <a:r>
              <a:rPr lang="en-GB"/>
              <a:t> activity</a:t>
            </a:r>
            <a:endParaRPr/>
          </a:p>
        </p:txBody>
      </p:sp>
      <p:sp>
        <p:nvSpPr>
          <p:cNvPr id="136" name="Google Shape;136;p22"/>
          <p:cNvSpPr txBox="1"/>
          <p:nvPr/>
        </p:nvSpPr>
        <p:spPr>
          <a:xfrm>
            <a:off x="1000250" y="1226250"/>
            <a:ext cx="16452000" cy="1767000"/>
          </a:xfrm>
          <a:prstGeom prst="rect">
            <a:avLst/>
          </a:prstGeom>
          <a:noFill/>
          <a:ln>
            <a:noFill/>
          </a:ln>
        </p:spPr>
        <p:txBody>
          <a:bodyPr anchorCtr="0" anchor="t" bIns="182850" lIns="182850" spcFirstLastPara="1" rIns="182850" wrap="square" tIns="182850">
            <a:noAutofit/>
          </a:bodyPr>
          <a:lstStyle/>
          <a:p>
            <a:pPr indent="0" lvl="0" marL="0" rtl="0" algn="l">
              <a:lnSpc>
                <a:spcPct val="140000"/>
              </a:lnSpc>
              <a:spcBef>
                <a:spcPts val="0"/>
              </a:spcBef>
              <a:spcAft>
                <a:spcPts val="0"/>
              </a:spcAft>
              <a:buNone/>
            </a:pPr>
            <a:r>
              <a:t/>
            </a:r>
            <a:endParaRPr sz="3000">
              <a:latin typeface="Montserrat"/>
              <a:ea typeface="Montserrat"/>
              <a:cs typeface="Montserrat"/>
              <a:sym typeface="Montserrat"/>
            </a:endParaRPr>
          </a:p>
        </p:txBody>
      </p:sp>
      <p:sp>
        <p:nvSpPr>
          <p:cNvPr id="137" name="Google Shape;137;p22"/>
          <p:cNvSpPr txBox="1"/>
          <p:nvPr/>
        </p:nvSpPr>
        <p:spPr>
          <a:xfrm>
            <a:off x="783350" y="1226250"/>
            <a:ext cx="16885800" cy="19464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0"/>
              </a:spcAft>
              <a:buNone/>
            </a:pPr>
            <a:r>
              <a:rPr lang="en-GB" sz="3000">
                <a:latin typeface="Montserrat"/>
                <a:ea typeface="Montserrat"/>
                <a:cs typeface="Montserrat"/>
                <a:sym typeface="Montserrat"/>
              </a:rPr>
              <a:t>What did Lenin want to change about Russia in 1917?</a:t>
            </a:r>
            <a:br>
              <a:rPr lang="en-GB" sz="3000">
                <a:latin typeface="Montserrat"/>
                <a:ea typeface="Montserrat"/>
                <a:cs typeface="Montserrat"/>
                <a:sym typeface="Montserrat"/>
              </a:rPr>
            </a:br>
            <a:r>
              <a:rPr lang="en-GB" sz="3000">
                <a:latin typeface="Montserrat"/>
                <a:ea typeface="Montserrat"/>
                <a:cs typeface="Montserrat"/>
                <a:sym typeface="Montserrat"/>
              </a:rPr>
              <a:t>Use the sentence starters below to write a paragraph answering this question.</a:t>
            </a:r>
            <a:endParaRPr sz="3000">
              <a:latin typeface="Montserrat"/>
              <a:ea typeface="Montserrat"/>
              <a:cs typeface="Montserrat"/>
              <a:sym typeface="Montserrat"/>
            </a:endParaRPr>
          </a:p>
          <a:p>
            <a:pPr indent="0" lvl="0" marL="0" rtl="0" algn="l">
              <a:lnSpc>
                <a:spcPct val="130000"/>
              </a:lnSpc>
              <a:spcBef>
                <a:spcPts val="0"/>
              </a:spcBef>
              <a:spcAft>
                <a:spcPts val="0"/>
              </a:spcAft>
              <a:buNone/>
            </a:pPr>
            <a:r>
              <a:t/>
            </a:r>
            <a:endParaRPr sz="3000">
              <a:latin typeface="Montserrat"/>
              <a:ea typeface="Montserrat"/>
              <a:cs typeface="Montserrat"/>
              <a:sym typeface="Montserrat"/>
            </a:endParaRPr>
          </a:p>
        </p:txBody>
      </p:sp>
      <p:graphicFrame>
        <p:nvGraphicFramePr>
          <p:cNvPr id="138" name="Google Shape;138;p22"/>
          <p:cNvGraphicFramePr/>
          <p:nvPr/>
        </p:nvGraphicFramePr>
        <p:xfrm>
          <a:off x="1231350" y="3172650"/>
          <a:ext cx="3000000" cy="3000000"/>
        </p:xfrm>
        <a:graphic>
          <a:graphicData uri="http://schemas.openxmlformats.org/drawingml/2006/table">
            <a:tbl>
              <a:tblPr>
                <a:noFill/>
                <a:tableStyleId>{5D5982A8-CFC4-4FC9-9B3F-881ECCD506F5}</a:tableStyleId>
              </a:tblPr>
              <a:tblGrid>
                <a:gridCol w="9554850"/>
                <a:gridCol w="6183700"/>
              </a:tblGrid>
              <a:tr h="726975">
                <a:tc>
                  <a:txBody>
                    <a:bodyPr/>
                    <a:lstStyle/>
                    <a:p>
                      <a:pPr indent="0" lvl="0" marL="0" rtl="0" algn="ctr">
                        <a:spcBef>
                          <a:spcPts val="0"/>
                        </a:spcBef>
                        <a:spcAft>
                          <a:spcPts val="0"/>
                        </a:spcAft>
                        <a:buNone/>
                      </a:pPr>
                      <a:r>
                        <a:rPr b="1" lang="en-GB" sz="3000">
                          <a:solidFill>
                            <a:schemeClr val="dk2"/>
                          </a:solidFill>
                          <a:latin typeface="Montserrat"/>
                          <a:ea typeface="Montserrat"/>
                          <a:cs typeface="Montserrat"/>
                          <a:sym typeface="Montserrat"/>
                        </a:rPr>
                        <a:t>Sentence starters</a:t>
                      </a:r>
                      <a:endParaRPr b="1" sz="3000">
                        <a:solidFill>
                          <a:schemeClr val="dk2"/>
                        </a:solidFill>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solidFill>
                            <a:schemeClr val="dk2"/>
                          </a:solidFill>
                          <a:latin typeface="Montserrat"/>
                          <a:ea typeface="Montserrat"/>
                          <a:cs typeface="Montserrat"/>
                          <a:sym typeface="Montserrat"/>
                        </a:rPr>
                        <a:t>Key words</a:t>
                      </a:r>
                      <a:endParaRPr b="1" sz="3000">
                        <a:solidFill>
                          <a:schemeClr val="dk2"/>
                        </a:solidFill>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solidFill>
                      <a:schemeClr val="lt1"/>
                    </a:solidFill>
                  </a:tcPr>
                </a:tc>
              </a:tr>
              <a:tr h="4423625">
                <a:tc>
                  <a:txBody>
                    <a:bodyPr/>
                    <a:lstStyle/>
                    <a:p>
                      <a:pPr indent="0" lvl="0" marL="0" rtl="0" algn="l">
                        <a:spcBef>
                          <a:spcPts val="0"/>
                        </a:spcBef>
                        <a:spcAft>
                          <a:spcPts val="0"/>
                        </a:spcAft>
                        <a:buNone/>
                      </a:pPr>
                      <a:r>
                        <a:rPr lang="en-GB" sz="3000">
                          <a:latin typeface="Montserrat"/>
                          <a:ea typeface="Montserrat"/>
                          <a:cs typeface="Montserrat"/>
                          <a:sym typeface="Montserrat"/>
                        </a:rPr>
                        <a:t>In 1917, Russia was ruled by…</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Lenin was the leader of…</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One change Lenin wanted to make was…</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For example,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rPr lang="en-GB" sz="3000">
                          <a:latin typeface="Montserrat"/>
                          <a:ea typeface="Montserrat"/>
                          <a:cs typeface="Montserrat"/>
                          <a:sym typeface="Montserrat"/>
                        </a:rPr>
                        <a:t>Lenin also wanted to change…</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tcPr>
                </a:tc>
                <a:tc>
                  <a:txBody>
                    <a:bodyPr/>
                    <a:lstStyle/>
                    <a:p>
                      <a:pPr indent="0" lvl="0" marL="0" rtl="0" algn="l">
                        <a:lnSpc>
                          <a:spcPct val="130000"/>
                        </a:lnSpc>
                        <a:spcBef>
                          <a:spcPts val="0"/>
                        </a:spcBef>
                        <a:spcAft>
                          <a:spcPts val="0"/>
                        </a:spcAft>
                        <a:buNone/>
                      </a:pPr>
                      <a:r>
                        <a:rPr lang="en-GB" sz="3000">
                          <a:latin typeface="Montserrat"/>
                          <a:ea typeface="Montserrat"/>
                          <a:cs typeface="Montserrat"/>
                          <a:sym typeface="Montserrat"/>
                        </a:rPr>
                        <a:t>Tsar</a:t>
                      </a:r>
                      <a:br>
                        <a:rPr lang="en-GB" sz="3000">
                          <a:latin typeface="Montserrat"/>
                          <a:ea typeface="Montserrat"/>
                          <a:cs typeface="Montserrat"/>
                          <a:sym typeface="Montserrat"/>
                        </a:rPr>
                      </a:br>
                      <a:r>
                        <a:rPr lang="en-GB" sz="3000">
                          <a:latin typeface="Montserrat"/>
                          <a:ea typeface="Montserrat"/>
                          <a:cs typeface="Montserrat"/>
                          <a:sym typeface="Montserrat"/>
                        </a:rPr>
                        <a:t>Communist</a:t>
                      </a:r>
                      <a:br>
                        <a:rPr lang="en-GB" sz="3000">
                          <a:latin typeface="Montserrat"/>
                          <a:ea typeface="Montserrat"/>
                          <a:cs typeface="Montserrat"/>
                          <a:sym typeface="Montserrat"/>
                        </a:rPr>
                      </a:br>
                      <a:r>
                        <a:rPr lang="en-GB" sz="3000">
                          <a:latin typeface="Montserrat"/>
                          <a:ea typeface="Montserrat"/>
                          <a:cs typeface="Montserrat"/>
                          <a:sym typeface="Montserrat"/>
                        </a:rPr>
                        <a:t>Revolution</a:t>
                      </a:r>
                      <a:br>
                        <a:rPr lang="en-GB" sz="3000">
                          <a:latin typeface="Montserrat"/>
                          <a:ea typeface="Montserrat"/>
                          <a:cs typeface="Montserrat"/>
                          <a:sym typeface="Montserrat"/>
                        </a:rPr>
                      </a:br>
                      <a:r>
                        <a:rPr lang="en-GB" sz="3000">
                          <a:latin typeface="Montserrat"/>
                          <a:ea typeface="Montserrat"/>
                          <a:cs typeface="Montserrat"/>
                          <a:sym typeface="Montserrat"/>
                        </a:rPr>
                        <a:t>Equality</a:t>
                      </a:r>
                      <a:br>
                        <a:rPr lang="en-GB" sz="3000">
                          <a:latin typeface="Montserrat"/>
                          <a:ea typeface="Montserrat"/>
                          <a:cs typeface="Montserrat"/>
                          <a:sym typeface="Montserrat"/>
                        </a:rPr>
                      </a:br>
                      <a:r>
                        <a:rPr lang="en-GB" sz="3000">
                          <a:latin typeface="Montserrat"/>
                          <a:ea typeface="Montserrat"/>
                          <a:cs typeface="Montserrat"/>
                          <a:sym typeface="Montserrat"/>
                        </a:rPr>
                        <a:t>Power</a:t>
                      </a:r>
                      <a:br>
                        <a:rPr lang="en-GB" sz="3000">
                          <a:latin typeface="Montserrat"/>
                          <a:ea typeface="Montserrat"/>
                          <a:cs typeface="Montserrat"/>
                          <a:sym typeface="Montserrat"/>
                        </a:rPr>
                      </a:br>
                      <a:r>
                        <a:rPr lang="en-GB" sz="3000">
                          <a:latin typeface="Montserrat"/>
                          <a:ea typeface="Montserrat"/>
                          <a:cs typeface="Montserrat"/>
                          <a:sym typeface="Montserrat"/>
                        </a:rPr>
                        <a:t>Workers</a:t>
                      </a:r>
                      <a:br>
                        <a:rPr lang="en-GB" sz="3000">
                          <a:latin typeface="Montserrat"/>
                          <a:ea typeface="Montserrat"/>
                          <a:cs typeface="Montserrat"/>
                          <a:sym typeface="Montserrat"/>
                        </a:rPr>
                      </a:br>
                      <a:r>
                        <a:rPr lang="en-GB" sz="3000">
                          <a:latin typeface="Montserrat"/>
                          <a:ea typeface="Montserrat"/>
                          <a:cs typeface="Montserrat"/>
                          <a:sym typeface="Montserrat"/>
                        </a:rPr>
                        <a:t>Society</a:t>
                      </a:r>
                      <a:endParaRPr sz="3000">
                        <a:latin typeface="Montserrat"/>
                        <a:ea typeface="Montserrat"/>
                        <a:cs typeface="Montserrat"/>
                        <a:sym typeface="Montserrat"/>
                      </a:endParaRPr>
                    </a:p>
                  </a:txBody>
                  <a:tcPr marT="91425" marB="91425" marR="91425" marL="91425">
                    <a:lnL cap="flat" cmpd="sng" w="9525">
                      <a:solidFill>
                        <a:srgbClr val="4B3241"/>
                      </a:solidFill>
                      <a:prstDash val="solid"/>
                      <a:round/>
                      <a:headEnd len="sm" w="sm" type="none"/>
                      <a:tailEnd len="sm" w="sm" type="none"/>
                    </a:lnL>
                    <a:lnR cap="flat" cmpd="sng" w="9525">
                      <a:solidFill>
                        <a:srgbClr val="4B3241"/>
                      </a:solidFill>
                      <a:prstDash val="solid"/>
                      <a:round/>
                      <a:headEnd len="sm" w="sm" type="none"/>
                      <a:tailEnd len="sm" w="sm" type="none"/>
                    </a:lnR>
                    <a:lnT cap="flat" cmpd="sng" w="9525">
                      <a:solidFill>
                        <a:srgbClr val="4B3241"/>
                      </a:solidFill>
                      <a:prstDash val="solid"/>
                      <a:round/>
                      <a:headEnd len="sm" w="sm" type="none"/>
                      <a:tailEnd len="sm" w="sm" type="none"/>
                    </a:lnT>
                    <a:lnB cap="flat" cmpd="sng" w="9525">
                      <a:solidFill>
                        <a:srgbClr val="4B324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