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Finding the Surface Area of Triangular Prisms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Miss Davies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Surface Area of Triangular Prisms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40" name="Google Shape;40;p7"/>
          <p:cNvSpPr txBox="1"/>
          <p:nvPr/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Calculate the surface area.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				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				d)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830450" y="939886"/>
            <a:ext cx="3891600" cy="4203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Calculate the surface area of an equilateral triangular prism.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cross section has a base of 6 cm and a height of 5 cm. The prism has a depth of 8 cm.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Calculate the surface area of the isosceles triangular prism.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b="0" l="0" r="0" t="2257"/>
          <a:stretch/>
        </p:blipFill>
        <p:spPr>
          <a:xfrm>
            <a:off x="5514073" y="3361124"/>
            <a:ext cx="1808442" cy="127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329" y="1562180"/>
            <a:ext cx="1239587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5">
            <a:alphaModFix/>
          </a:blip>
          <a:srcRect b="0" l="0" r="1276" t="2264"/>
          <a:stretch/>
        </p:blipFill>
        <p:spPr>
          <a:xfrm>
            <a:off x="2638861" y="1498487"/>
            <a:ext cx="138562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6">
            <a:alphaModFix/>
          </a:blip>
          <a:srcRect b="3812" l="0" r="2158" t="0"/>
          <a:stretch/>
        </p:blipFill>
        <p:spPr>
          <a:xfrm>
            <a:off x="724984" y="3036051"/>
            <a:ext cx="1399737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 rotWithShape="1">
          <a:blip r:embed="rId7">
            <a:alphaModFix/>
          </a:blip>
          <a:srcRect b="0" l="0" r="0" t="13869"/>
          <a:stretch/>
        </p:blipFill>
        <p:spPr>
          <a:xfrm>
            <a:off x="2583696" y="2999925"/>
            <a:ext cx="1908774" cy="111794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/>
          <p:nvPr/>
        </p:nvSpPr>
        <p:spPr>
          <a:xfrm>
            <a:off x="480164" y="1966905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 txBox="1"/>
          <p:nvPr/>
        </p:nvSpPr>
        <p:spPr>
          <a:xfrm>
            <a:off x="334073" y="1916967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8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/>
          <p:nvPr/>
        </p:nvSpPr>
        <p:spPr>
          <a:xfrm rot="650393">
            <a:off x="721634" y="2477682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/>
        </p:nvSpPr>
        <p:spPr>
          <a:xfrm>
            <a:off x="554277" y="2384341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7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/>
          <p:nvPr/>
        </p:nvSpPr>
        <p:spPr>
          <a:xfrm rot="-977355">
            <a:off x="1443279" y="2494073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 txBox="1"/>
          <p:nvPr/>
        </p:nvSpPr>
        <p:spPr>
          <a:xfrm>
            <a:off x="1353200" y="2430060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 rot="1159331">
            <a:off x="2616179" y="2335484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 txBox="1"/>
          <p:nvPr/>
        </p:nvSpPr>
        <p:spPr>
          <a:xfrm>
            <a:off x="2464532" y="2274554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12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3651102" y="2396414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/>
          <p:nvPr/>
        </p:nvSpPr>
        <p:spPr>
          <a:xfrm>
            <a:off x="3505011" y="2346476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9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762350" y="3036051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/>
          <p:nvPr/>
        </p:nvSpPr>
        <p:spPr>
          <a:xfrm>
            <a:off x="616259" y="2986113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20 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847607" y="4013463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247055" y="3856484"/>
            <a:ext cx="101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15 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7"/>
          <p:cNvSpPr/>
          <p:nvPr/>
        </p:nvSpPr>
        <p:spPr>
          <a:xfrm rot="368213">
            <a:off x="936199" y="4561686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7"/>
          <p:cNvSpPr txBox="1"/>
          <p:nvPr/>
        </p:nvSpPr>
        <p:spPr>
          <a:xfrm>
            <a:off x="848041" y="4491363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12 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2847357" y="4029734"/>
            <a:ext cx="499108" cy="21826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7"/>
          <p:cNvSpPr txBox="1"/>
          <p:nvPr/>
        </p:nvSpPr>
        <p:spPr>
          <a:xfrm>
            <a:off x="2448780" y="3853325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8.5 mm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2586266" y="3528179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7"/>
          <p:cNvSpPr txBox="1"/>
          <p:nvPr/>
        </p:nvSpPr>
        <p:spPr>
          <a:xfrm>
            <a:off x="2397643" y="3478241"/>
            <a:ext cx="101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9 mm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3749340" y="3925783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"/>
          <p:cNvSpPr txBox="1"/>
          <p:nvPr/>
        </p:nvSpPr>
        <p:spPr>
          <a:xfrm>
            <a:off x="3603249" y="3875845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15 mm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3932967" y="3156802"/>
            <a:ext cx="605650" cy="19999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7"/>
          <p:cNvSpPr txBox="1"/>
          <p:nvPr/>
        </p:nvSpPr>
        <p:spPr>
          <a:xfrm>
            <a:off x="3794686" y="3098099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12.4 mm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7"/>
          <p:cNvSpPr txBox="1"/>
          <p:nvPr/>
        </p:nvSpPr>
        <p:spPr>
          <a:xfrm>
            <a:off x="1424053" y="1704483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11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7"/>
          <p:cNvSpPr txBox="1"/>
          <p:nvPr/>
        </p:nvSpPr>
        <p:spPr>
          <a:xfrm>
            <a:off x="3769289" y="1650010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8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7"/>
          <p:cNvSpPr txBox="1"/>
          <p:nvPr/>
        </p:nvSpPr>
        <p:spPr>
          <a:xfrm>
            <a:off x="2287912" y="1783941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7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 txBox="1"/>
          <p:nvPr/>
        </p:nvSpPr>
        <p:spPr>
          <a:xfrm>
            <a:off x="1564213" y="3089167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10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7"/>
          <p:cNvSpPr/>
          <p:nvPr/>
        </p:nvSpPr>
        <p:spPr>
          <a:xfrm rot="885168">
            <a:off x="5549631" y="4381316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7"/>
          <p:cNvSpPr txBox="1"/>
          <p:nvPr/>
        </p:nvSpPr>
        <p:spPr>
          <a:xfrm>
            <a:off x="5304366" y="4282979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16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7"/>
          <p:cNvSpPr/>
          <p:nvPr/>
        </p:nvSpPr>
        <p:spPr>
          <a:xfrm rot="-1648706">
            <a:off x="6726089" y="4356358"/>
            <a:ext cx="400868" cy="29991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7"/>
          <p:cNvSpPr txBox="1"/>
          <p:nvPr/>
        </p:nvSpPr>
        <p:spPr>
          <a:xfrm>
            <a:off x="6706387" y="4305213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20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6963325" y="3558896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7"/>
          <p:cNvSpPr txBox="1"/>
          <p:nvPr/>
        </p:nvSpPr>
        <p:spPr>
          <a:xfrm>
            <a:off x="6855560" y="3538274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10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Surface Area of Triangular Prisms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6" name="Google Shape;86;p8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Rory is finding the surface area of an isosceles triangular prism.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Rory is wrong.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What mistake has he made?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87" name="Google Shape;87;p8"/>
          <p:cNvSpPr txBox="1"/>
          <p:nvPr/>
        </p:nvSpPr>
        <p:spPr>
          <a:xfrm>
            <a:off x="4830450" y="924806"/>
            <a:ext cx="38916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Find the surface area of the isosceles triangular prism.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8"/>
          <p:cNvSpPr txBox="1"/>
          <p:nvPr/>
        </p:nvSpPr>
        <p:spPr>
          <a:xfrm>
            <a:off x="654486" y="1719387"/>
            <a:ext cx="1911225" cy="16004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027" l="-314" r="0" t="-756"/>
            </a:stretch>
          </a:blip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8"/>
          <p:cNvPicPr preferRelativeResize="0"/>
          <p:nvPr/>
        </p:nvPicPr>
        <p:blipFill rotWithShape="1">
          <a:blip r:embed="rId4">
            <a:alphaModFix/>
          </a:blip>
          <a:srcRect b="10250" l="0" r="9008" t="0"/>
          <a:stretch/>
        </p:blipFill>
        <p:spPr>
          <a:xfrm>
            <a:off x="2805649" y="1900350"/>
            <a:ext cx="1633740" cy="114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8"/>
          <p:cNvPicPr preferRelativeResize="0"/>
          <p:nvPr/>
        </p:nvPicPr>
        <p:blipFill rotWithShape="1">
          <a:blip r:embed="rId5">
            <a:alphaModFix/>
          </a:blip>
          <a:srcRect b="2760" l="0" r="0" t="1"/>
          <a:stretch/>
        </p:blipFill>
        <p:spPr>
          <a:xfrm>
            <a:off x="5590628" y="1845257"/>
            <a:ext cx="1906578" cy="147456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8"/>
          <p:cNvSpPr/>
          <p:nvPr/>
        </p:nvSpPr>
        <p:spPr>
          <a:xfrm>
            <a:off x="3896177" y="2874592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8"/>
          <p:cNvSpPr txBox="1"/>
          <p:nvPr/>
        </p:nvSpPr>
        <p:spPr>
          <a:xfrm>
            <a:off x="3821466" y="2771439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8"/>
          <p:cNvSpPr/>
          <p:nvPr/>
        </p:nvSpPr>
        <p:spPr>
          <a:xfrm rot="1850490">
            <a:off x="2845151" y="2836294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8"/>
          <p:cNvSpPr txBox="1"/>
          <p:nvPr/>
        </p:nvSpPr>
        <p:spPr>
          <a:xfrm>
            <a:off x="2640422" y="2749955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8"/>
          <p:cNvSpPr/>
          <p:nvPr/>
        </p:nvSpPr>
        <p:spPr>
          <a:xfrm>
            <a:off x="4104463" y="2048816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8"/>
          <p:cNvSpPr txBox="1"/>
          <p:nvPr/>
        </p:nvSpPr>
        <p:spPr>
          <a:xfrm>
            <a:off x="4032327" y="2046368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2.5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8"/>
          <p:cNvSpPr/>
          <p:nvPr/>
        </p:nvSpPr>
        <p:spPr>
          <a:xfrm rot="860947">
            <a:off x="5601127" y="3026050"/>
            <a:ext cx="523195" cy="24060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"/>
          <p:cNvSpPr txBox="1"/>
          <p:nvPr/>
        </p:nvSpPr>
        <p:spPr>
          <a:xfrm>
            <a:off x="5352982" y="2900687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24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6932209" y="3079216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8"/>
          <p:cNvSpPr txBox="1"/>
          <p:nvPr/>
        </p:nvSpPr>
        <p:spPr>
          <a:xfrm>
            <a:off x="6932209" y="2978096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30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7" name="Google Shape;107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8" name="Google Shape;108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Surface Area of Triangular Prisms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4" name="Google Shape;114;p10"/>
          <p:cNvSpPr txBox="1"/>
          <p:nvPr/>
        </p:nvSpPr>
        <p:spPr>
          <a:xfrm>
            <a:off x="4830450" y="939886"/>
            <a:ext cx="3891600" cy="4203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Calculate the surface area of an equilateral triangular prism.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cross section has a base of 6 cm and a height of 5 cm. The prism has a depth of 8 cm.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174 cm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Calculate the surface area of the isosceles triangular prism.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16" name="Google Shape;116;p10"/>
          <p:cNvSpPr txBox="1"/>
          <p:nvPr/>
        </p:nvSpPr>
        <p:spPr>
          <a:xfrm>
            <a:off x="458975" y="924806"/>
            <a:ext cx="4161768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Calculate the surface area.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186 cm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b)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303 cm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770 m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d)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52</a:t>
            </a:r>
            <a:r>
              <a:rPr lang="en-GB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mm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0"/>
          <p:cNvSpPr/>
          <p:nvPr/>
        </p:nvSpPr>
        <p:spPr>
          <a:xfrm>
            <a:off x="7489315" y="3500112"/>
            <a:ext cx="97975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816 cm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329" y="1562180"/>
            <a:ext cx="1239587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0"/>
          <p:cNvPicPr preferRelativeResize="0"/>
          <p:nvPr/>
        </p:nvPicPr>
        <p:blipFill rotWithShape="1">
          <a:blip r:embed="rId4">
            <a:alphaModFix/>
          </a:blip>
          <a:srcRect b="3812" l="0" r="2158" t="0"/>
          <a:stretch/>
        </p:blipFill>
        <p:spPr>
          <a:xfrm>
            <a:off x="671819" y="3036051"/>
            <a:ext cx="1399737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0"/>
          <p:cNvSpPr/>
          <p:nvPr/>
        </p:nvSpPr>
        <p:spPr>
          <a:xfrm>
            <a:off x="480164" y="1966905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0"/>
          <p:cNvSpPr txBox="1"/>
          <p:nvPr/>
        </p:nvSpPr>
        <p:spPr>
          <a:xfrm>
            <a:off x="334073" y="1916967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0"/>
          <p:cNvSpPr/>
          <p:nvPr/>
        </p:nvSpPr>
        <p:spPr>
          <a:xfrm rot="650393">
            <a:off x="721634" y="2477682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0"/>
          <p:cNvSpPr txBox="1"/>
          <p:nvPr/>
        </p:nvSpPr>
        <p:spPr>
          <a:xfrm>
            <a:off x="554277" y="2384341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7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0"/>
          <p:cNvSpPr/>
          <p:nvPr/>
        </p:nvSpPr>
        <p:spPr>
          <a:xfrm rot="-977355">
            <a:off x="1443279" y="2494073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0"/>
          <p:cNvSpPr txBox="1"/>
          <p:nvPr/>
        </p:nvSpPr>
        <p:spPr>
          <a:xfrm>
            <a:off x="1353200" y="2430060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709185" y="3036051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0"/>
          <p:cNvSpPr txBox="1"/>
          <p:nvPr/>
        </p:nvSpPr>
        <p:spPr>
          <a:xfrm>
            <a:off x="563094" y="2986113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 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0"/>
          <p:cNvSpPr/>
          <p:nvPr/>
        </p:nvSpPr>
        <p:spPr>
          <a:xfrm>
            <a:off x="1794442" y="4013463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0"/>
          <p:cNvSpPr txBox="1"/>
          <p:nvPr/>
        </p:nvSpPr>
        <p:spPr>
          <a:xfrm>
            <a:off x="170854" y="3856482"/>
            <a:ext cx="101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15 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0"/>
          <p:cNvSpPr/>
          <p:nvPr/>
        </p:nvSpPr>
        <p:spPr>
          <a:xfrm rot="368213">
            <a:off x="883034" y="4561686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0"/>
          <p:cNvSpPr txBox="1"/>
          <p:nvPr/>
        </p:nvSpPr>
        <p:spPr>
          <a:xfrm>
            <a:off x="794876" y="4491363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12 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0"/>
          <p:cNvSpPr txBox="1"/>
          <p:nvPr/>
        </p:nvSpPr>
        <p:spPr>
          <a:xfrm>
            <a:off x="1424053" y="1704483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11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0"/>
          <p:cNvSpPr txBox="1"/>
          <p:nvPr/>
        </p:nvSpPr>
        <p:spPr>
          <a:xfrm>
            <a:off x="1521681" y="3089167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0"/>
          <p:cNvPicPr preferRelativeResize="0"/>
          <p:nvPr/>
        </p:nvPicPr>
        <p:blipFill rotWithShape="1">
          <a:blip r:embed="rId5">
            <a:alphaModFix/>
          </a:blip>
          <a:srcRect b="0" l="0" r="0" t="2257"/>
          <a:stretch/>
        </p:blipFill>
        <p:spPr>
          <a:xfrm>
            <a:off x="5514073" y="3456821"/>
            <a:ext cx="1808442" cy="127945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0"/>
          <p:cNvSpPr/>
          <p:nvPr/>
        </p:nvSpPr>
        <p:spPr>
          <a:xfrm rot="885168">
            <a:off x="5549631" y="4477013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0"/>
          <p:cNvSpPr txBox="1"/>
          <p:nvPr/>
        </p:nvSpPr>
        <p:spPr>
          <a:xfrm>
            <a:off x="5304366" y="4378676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16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0"/>
          <p:cNvSpPr/>
          <p:nvPr/>
        </p:nvSpPr>
        <p:spPr>
          <a:xfrm rot="-1648706">
            <a:off x="6726089" y="4452055"/>
            <a:ext cx="400868" cy="29991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0"/>
          <p:cNvSpPr txBox="1"/>
          <p:nvPr/>
        </p:nvSpPr>
        <p:spPr>
          <a:xfrm>
            <a:off x="6706387" y="4400910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20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0"/>
          <p:cNvSpPr/>
          <p:nvPr/>
        </p:nvSpPr>
        <p:spPr>
          <a:xfrm>
            <a:off x="6963325" y="3654593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0"/>
          <p:cNvSpPr txBox="1"/>
          <p:nvPr/>
        </p:nvSpPr>
        <p:spPr>
          <a:xfrm>
            <a:off x="6855560" y="3633971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10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0"/>
          <p:cNvPicPr preferRelativeResize="0"/>
          <p:nvPr/>
        </p:nvPicPr>
        <p:blipFill rotWithShape="1">
          <a:blip r:embed="rId6">
            <a:alphaModFix/>
          </a:blip>
          <a:srcRect b="0" l="0" r="1276" t="2264"/>
          <a:stretch/>
        </p:blipFill>
        <p:spPr>
          <a:xfrm>
            <a:off x="2638861" y="1498487"/>
            <a:ext cx="138562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0"/>
          <p:cNvPicPr preferRelativeResize="0"/>
          <p:nvPr/>
        </p:nvPicPr>
        <p:blipFill rotWithShape="1">
          <a:blip r:embed="rId7">
            <a:alphaModFix/>
          </a:blip>
          <a:srcRect b="0" l="0" r="0" t="13869"/>
          <a:stretch/>
        </p:blipFill>
        <p:spPr>
          <a:xfrm>
            <a:off x="2583696" y="2999925"/>
            <a:ext cx="1908774" cy="111794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0"/>
          <p:cNvSpPr/>
          <p:nvPr/>
        </p:nvSpPr>
        <p:spPr>
          <a:xfrm rot="1159331">
            <a:off x="2616179" y="2335484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0"/>
          <p:cNvSpPr txBox="1"/>
          <p:nvPr/>
        </p:nvSpPr>
        <p:spPr>
          <a:xfrm>
            <a:off x="2464532" y="2274554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12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0"/>
          <p:cNvSpPr/>
          <p:nvPr/>
        </p:nvSpPr>
        <p:spPr>
          <a:xfrm>
            <a:off x="3651102" y="2396414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0"/>
          <p:cNvSpPr txBox="1"/>
          <p:nvPr/>
        </p:nvSpPr>
        <p:spPr>
          <a:xfrm>
            <a:off x="3505011" y="2346476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9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0"/>
          <p:cNvSpPr/>
          <p:nvPr/>
        </p:nvSpPr>
        <p:spPr>
          <a:xfrm>
            <a:off x="2847357" y="4029734"/>
            <a:ext cx="499108" cy="21826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0"/>
          <p:cNvSpPr txBox="1"/>
          <p:nvPr/>
        </p:nvSpPr>
        <p:spPr>
          <a:xfrm>
            <a:off x="2448780" y="3853325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8.5 mm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0"/>
          <p:cNvSpPr/>
          <p:nvPr/>
        </p:nvSpPr>
        <p:spPr>
          <a:xfrm>
            <a:off x="2586266" y="3528179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2397643" y="3478241"/>
            <a:ext cx="101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9 mm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0"/>
          <p:cNvSpPr/>
          <p:nvPr/>
        </p:nvSpPr>
        <p:spPr>
          <a:xfrm>
            <a:off x="3749340" y="3925783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0"/>
          <p:cNvSpPr txBox="1"/>
          <p:nvPr/>
        </p:nvSpPr>
        <p:spPr>
          <a:xfrm>
            <a:off x="3603249" y="3875845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15 mm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0"/>
          <p:cNvSpPr/>
          <p:nvPr/>
        </p:nvSpPr>
        <p:spPr>
          <a:xfrm>
            <a:off x="3932967" y="3156802"/>
            <a:ext cx="605650" cy="19999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0"/>
          <p:cNvSpPr txBox="1"/>
          <p:nvPr/>
        </p:nvSpPr>
        <p:spPr>
          <a:xfrm>
            <a:off x="3794686" y="3098099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12.4 mm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/>
          <p:nvPr/>
        </p:nvSpPr>
        <p:spPr>
          <a:xfrm>
            <a:off x="3769289" y="1650010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8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2287912" y="1783941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7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Surface Area of Triangular Prisms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2" name="Google Shape;162;p11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Rory is finding the surface area of an isosceles triangular prism.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Rory is wrong.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What mistake has he made?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FF0000"/>
                </a:solidFill>
              </a:rPr>
              <a:t>The base (15cm</a:t>
            </a:r>
            <a:r>
              <a:rPr baseline="30000" lang="en-GB">
                <a:solidFill>
                  <a:srgbClr val="FF0000"/>
                </a:solidFill>
              </a:rPr>
              <a:t>2</a:t>
            </a:r>
            <a:r>
              <a:rPr lang="en-GB">
                <a:solidFill>
                  <a:srgbClr val="FF0000"/>
                </a:solidFill>
              </a:rPr>
              <a:t>) only appears once.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FF0000"/>
                </a:solidFill>
              </a:rPr>
              <a:t>The correct answer is 46 cm</a:t>
            </a:r>
            <a:r>
              <a:rPr baseline="30000" lang="en-GB">
                <a:solidFill>
                  <a:srgbClr val="FF0000"/>
                </a:solidFill>
              </a:rPr>
              <a:t>2</a:t>
            </a:r>
            <a:r>
              <a:rPr lang="en-GB">
                <a:solidFill>
                  <a:srgbClr val="FF0000"/>
                </a:solidFill>
              </a:rPr>
              <a:t>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63" name="Google Shape;163;p11"/>
          <p:cNvSpPr txBox="1"/>
          <p:nvPr/>
        </p:nvSpPr>
        <p:spPr>
          <a:xfrm>
            <a:off x="483045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Find the surface area of the isosceles triangular prism.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1620 cm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65" name="Google Shape;165;p11"/>
          <p:cNvSpPr txBox="1"/>
          <p:nvPr/>
        </p:nvSpPr>
        <p:spPr>
          <a:xfrm>
            <a:off x="750090" y="1582234"/>
            <a:ext cx="1882424" cy="16004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038" l="-965" r="-643" t="-758"/>
            </a:stretch>
          </a:blip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1"/>
          <p:cNvPicPr preferRelativeResize="0"/>
          <p:nvPr/>
        </p:nvPicPr>
        <p:blipFill rotWithShape="1">
          <a:blip r:embed="rId4">
            <a:alphaModFix/>
          </a:blip>
          <a:srcRect b="10250" l="0" r="9008" t="0"/>
          <a:stretch/>
        </p:blipFill>
        <p:spPr>
          <a:xfrm>
            <a:off x="2745616" y="1748418"/>
            <a:ext cx="1633740" cy="114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1"/>
          <p:cNvPicPr preferRelativeResize="0"/>
          <p:nvPr/>
        </p:nvPicPr>
        <p:blipFill rotWithShape="1">
          <a:blip r:embed="rId5">
            <a:alphaModFix/>
          </a:blip>
          <a:srcRect b="2760" l="0" r="0" t="1"/>
          <a:stretch/>
        </p:blipFill>
        <p:spPr>
          <a:xfrm>
            <a:off x="5701336" y="1748418"/>
            <a:ext cx="1906578" cy="147456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1"/>
          <p:cNvSpPr/>
          <p:nvPr/>
        </p:nvSpPr>
        <p:spPr>
          <a:xfrm rot="-893681">
            <a:off x="3836144" y="2722660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1"/>
          <p:cNvSpPr txBox="1"/>
          <p:nvPr/>
        </p:nvSpPr>
        <p:spPr>
          <a:xfrm>
            <a:off x="3767840" y="2637385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1"/>
          <p:cNvSpPr/>
          <p:nvPr/>
        </p:nvSpPr>
        <p:spPr>
          <a:xfrm rot="1850490">
            <a:off x="2785118" y="2684362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1"/>
          <p:cNvSpPr txBox="1"/>
          <p:nvPr/>
        </p:nvSpPr>
        <p:spPr>
          <a:xfrm>
            <a:off x="2580389" y="2598023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4044430" y="1896884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3972294" y="1894436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2.5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1"/>
          <p:cNvSpPr/>
          <p:nvPr/>
        </p:nvSpPr>
        <p:spPr>
          <a:xfrm rot="860947">
            <a:off x="5711835" y="2929211"/>
            <a:ext cx="523195" cy="24060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5463690" y="2803848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24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7042917" y="2982377"/>
            <a:ext cx="400868" cy="1913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7042917" y="2881257"/>
            <a:ext cx="1019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30 cm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