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26689A9-F6AE-4D3B-AF46-70A1290E897F}">
  <a:tblStyle styleId="{826689A9-F6AE-4D3B-AF46-70A1290E897F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Use and apply the density formula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Mrs Dennett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Which of the units are for density?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Montserrat"/>
              <a:buNone/>
            </a:pPr>
            <a:r>
              <a:t/>
            </a:r>
            <a:endParaRPr b="0" i="0" sz="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Complete the table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7"/>
          <p:cNvSpPr txBox="1"/>
          <p:nvPr/>
        </p:nvSpPr>
        <p:spPr>
          <a:xfrm>
            <a:off x="4788438" y="924805"/>
            <a:ext cx="4102801" cy="3435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A sample of metal has a mass of 45 g and a volume of 5.3 cm³.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Work out the density of the metal in g/cm³. Give your answer to 1 d.p.</a:t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4. Here is a cuboid.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</a:pPr>
            <a:r>
              <a:t/>
            </a:r>
            <a:endParaRPr b="0" i="0" sz="2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</a:pPr>
            <a:r>
              <a:t/>
            </a:r>
            <a:endParaRPr b="0" i="0" sz="2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The mass of the cuboid is 460 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Work out it’s density to 1 d.p.</a:t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Give units with your answer.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Use and apply the density formula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689880" y="1358141"/>
            <a:ext cx="554390" cy="315097"/>
          </a:xfrm>
          <a:prstGeom prst="rect">
            <a:avLst/>
          </a:prstGeom>
          <a:solidFill>
            <a:srgbClr val="E3E1F3"/>
          </a:solidFill>
          <a:ln cap="flat" cmpd="sng" w="1905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kg</a:t>
            </a:r>
            <a:endParaRPr/>
          </a:p>
        </p:txBody>
      </p:sp>
      <p:sp>
        <p:nvSpPr>
          <p:cNvPr id="44" name="Google Shape;44;p7"/>
          <p:cNvSpPr/>
          <p:nvPr/>
        </p:nvSpPr>
        <p:spPr>
          <a:xfrm>
            <a:off x="1289155" y="1358141"/>
            <a:ext cx="549756" cy="315097"/>
          </a:xfrm>
          <a:prstGeom prst="rect">
            <a:avLst/>
          </a:prstGeom>
          <a:solidFill>
            <a:srgbClr val="E3E1F3"/>
          </a:solidFill>
          <a:ln cap="flat" cmpd="sng" w="1905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cm</a:t>
            </a:r>
            <a:r>
              <a:rPr b="0" baseline="3000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baseline="3000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Google Shape;45;p7"/>
          <p:cNvSpPr/>
          <p:nvPr/>
        </p:nvSpPr>
        <p:spPr>
          <a:xfrm>
            <a:off x="2685000" y="1358141"/>
            <a:ext cx="756319" cy="315097"/>
          </a:xfrm>
          <a:prstGeom prst="rect">
            <a:avLst/>
          </a:prstGeom>
          <a:solidFill>
            <a:srgbClr val="E3E1F3"/>
          </a:solidFill>
          <a:ln cap="flat" cmpd="sng" w="1905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g/cm</a:t>
            </a:r>
            <a:r>
              <a:rPr b="0" baseline="3000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7"/>
          <p:cNvSpPr/>
          <p:nvPr/>
        </p:nvSpPr>
        <p:spPr>
          <a:xfrm>
            <a:off x="3486206" y="1358141"/>
            <a:ext cx="756319" cy="315097"/>
          </a:xfrm>
          <a:prstGeom prst="rect">
            <a:avLst/>
          </a:prstGeom>
          <a:solidFill>
            <a:srgbClr val="E3E1F3"/>
          </a:solidFill>
          <a:ln cap="flat" cmpd="sng" w="1905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g/cm</a:t>
            </a:r>
            <a:r>
              <a:rPr b="0" baseline="3000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" name="Google Shape;47;p7"/>
          <p:cNvSpPr/>
          <p:nvPr/>
        </p:nvSpPr>
        <p:spPr>
          <a:xfrm>
            <a:off x="1883796" y="1358141"/>
            <a:ext cx="756319" cy="315097"/>
          </a:xfrm>
          <a:prstGeom prst="rect">
            <a:avLst/>
          </a:prstGeom>
          <a:solidFill>
            <a:srgbClr val="E3E1F3"/>
          </a:solidFill>
          <a:ln cap="flat" cmpd="sng" w="1905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kg/m</a:t>
            </a:r>
            <a:r>
              <a:rPr b="0" baseline="3000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48" name="Google Shape;48;p7"/>
          <p:cNvGraphicFramePr/>
          <p:nvPr/>
        </p:nvGraphicFramePr>
        <p:xfrm>
          <a:off x="689880" y="21661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{826689A9-F6AE-4D3B-AF46-70A1290E897F}</a:tableStyleId>
              </a:tblPr>
              <a:tblGrid>
                <a:gridCol w="1184225"/>
                <a:gridCol w="1184225"/>
                <a:gridCol w="1184225"/>
              </a:tblGrid>
              <a:tr h="280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Mass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Volume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Density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1EFD8"/>
                    </a:solidFill>
                  </a:tcPr>
                </a:tc>
              </a:tr>
              <a:tr h="289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kg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m³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443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cm³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400 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443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 g/cm³ 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5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4.5 m³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kg/m³ 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5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12.5 kg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2.5 kg/m³ 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5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cm³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 g/cm³ 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9" name="Google Shape;49;p7"/>
          <p:cNvSpPr/>
          <p:nvPr/>
        </p:nvSpPr>
        <p:spPr>
          <a:xfrm>
            <a:off x="5736723" y="2802828"/>
            <a:ext cx="1835945" cy="678656"/>
          </a:xfrm>
          <a:prstGeom prst="cube">
            <a:avLst>
              <a:gd fmla="val 38684" name="adj"/>
            </a:avLst>
          </a:prstGeom>
          <a:solidFill>
            <a:srgbClr val="D9F3F8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7"/>
          <p:cNvSpPr txBox="1"/>
          <p:nvPr/>
        </p:nvSpPr>
        <p:spPr>
          <a:xfrm>
            <a:off x="7572668" y="2845031"/>
            <a:ext cx="7215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 cm</a:t>
            </a:r>
            <a:endParaRPr/>
          </a:p>
        </p:txBody>
      </p:sp>
      <p:sp>
        <p:nvSpPr>
          <p:cNvPr id="51" name="Google Shape;51;p7"/>
          <p:cNvSpPr txBox="1"/>
          <p:nvPr/>
        </p:nvSpPr>
        <p:spPr>
          <a:xfrm>
            <a:off x="7412221" y="3272064"/>
            <a:ext cx="7215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/>
          </a:p>
        </p:txBody>
      </p:sp>
      <p:sp>
        <p:nvSpPr>
          <p:cNvPr id="52" name="Google Shape;52;p7"/>
          <p:cNvSpPr txBox="1"/>
          <p:nvPr/>
        </p:nvSpPr>
        <p:spPr>
          <a:xfrm>
            <a:off x="6412172" y="2510145"/>
            <a:ext cx="7215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14 cm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8" name="Google Shape;58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Which of the units are for density?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Montserrat"/>
              <a:buNone/>
            </a:pPr>
            <a:r>
              <a:t/>
            </a:r>
            <a:endParaRPr b="0" i="0" sz="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Complete the table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9"/>
          <p:cNvSpPr txBox="1"/>
          <p:nvPr/>
        </p:nvSpPr>
        <p:spPr>
          <a:xfrm>
            <a:off x="4788438" y="924805"/>
            <a:ext cx="4102801" cy="3435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A sample of metal has a mass of 45 g and a volume of 5.3 cm³.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Work out the density of the metal in g/cm³. Give your answer to 1 d.p.</a:t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4. Here is a cuboid.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</a:pPr>
            <a:r>
              <a:t/>
            </a:r>
            <a:endParaRPr b="0" i="0" sz="2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</a:pPr>
            <a:r>
              <a:t/>
            </a:r>
            <a:endParaRPr b="0" i="0" sz="2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The mass of the cuboid is 460 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Work out it’s density to 1 d.p.</a:t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Give units with your answer.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9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Use and apply the density formula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8" name="Google Shape;68;p9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9" name="Google Shape;69;p9"/>
          <p:cNvSpPr/>
          <p:nvPr/>
        </p:nvSpPr>
        <p:spPr>
          <a:xfrm>
            <a:off x="689880" y="1358141"/>
            <a:ext cx="554390" cy="315097"/>
          </a:xfrm>
          <a:prstGeom prst="rect">
            <a:avLst/>
          </a:prstGeom>
          <a:solidFill>
            <a:srgbClr val="E3E1F3"/>
          </a:solidFill>
          <a:ln cap="flat" cmpd="sng" w="1905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kg</a:t>
            </a:r>
            <a:endParaRPr/>
          </a:p>
        </p:txBody>
      </p:sp>
      <p:sp>
        <p:nvSpPr>
          <p:cNvPr id="70" name="Google Shape;70;p9"/>
          <p:cNvSpPr/>
          <p:nvPr/>
        </p:nvSpPr>
        <p:spPr>
          <a:xfrm>
            <a:off x="1289155" y="1358141"/>
            <a:ext cx="549756" cy="315097"/>
          </a:xfrm>
          <a:prstGeom prst="rect">
            <a:avLst/>
          </a:prstGeom>
          <a:solidFill>
            <a:srgbClr val="E3E1F3"/>
          </a:solidFill>
          <a:ln cap="flat" cmpd="sng" w="1905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cm</a:t>
            </a:r>
            <a:r>
              <a:rPr b="0" baseline="3000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baseline="3000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9"/>
          <p:cNvSpPr/>
          <p:nvPr/>
        </p:nvSpPr>
        <p:spPr>
          <a:xfrm>
            <a:off x="2685000" y="1358141"/>
            <a:ext cx="756319" cy="315097"/>
          </a:xfrm>
          <a:prstGeom prst="rect">
            <a:avLst/>
          </a:prstGeom>
          <a:solidFill>
            <a:srgbClr val="E3E1F3"/>
          </a:solidFill>
          <a:ln cap="flat" cmpd="sng" w="1905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g/cm</a:t>
            </a:r>
            <a:r>
              <a:rPr b="0" baseline="3000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9"/>
          <p:cNvSpPr/>
          <p:nvPr/>
        </p:nvSpPr>
        <p:spPr>
          <a:xfrm>
            <a:off x="3486206" y="1358141"/>
            <a:ext cx="756319" cy="315097"/>
          </a:xfrm>
          <a:prstGeom prst="rect">
            <a:avLst/>
          </a:prstGeom>
          <a:solidFill>
            <a:srgbClr val="E3E1F3"/>
          </a:solidFill>
          <a:ln cap="flat" cmpd="sng" w="1905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g/cm</a:t>
            </a:r>
            <a:r>
              <a:rPr b="0" baseline="3000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9"/>
          <p:cNvSpPr/>
          <p:nvPr/>
        </p:nvSpPr>
        <p:spPr>
          <a:xfrm>
            <a:off x="1883796" y="1358141"/>
            <a:ext cx="756319" cy="315097"/>
          </a:xfrm>
          <a:prstGeom prst="rect">
            <a:avLst/>
          </a:prstGeom>
          <a:solidFill>
            <a:srgbClr val="E3E1F3"/>
          </a:solidFill>
          <a:ln cap="flat" cmpd="sng" w="1905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kg/m</a:t>
            </a:r>
            <a:r>
              <a:rPr b="0" baseline="3000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74" name="Google Shape;74;p9"/>
          <p:cNvGraphicFramePr/>
          <p:nvPr/>
        </p:nvGraphicFramePr>
        <p:xfrm>
          <a:off x="689880" y="21661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{826689A9-F6AE-4D3B-AF46-70A1290E897F}</a:tableStyleId>
              </a:tblPr>
              <a:tblGrid>
                <a:gridCol w="1184225"/>
                <a:gridCol w="1184225"/>
                <a:gridCol w="1184225"/>
              </a:tblGrid>
              <a:tr h="280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Mass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Volume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Density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1EFD8"/>
                    </a:solidFill>
                  </a:tcPr>
                </a:tc>
              </a:tr>
              <a:tr h="289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kg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m³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443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cm³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400 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443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 g/cm³ 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5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4.5 m³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kg/m³ 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5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12.5 kg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2.5 kg/m³ 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5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cm³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 g/cm³ </a:t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5" name="Google Shape;75;p9"/>
          <p:cNvSpPr/>
          <p:nvPr/>
        </p:nvSpPr>
        <p:spPr>
          <a:xfrm>
            <a:off x="5736723" y="2802828"/>
            <a:ext cx="1835945" cy="678656"/>
          </a:xfrm>
          <a:prstGeom prst="cube">
            <a:avLst>
              <a:gd fmla="val 38684" name="adj"/>
            </a:avLst>
          </a:prstGeom>
          <a:solidFill>
            <a:srgbClr val="D9F3F8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9"/>
          <p:cNvSpPr txBox="1"/>
          <p:nvPr/>
        </p:nvSpPr>
        <p:spPr>
          <a:xfrm>
            <a:off x="7572668" y="2845031"/>
            <a:ext cx="7215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 cm</a:t>
            </a:r>
            <a:endParaRPr/>
          </a:p>
        </p:txBody>
      </p:sp>
      <p:sp>
        <p:nvSpPr>
          <p:cNvPr id="77" name="Google Shape;77;p9"/>
          <p:cNvSpPr txBox="1"/>
          <p:nvPr/>
        </p:nvSpPr>
        <p:spPr>
          <a:xfrm>
            <a:off x="7412221" y="3272064"/>
            <a:ext cx="7215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/>
          </a:p>
        </p:txBody>
      </p:sp>
      <p:sp>
        <p:nvSpPr>
          <p:cNvPr id="78" name="Google Shape;78;p9"/>
          <p:cNvSpPr txBox="1"/>
          <p:nvPr/>
        </p:nvSpPr>
        <p:spPr>
          <a:xfrm>
            <a:off x="6412172" y="2510145"/>
            <a:ext cx="7215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14 cm</a:t>
            </a:r>
            <a:endParaRPr/>
          </a:p>
        </p:txBody>
      </p:sp>
      <p:sp>
        <p:nvSpPr>
          <p:cNvPr id="79" name="Google Shape;79;p9"/>
          <p:cNvSpPr/>
          <p:nvPr/>
        </p:nvSpPr>
        <p:spPr>
          <a:xfrm>
            <a:off x="1883439" y="1317285"/>
            <a:ext cx="756320" cy="396807"/>
          </a:xfrm>
          <a:prstGeom prst="ellipse">
            <a:avLst/>
          </a:prstGeom>
          <a:solidFill>
            <a:schemeClr val="lt1">
              <a:alpha val="0"/>
            </a:scheme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9"/>
          <p:cNvSpPr/>
          <p:nvPr/>
        </p:nvSpPr>
        <p:spPr>
          <a:xfrm>
            <a:off x="2684287" y="1312532"/>
            <a:ext cx="756320" cy="396807"/>
          </a:xfrm>
          <a:prstGeom prst="ellipse">
            <a:avLst/>
          </a:prstGeom>
          <a:solidFill>
            <a:schemeClr val="lt1">
              <a:alpha val="0"/>
            </a:scheme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9"/>
          <p:cNvSpPr txBox="1"/>
          <p:nvPr/>
        </p:nvSpPr>
        <p:spPr>
          <a:xfrm>
            <a:off x="3196169" y="2470173"/>
            <a:ext cx="10463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kg/m³ </a:t>
            </a:r>
            <a:endParaRPr/>
          </a:p>
        </p:txBody>
      </p:sp>
      <p:sp>
        <p:nvSpPr>
          <p:cNvPr id="82" name="Google Shape;82;p9"/>
          <p:cNvSpPr txBox="1"/>
          <p:nvPr/>
        </p:nvSpPr>
        <p:spPr>
          <a:xfrm>
            <a:off x="3180052" y="2777950"/>
            <a:ext cx="10463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 g/cm³ </a:t>
            </a:r>
            <a:endParaRPr/>
          </a:p>
        </p:txBody>
      </p:sp>
      <p:sp>
        <p:nvSpPr>
          <p:cNvPr id="83" name="Google Shape;83;p9"/>
          <p:cNvSpPr txBox="1"/>
          <p:nvPr/>
        </p:nvSpPr>
        <p:spPr>
          <a:xfrm>
            <a:off x="2095802" y="3075280"/>
            <a:ext cx="1046356" cy="304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20</a:t>
            </a:r>
            <a:r>
              <a:rPr b="0" i="0" lang="en-GB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cm³</a:t>
            </a:r>
            <a:r>
              <a:rPr b="0" i="0" lang="en-GB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4" name="Google Shape;84;p9"/>
          <p:cNvSpPr txBox="1"/>
          <p:nvPr/>
        </p:nvSpPr>
        <p:spPr>
          <a:xfrm>
            <a:off x="967075" y="3405871"/>
            <a:ext cx="1046356" cy="304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18 kg</a:t>
            </a:r>
            <a:endParaRPr/>
          </a:p>
        </p:txBody>
      </p:sp>
      <p:sp>
        <p:nvSpPr>
          <p:cNvPr id="85" name="Google Shape;85;p9"/>
          <p:cNvSpPr txBox="1"/>
          <p:nvPr/>
        </p:nvSpPr>
        <p:spPr>
          <a:xfrm>
            <a:off x="2161109" y="3739940"/>
            <a:ext cx="1046356" cy="304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i="0" lang="en-GB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m³</a:t>
            </a:r>
            <a:r>
              <a:rPr b="0" i="0" lang="en-GB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6" name="Google Shape;86;p9"/>
          <p:cNvSpPr txBox="1"/>
          <p:nvPr/>
        </p:nvSpPr>
        <p:spPr>
          <a:xfrm>
            <a:off x="1015104" y="4082073"/>
            <a:ext cx="1046356" cy="304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72 g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9"/>
          <p:cNvSpPr txBox="1"/>
          <p:nvPr/>
        </p:nvSpPr>
        <p:spPr>
          <a:xfrm>
            <a:off x="4720716" y="1882233"/>
            <a:ext cx="149867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8.5</a:t>
            </a:r>
            <a:r>
              <a:rPr b="0" i="0" lang="en-GB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g/cm³ </a:t>
            </a:r>
            <a:endParaRPr/>
          </a:p>
        </p:txBody>
      </p:sp>
      <p:sp>
        <p:nvSpPr>
          <p:cNvPr id="88" name="Google Shape;88;p9"/>
          <p:cNvSpPr txBox="1"/>
          <p:nvPr/>
        </p:nvSpPr>
        <p:spPr>
          <a:xfrm>
            <a:off x="7704781" y="4141064"/>
            <a:ext cx="149867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2.7</a:t>
            </a:r>
            <a:r>
              <a:rPr b="0" i="0" lang="en-GB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g/cm³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