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Lst>
  <p:sldSz cy="5143500" cx="9144000"/>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font" Target="fonts/MontserratSemiBold-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MontserratMedium-italic.fntdata"/><Relationship Id="rId6" Type="http://schemas.openxmlformats.org/officeDocument/2006/relationships/slide" Target="slides/slide1.xml"/><Relationship Id="rId18"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e6fb3240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e6fb3240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349fb42c9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349fb42c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7fe6ad26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7fe6ad26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83" name="Google Shape;83;p15"/>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84" name="Google Shape;84;p15"/>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86" name="Google Shape;86;p15"/>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89" name="Google Shape;89;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8"/>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8" name="Google Shape;98;p18"/>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9" name="Google Shape;99;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109" name="Google Shape;109;p20"/>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111" name="Google Shape;111;p20"/>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8" name="Google Shape;118;p21"/>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20" name="Google Shape;120;p21"/>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2"/>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27" name="Google Shape;127;p22"/>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29" name="Google Shape;129;p22"/>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31" name="Google Shape;131;p22"/>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33" name="Google Shape;133;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6" name="Google Shape;136;p23"/>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37" name="Google Shape;137;p2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Multiplying Decimals by a Whole Number</a:t>
            </a:r>
            <a:endParaRPr>
              <a:solidFill>
                <a:srgbClr val="4B3241"/>
              </a:solidFill>
            </a:endParaRPr>
          </a:p>
        </p:txBody>
      </p:sp>
      <p:sp>
        <p:nvSpPr>
          <p:cNvPr id="151" name="Google Shape;151;p27"/>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Mathematics</a:t>
            </a:r>
            <a:endParaRPr>
              <a:solidFill>
                <a:srgbClr val="4B3241"/>
              </a:solidFill>
            </a:endParaRPr>
          </a:p>
        </p:txBody>
      </p:sp>
      <p:sp>
        <p:nvSpPr>
          <p:cNvPr id="152" name="Google Shape;152;p27"/>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Natalie Sew</a:t>
            </a:r>
            <a:endParaRPr>
              <a:solidFill>
                <a:srgbClr val="4B3241"/>
              </a:solidFill>
            </a:endParaRPr>
          </a:p>
        </p:txBody>
      </p:sp>
      <p:sp>
        <p:nvSpPr>
          <p:cNvPr id="153" name="Google Shape;153;p2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459000" y="17347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Independent Task (1 of 2)</a:t>
            </a:r>
            <a:endParaRPr>
              <a:solidFill>
                <a:schemeClr val="dk2"/>
              </a:solidFill>
            </a:endParaRPr>
          </a:p>
        </p:txBody>
      </p:sp>
      <p:sp>
        <p:nvSpPr>
          <p:cNvPr id="159" name="Google Shape;159;p28"/>
          <p:cNvSpPr txBox="1"/>
          <p:nvPr>
            <p:ph idx="2" type="body"/>
          </p:nvPr>
        </p:nvSpPr>
        <p:spPr>
          <a:xfrm>
            <a:off x="458975" y="568550"/>
            <a:ext cx="8226000" cy="63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Solve these four multiplication equations. Draw arrays or an area model to help you solve them. If you are unsure how to draw the area model, don’t pause the video just yet! Check your answer using if I know then I know because… sentence. </a:t>
            </a:r>
            <a:endParaRPr/>
          </a:p>
          <a:p>
            <a:pPr indent="0" lvl="0" marL="0" rtl="0" algn="ctr">
              <a:spcBef>
                <a:spcPts val="1000"/>
              </a:spcBef>
              <a:spcAft>
                <a:spcPts val="0"/>
              </a:spcAft>
              <a:buNone/>
            </a:pPr>
            <a:r>
              <a:rPr b="1" lang="en-GB" sz="2100"/>
              <a:t>6.5 x 3                     3.9 x 4                  10.8 x 7               24.8 x 6</a:t>
            </a:r>
            <a:endParaRPr b="1" sz="2100"/>
          </a:p>
          <a:p>
            <a:pPr indent="0" lvl="0" marL="0" rtl="0" algn="l">
              <a:spcBef>
                <a:spcPts val="1000"/>
              </a:spcBef>
              <a:spcAft>
                <a:spcPts val="1000"/>
              </a:spcAft>
              <a:buNone/>
            </a:pPr>
            <a:r>
              <a:t/>
            </a:r>
            <a:endParaRPr/>
          </a:p>
        </p:txBody>
      </p:sp>
      <p:sp>
        <p:nvSpPr>
          <p:cNvPr id="160" name="Google Shape;160;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459000" y="17347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Independent Task: Support Sheet (2 of 2)</a:t>
            </a:r>
            <a:endParaRPr>
              <a:solidFill>
                <a:schemeClr val="dk2"/>
              </a:solidFill>
            </a:endParaRPr>
          </a:p>
        </p:txBody>
      </p:sp>
      <p:sp>
        <p:nvSpPr>
          <p:cNvPr id="166" name="Google Shape;166;p29"/>
          <p:cNvSpPr txBox="1"/>
          <p:nvPr>
            <p:ph idx="2" type="body"/>
          </p:nvPr>
        </p:nvSpPr>
        <p:spPr>
          <a:xfrm>
            <a:off x="458975" y="568550"/>
            <a:ext cx="8226000" cy="63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Solve these four multiplication equations. Draw arrays or an area model to help you solve them. Check your answer using if I know then I know because… sentence. </a:t>
            </a:r>
            <a:endParaRPr/>
          </a:p>
          <a:p>
            <a:pPr indent="0" lvl="0" marL="0" rtl="0" algn="ctr">
              <a:spcBef>
                <a:spcPts val="1000"/>
              </a:spcBef>
              <a:spcAft>
                <a:spcPts val="0"/>
              </a:spcAft>
              <a:buNone/>
            </a:pPr>
            <a:r>
              <a:rPr b="1" lang="en-GB" sz="2100"/>
              <a:t>6.5 x 3                     3.9 x 4               10.8 x 7               24.8 x 6</a:t>
            </a:r>
            <a:endParaRPr b="1" sz="2100"/>
          </a:p>
          <a:p>
            <a:pPr indent="0" lvl="0" marL="0" rtl="0" algn="l">
              <a:spcBef>
                <a:spcPts val="1000"/>
              </a:spcBef>
              <a:spcAft>
                <a:spcPts val="1000"/>
              </a:spcAft>
              <a:buNone/>
            </a:pPr>
            <a:r>
              <a:t/>
            </a:r>
            <a:endParaRPr/>
          </a:p>
        </p:txBody>
      </p:sp>
      <p:sp>
        <p:nvSpPr>
          <p:cNvPr id="167" name="Google Shape;167;p2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29"/>
          <p:cNvSpPr/>
          <p:nvPr/>
        </p:nvSpPr>
        <p:spPr>
          <a:xfrm>
            <a:off x="250600" y="2575425"/>
            <a:ext cx="1753500" cy="1134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9"/>
          <p:cNvCxnSpPr/>
          <p:nvPr/>
        </p:nvCxnSpPr>
        <p:spPr>
          <a:xfrm>
            <a:off x="1544475" y="2587725"/>
            <a:ext cx="0" cy="1150200"/>
          </a:xfrm>
          <a:prstGeom prst="straightConnector1">
            <a:avLst/>
          </a:prstGeom>
          <a:noFill/>
          <a:ln cap="flat" cmpd="sng" w="9525">
            <a:solidFill>
              <a:schemeClr val="dk2"/>
            </a:solidFill>
            <a:prstDash val="dash"/>
            <a:round/>
            <a:headEnd len="med" w="med" type="none"/>
            <a:tailEnd len="med" w="med" type="none"/>
          </a:ln>
        </p:spPr>
      </p:cxnSp>
      <p:sp>
        <p:nvSpPr>
          <p:cNvPr id="170" name="Google Shape;170;p29"/>
          <p:cNvSpPr/>
          <p:nvPr/>
        </p:nvSpPr>
        <p:spPr>
          <a:xfrm>
            <a:off x="2411475" y="2587725"/>
            <a:ext cx="1753500" cy="702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 name="Google Shape;171;p29"/>
          <p:cNvCxnSpPr/>
          <p:nvPr/>
        </p:nvCxnSpPr>
        <p:spPr>
          <a:xfrm>
            <a:off x="3629150" y="2595343"/>
            <a:ext cx="0" cy="712500"/>
          </a:xfrm>
          <a:prstGeom prst="straightConnector1">
            <a:avLst/>
          </a:prstGeom>
          <a:noFill/>
          <a:ln cap="flat" cmpd="sng" w="9525">
            <a:solidFill>
              <a:schemeClr val="dk2"/>
            </a:solidFill>
            <a:prstDash val="dash"/>
            <a:round/>
            <a:headEnd len="med" w="med" type="none"/>
            <a:tailEnd len="med" w="med" type="none"/>
          </a:ln>
        </p:spPr>
      </p:cxnSp>
      <p:sp>
        <p:nvSpPr>
          <p:cNvPr id="172" name="Google Shape;172;p29"/>
          <p:cNvSpPr/>
          <p:nvPr/>
        </p:nvSpPr>
        <p:spPr>
          <a:xfrm>
            <a:off x="4558500" y="2522750"/>
            <a:ext cx="2016300" cy="1411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 name="Google Shape;173;p29"/>
          <p:cNvCxnSpPr/>
          <p:nvPr/>
        </p:nvCxnSpPr>
        <p:spPr>
          <a:xfrm>
            <a:off x="6274927" y="2538064"/>
            <a:ext cx="0" cy="1431900"/>
          </a:xfrm>
          <a:prstGeom prst="straightConnector1">
            <a:avLst/>
          </a:prstGeom>
          <a:noFill/>
          <a:ln cap="flat" cmpd="sng" w="9525">
            <a:solidFill>
              <a:schemeClr val="dk2"/>
            </a:solidFill>
            <a:prstDash val="dash"/>
            <a:round/>
            <a:headEnd len="med" w="med" type="none"/>
            <a:tailEnd len="med" w="med" type="none"/>
          </a:ln>
        </p:spPr>
      </p:cxnSp>
      <p:sp>
        <p:nvSpPr>
          <p:cNvPr id="174" name="Google Shape;174;p29"/>
          <p:cNvSpPr/>
          <p:nvPr/>
        </p:nvSpPr>
        <p:spPr>
          <a:xfrm>
            <a:off x="6996900" y="2522750"/>
            <a:ext cx="2016300" cy="1411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9"/>
          <p:cNvCxnSpPr/>
          <p:nvPr/>
        </p:nvCxnSpPr>
        <p:spPr>
          <a:xfrm>
            <a:off x="8789527" y="2538064"/>
            <a:ext cx="0" cy="1431900"/>
          </a:xfrm>
          <a:prstGeom prst="straightConnector1">
            <a:avLst/>
          </a:prstGeom>
          <a:noFill/>
          <a:ln cap="flat" cmpd="sng" w="9525">
            <a:solidFill>
              <a:schemeClr val="dk2"/>
            </a:solidFill>
            <a:prstDash val="dash"/>
            <a:round/>
            <a:headEnd len="med" w="med" type="none"/>
            <a:tailEnd len="med" w="med" type="none"/>
          </a:ln>
        </p:spPr>
      </p:cxnSp>
      <p:sp>
        <p:nvSpPr>
          <p:cNvPr id="176" name="Google Shape;176;p29"/>
          <p:cNvSpPr txBox="1"/>
          <p:nvPr/>
        </p:nvSpPr>
        <p:spPr>
          <a:xfrm>
            <a:off x="-8650" y="2284225"/>
            <a:ext cx="2108400" cy="16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       </a:t>
            </a:r>
            <a:r>
              <a:rPr b="1" lang="en-GB">
                <a:solidFill>
                  <a:schemeClr val="dk2"/>
                </a:solidFill>
                <a:latin typeface="Montserrat"/>
                <a:ea typeface="Montserrat"/>
                <a:cs typeface="Montserrat"/>
                <a:sym typeface="Montserrat"/>
              </a:rPr>
              <a:t>       6               0.5</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a:solidFill>
                  <a:schemeClr val="dk2"/>
                </a:solidFill>
                <a:latin typeface="Montserrat"/>
                <a:ea typeface="Montserrat"/>
                <a:cs typeface="Montserrat"/>
                <a:sym typeface="Montserrat"/>
              </a:rPr>
              <a:t>3</a:t>
            </a:r>
            <a:endParaRPr b="1">
              <a:solidFill>
                <a:schemeClr val="dk2"/>
              </a:solidFill>
              <a:latin typeface="Montserrat"/>
              <a:ea typeface="Montserrat"/>
              <a:cs typeface="Montserrat"/>
              <a:sym typeface="Montserrat"/>
            </a:endParaRPr>
          </a:p>
        </p:txBody>
      </p:sp>
      <p:sp>
        <p:nvSpPr>
          <p:cNvPr id="177" name="Google Shape;177;p29"/>
          <p:cNvSpPr txBox="1"/>
          <p:nvPr/>
        </p:nvSpPr>
        <p:spPr>
          <a:xfrm>
            <a:off x="2182875" y="2298225"/>
            <a:ext cx="2108400" cy="16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       </a:t>
            </a:r>
            <a:r>
              <a:rPr b="1" lang="en-GB">
                <a:solidFill>
                  <a:schemeClr val="dk2"/>
                </a:solidFill>
                <a:latin typeface="Montserrat"/>
                <a:ea typeface="Montserrat"/>
                <a:cs typeface="Montserrat"/>
                <a:sym typeface="Montserrat"/>
              </a:rPr>
              <a:t>       3               0.9</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a:solidFill>
                  <a:schemeClr val="dk2"/>
                </a:solidFill>
                <a:latin typeface="Montserrat"/>
                <a:ea typeface="Montserrat"/>
                <a:cs typeface="Montserrat"/>
                <a:sym typeface="Montserrat"/>
              </a:rPr>
              <a:t>4</a:t>
            </a:r>
            <a:endParaRPr b="1">
              <a:solidFill>
                <a:schemeClr val="dk2"/>
              </a:solidFill>
              <a:latin typeface="Montserrat"/>
              <a:ea typeface="Montserrat"/>
              <a:cs typeface="Montserrat"/>
              <a:sym typeface="Montserrat"/>
            </a:endParaRPr>
          </a:p>
        </p:txBody>
      </p:sp>
      <p:sp>
        <p:nvSpPr>
          <p:cNvPr id="178" name="Google Shape;178;p29"/>
          <p:cNvSpPr txBox="1"/>
          <p:nvPr/>
        </p:nvSpPr>
        <p:spPr>
          <a:xfrm>
            <a:off x="4298152" y="2196650"/>
            <a:ext cx="2402100" cy="16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       </a:t>
            </a:r>
            <a:r>
              <a:rPr b="1" lang="en-GB">
                <a:solidFill>
                  <a:schemeClr val="dk2"/>
                </a:solidFill>
                <a:latin typeface="Montserrat"/>
                <a:ea typeface="Montserrat"/>
                <a:cs typeface="Montserrat"/>
                <a:sym typeface="Montserrat"/>
              </a:rPr>
              <a:t>       10                   0.8</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a:solidFill>
                  <a:schemeClr val="dk2"/>
                </a:solidFill>
                <a:latin typeface="Montserrat"/>
                <a:ea typeface="Montserrat"/>
                <a:cs typeface="Montserrat"/>
                <a:sym typeface="Montserrat"/>
              </a:rPr>
              <a:t>7</a:t>
            </a:r>
            <a:endParaRPr b="1">
              <a:solidFill>
                <a:schemeClr val="dk2"/>
              </a:solidFill>
              <a:latin typeface="Montserrat"/>
              <a:ea typeface="Montserrat"/>
              <a:cs typeface="Montserrat"/>
              <a:sym typeface="Montserrat"/>
            </a:endParaRPr>
          </a:p>
        </p:txBody>
      </p:sp>
      <p:sp>
        <p:nvSpPr>
          <p:cNvPr id="179" name="Google Shape;179;p29"/>
          <p:cNvSpPr txBox="1"/>
          <p:nvPr/>
        </p:nvSpPr>
        <p:spPr>
          <a:xfrm>
            <a:off x="6727202" y="2196650"/>
            <a:ext cx="2402100" cy="16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Montserrat"/>
                <a:ea typeface="Montserrat"/>
                <a:cs typeface="Montserrat"/>
                <a:sym typeface="Montserrat"/>
              </a:rPr>
              <a:t>       </a:t>
            </a:r>
            <a:r>
              <a:rPr b="1" lang="en-GB">
                <a:solidFill>
                  <a:schemeClr val="dk2"/>
                </a:solidFill>
                <a:latin typeface="Montserrat"/>
                <a:ea typeface="Montserrat"/>
                <a:cs typeface="Montserrat"/>
                <a:sym typeface="Montserrat"/>
              </a:rPr>
              <a:t>       20            4     0.8</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a:solidFill>
                  <a:schemeClr val="dk2"/>
                </a:solidFill>
                <a:latin typeface="Montserrat"/>
                <a:ea typeface="Montserrat"/>
                <a:cs typeface="Montserrat"/>
                <a:sym typeface="Montserrat"/>
              </a:rPr>
              <a:t>6</a:t>
            </a:r>
            <a:endParaRPr b="1">
              <a:solidFill>
                <a:schemeClr val="dk2"/>
              </a:solidFill>
              <a:latin typeface="Montserrat"/>
              <a:ea typeface="Montserrat"/>
              <a:cs typeface="Montserrat"/>
              <a:sym typeface="Montserrat"/>
            </a:endParaRPr>
          </a:p>
        </p:txBody>
      </p:sp>
      <p:cxnSp>
        <p:nvCxnSpPr>
          <p:cNvPr id="180" name="Google Shape;180;p29"/>
          <p:cNvCxnSpPr/>
          <p:nvPr/>
        </p:nvCxnSpPr>
        <p:spPr>
          <a:xfrm>
            <a:off x="8256127" y="2538064"/>
            <a:ext cx="0" cy="14319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