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10287000" cx="18288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9FD1107-6EA7-41DD-87F6-9FFBD3D373C3}">
  <a:tblStyle styleId="{99FD1107-6EA7-41DD-87F6-9FFBD3D373C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Medium-bold.fntdata"/><Relationship Id="rId6" Type="http://schemas.openxmlformats.org/officeDocument/2006/relationships/slide" Target="slides/slide1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96c2206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96c2206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c96c2206a_0_3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c96c2206a_0_3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ca3c2845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8ca3c2845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c96c2206a_0_5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8c96c2206a_0_5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** increased blood volume in the heart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Miss Strmec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4"/>
          <p:cNvSpPr txBox="1"/>
          <p:nvPr/>
        </p:nvSpPr>
        <p:spPr>
          <a:xfrm>
            <a:off x="917950" y="2876300"/>
            <a:ext cx="16452000" cy="37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Respiration</a:t>
            </a:r>
            <a:endParaRPr sz="60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917950" y="890050"/>
            <a:ext cx="16452000" cy="15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rgbClr val="4B3241"/>
                </a:solidFill>
                <a:latin typeface="Montserrat"/>
                <a:ea typeface="Montserrat"/>
                <a:cs typeface="Montserrat"/>
                <a:sym typeface="Montserrat"/>
              </a:rPr>
              <a:t>Combined Science - Biology - Key Stage 4</a:t>
            </a:r>
            <a:endParaRPr sz="3600">
              <a:solidFill>
                <a:srgbClr val="4B324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9" name="Google Shape;89;p15"/>
          <p:cNvSpPr txBox="1"/>
          <p:nvPr/>
        </p:nvSpPr>
        <p:spPr>
          <a:xfrm>
            <a:off x="865600" y="890050"/>
            <a:ext cx="16556700" cy="764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3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Independent Practice</a:t>
            </a:r>
            <a:r>
              <a:rPr b="1" lang="en-GB" sz="3900">
                <a:solidFill>
                  <a:schemeClr val="accent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b="1" sz="39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39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 sz="3900">
              <a:solidFill>
                <a:schemeClr val="accent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3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Respiration is the release of ___________ from the ______ you’ve eaten. Like burning, it requires __________ and produces _______________ and _____________ as waste products. </a:t>
            </a:r>
            <a:endParaRPr sz="39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4800">
              <a:solidFill>
                <a:schemeClr val="dk2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5"/>
          <p:cNvSpPr txBox="1"/>
          <p:nvPr/>
        </p:nvSpPr>
        <p:spPr>
          <a:xfrm>
            <a:off x="2535925" y="6291075"/>
            <a:ext cx="12167700" cy="19020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latin typeface="Montserrat"/>
                <a:ea typeface="Montserrat"/>
                <a:cs typeface="Montserrat"/>
                <a:sym typeface="Montserrat"/>
              </a:rPr>
              <a:t>Word Bank: </a:t>
            </a:r>
            <a:endParaRPr sz="4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latin typeface="Montserrat"/>
                <a:ea typeface="Montserrat"/>
                <a:cs typeface="Montserrat"/>
                <a:sym typeface="Montserrat"/>
              </a:rPr>
              <a:t>o</a:t>
            </a:r>
            <a:r>
              <a:rPr lang="en-GB" sz="4000">
                <a:latin typeface="Montserrat"/>
                <a:ea typeface="Montserrat"/>
                <a:cs typeface="Montserrat"/>
                <a:sym typeface="Montserrat"/>
              </a:rPr>
              <a:t>xygen, water, carbon dioxide, food, energy </a:t>
            </a:r>
            <a:endParaRPr sz="40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6" name="Google Shape;96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97" name="Google Shape;97;p16"/>
          <p:cNvGraphicFramePr/>
          <p:nvPr/>
        </p:nvGraphicFramePr>
        <p:xfrm>
          <a:off x="837200" y="22676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{99FD1107-6EA7-41DD-87F6-9FFBD3D373C3}</a:tableStyleId>
              </a:tblPr>
              <a:tblGrid>
                <a:gridCol w="4596150"/>
                <a:gridCol w="4545850"/>
                <a:gridCol w="8119600"/>
              </a:tblGrid>
              <a:tr h="6008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Condition</a:t>
                      </a:r>
                      <a:endParaRPr b="1" sz="3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Change</a:t>
                      </a:r>
                      <a:endParaRPr b="1" sz="3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Explanation</a:t>
                      </a:r>
                      <a:endParaRPr b="1" sz="3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47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Heart Rate </a:t>
                      </a:r>
                      <a:endParaRPr sz="3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__________ during exercise</a:t>
                      </a:r>
                      <a:endParaRPr sz="3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Pump blood to muscles _________</a:t>
                      </a:r>
                      <a:endParaRPr sz="3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More glucose and oxygen</a:t>
                      </a:r>
                      <a:endParaRPr sz="3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42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Volume of blood pumped in each heart beat</a:t>
                      </a:r>
                      <a:endParaRPr sz="3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_________during exercise</a:t>
                      </a:r>
                      <a:endParaRPr sz="3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Pumps ________ blood per beat </a:t>
                      </a:r>
                      <a:endParaRPr sz="3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More glucose and oxygen per beat</a:t>
                      </a:r>
                      <a:endParaRPr sz="3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47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Breathing rate</a:t>
                      </a:r>
                      <a:endParaRPr sz="3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__________during exercise</a:t>
                      </a:r>
                      <a:endParaRPr sz="3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______intake of oxygen </a:t>
                      </a:r>
                      <a:endParaRPr sz="3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Faster excretion of carbon dioxide</a:t>
                      </a:r>
                      <a:endParaRPr sz="3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47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Breathing Depth</a:t>
                      </a:r>
                      <a:endParaRPr sz="3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__________ during exercise</a:t>
                      </a:r>
                      <a:endParaRPr sz="3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______ air in every breath</a:t>
                      </a:r>
                      <a:endParaRPr sz="3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More oxygen in the body per breath</a:t>
                      </a:r>
                      <a:endParaRPr sz="3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0474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Glycogen levels in the muscles </a:t>
                      </a:r>
                      <a:endParaRPr sz="3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___________during exercise</a:t>
                      </a:r>
                      <a:endParaRPr sz="3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31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Glycogen is broken down into ______</a:t>
                      </a:r>
                      <a:endParaRPr sz="3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>
                    <a:lnL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8" name="Google Shape;98;p16"/>
          <p:cNvSpPr txBox="1"/>
          <p:nvPr/>
        </p:nvSpPr>
        <p:spPr>
          <a:xfrm>
            <a:off x="429750" y="376025"/>
            <a:ext cx="10098900" cy="9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Independent Practice </a:t>
            </a:r>
            <a:endParaRPr b="1" sz="40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6"/>
          <p:cNvSpPr txBox="1"/>
          <p:nvPr/>
        </p:nvSpPr>
        <p:spPr>
          <a:xfrm>
            <a:off x="698325" y="1369800"/>
            <a:ext cx="14826300" cy="82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700">
                <a:latin typeface="Montserrat"/>
                <a:ea typeface="Montserrat"/>
                <a:cs typeface="Montserrat"/>
                <a:sym typeface="Montserrat"/>
              </a:rPr>
              <a:t>Fill in the blanks. Use the following words: increases, decreases, more, faster, glucose</a:t>
            </a:r>
            <a:endParaRPr sz="27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5" name="Google Shape;105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6" name="Google Shape;106;p17"/>
          <p:cNvSpPr txBox="1"/>
          <p:nvPr/>
        </p:nvSpPr>
        <p:spPr>
          <a:xfrm>
            <a:off x="917950" y="496425"/>
            <a:ext cx="7887300" cy="13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Independent Practice</a:t>
            </a:r>
            <a:endParaRPr b="1" sz="5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7" name="Google Shape;107;p17"/>
          <p:cNvSpPr txBox="1"/>
          <p:nvPr/>
        </p:nvSpPr>
        <p:spPr>
          <a:xfrm>
            <a:off x="762000" y="2852925"/>
            <a:ext cx="5242500" cy="8778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>
                <a:latin typeface="Montserrat"/>
                <a:ea typeface="Montserrat"/>
                <a:cs typeface="Montserrat"/>
                <a:sym typeface="Montserrat"/>
              </a:rPr>
              <a:t>Increased heart rate</a:t>
            </a:r>
            <a:endParaRPr sz="3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8" name="Google Shape;108;p17"/>
          <p:cNvSpPr txBox="1"/>
          <p:nvPr/>
        </p:nvSpPr>
        <p:spPr>
          <a:xfrm>
            <a:off x="762000" y="4035550"/>
            <a:ext cx="5242500" cy="8778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latin typeface="Montserrat"/>
                <a:ea typeface="Montserrat"/>
                <a:cs typeface="Montserrat"/>
                <a:sym typeface="Montserrat"/>
              </a:rPr>
              <a:t>Increased breathing rate</a:t>
            </a:r>
            <a:endParaRPr sz="31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9" name="Google Shape;109;p17"/>
          <p:cNvSpPr txBox="1"/>
          <p:nvPr/>
        </p:nvSpPr>
        <p:spPr>
          <a:xfrm>
            <a:off x="762000" y="5203875"/>
            <a:ext cx="5242500" cy="8778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00">
                <a:latin typeface="Montserrat"/>
                <a:ea typeface="Montserrat"/>
                <a:cs typeface="Montserrat"/>
                <a:sym typeface="Montserrat"/>
              </a:rPr>
              <a:t>Increased breathing depth</a:t>
            </a:r>
            <a:endParaRPr sz="29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0" name="Google Shape;110;p17"/>
          <p:cNvSpPr txBox="1"/>
          <p:nvPr/>
        </p:nvSpPr>
        <p:spPr>
          <a:xfrm>
            <a:off x="762000" y="6393638"/>
            <a:ext cx="5242500" cy="8778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00">
                <a:latin typeface="Montserrat"/>
                <a:ea typeface="Montserrat"/>
                <a:cs typeface="Montserrat"/>
                <a:sym typeface="Montserrat"/>
              </a:rPr>
              <a:t>Increased blood volume</a:t>
            </a:r>
            <a:endParaRPr sz="3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7"/>
          <p:cNvSpPr txBox="1"/>
          <p:nvPr/>
        </p:nvSpPr>
        <p:spPr>
          <a:xfrm>
            <a:off x="762000" y="7583425"/>
            <a:ext cx="5242500" cy="8778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latin typeface="Montserrat"/>
                <a:ea typeface="Montserrat"/>
                <a:cs typeface="Montserrat"/>
                <a:sym typeface="Montserrat"/>
              </a:rPr>
              <a:t>Decrease glycogen levels</a:t>
            </a:r>
            <a:endParaRPr sz="31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2" name="Google Shape;112;p17"/>
          <p:cNvSpPr txBox="1"/>
          <p:nvPr/>
        </p:nvSpPr>
        <p:spPr>
          <a:xfrm>
            <a:off x="10152000" y="6393650"/>
            <a:ext cx="7684800" cy="8778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>
                <a:latin typeface="Montserrat"/>
                <a:ea typeface="Montserrat"/>
                <a:cs typeface="Montserrat"/>
                <a:sym typeface="Montserrat"/>
              </a:rPr>
              <a:t>Pump blood faster</a:t>
            </a:r>
            <a:endParaRPr sz="3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3" name="Google Shape;113;p17"/>
          <p:cNvSpPr txBox="1"/>
          <p:nvPr/>
        </p:nvSpPr>
        <p:spPr>
          <a:xfrm>
            <a:off x="10152000" y="4012188"/>
            <a:ext cx="7684800" cy="8778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>
                <a:latin typeface="Montserrat"/>
                <a:ea typeface="Montserrat"/>
                <a:cs typeface="Montserrat"/>
                <a:sym typeface="Montserrat"/>
              </a:rPr>
              <a:t>Pump more blood</a:t>
            </a:r>
            <a:endParaRPr sz="3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4" name="Google Shape;114;p17"/>
          <p:cNvSpPr txBox="1"/>
          <p:nvPr/>
        </p:nvSpPr>
        <p:spPr>
          <a:xfrm>
            <a:off x="10152000" y="2809763"/>
            <a:ext cx="7684800" cy="8778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>
                <a:latin typeface="Montserrat"/>
                <a:ea typeface="Montserrat"/>
                <a:cs typeface="Montserrat"/>
                <a:sym typeface="Montserrat"/>
              </a:rPr>
              <a:t>More air in every breath</a:t>
            </a:r>
            <a:endParaRPr sz="3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5" name="Google Shape;115;p17"/>
          <p:cNvSpPr txBox="1"/>
          <p:nvPr/>
        </p:nvSpPr>
        <p:spPr>
          <a:xfrm>
            <a:off x="10152000" y="5214600"/>
            <a:ext cx="7684800" cy="8778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latin typeface="Montserrat"/>
                <a:ea typeface="Montserrat"/>
                <a:cs typeface="Montserrat"/>
                <a:sym typeface="Montserrat"/>
              </a:rPr>
              <a:t>More glucose ready for respiration</a:t>
            </a:r>
            <a:endParaRPr sz="3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6" name="Google Shape;116;p17"/>
          <p:cNvSpPr txBox="1"/>
          <p:nvPr/>
        </p:nvSpPr>
        <p:spPr>
          <a:xfrm>
            <a:off x="10152000" y="7572700"/>
            <a:ext cx="7684800" cy="877800"/>
          </a:xfrm>
          <a:prstGeom prst="rect">
            <a:avLst/>
          </a:prstGeom>
          <a:noFill/>
          <a:ln cap="flat" cmpd="sng" w="2857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800">
                <a:latin typeface="Montserrat"/>
                <a:ea typeface="Montserrat"/>
                <a:cs typeface="Montserrat"/>
                <a:sym typeface="Montserrat"/>
              </a:rPr>
              <a:t>Intake of oxygen is faster</a:t>
            </a:r>
            <a:endParaRPr sz="3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7" name="Google Shape;117;p17"/>
          <p:cNvSpPr txBox="1"/>
          <p:nvPr/>
        </p:nvSpPr>
        <p:spPr>
          <a:xfrm>
            <a:off x="762000" y="1682500"/>
            <a:ext cx="11405700" cy="8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00">
                <a:latin typeface="Montserrat"/>
                <a:ea typeface="Montserrat"/>
                <a:cs typeface="Montserrat"/>
                <a:sym typeface="Montserrat"/>
              </a:rPr>
              <a:t>Draw a line to match the condition with the change:</a:t>
            </a:r>
            <a:endParaRPr sz="29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