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ED8DD25-D9DB-49A5-AA66-F3D8906139F9}">
  <a:tblStyle styleId="{EED8DD25-D9DB-49A5-AA66-F3D8906139F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4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rPr lang="en-GB">
                <a:solidFill>
                  <a:schemeClr val="dk2"/>
                </a:solidFill>
              </a:rPr>
              <a:t>Division of a decimal number by an integer</a:t>
            </a:r>
            <a:br>
              <a:rPr lang="en-GB">
                <a:solidFill>
                  <a:schemeClr val="dk2"/>
                </a:solidFill>
              </a:rPr>
            </a:b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Miss Davies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94124" y="312898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 sz="2400">
                <a:solidFill>
                  <a:schemeClr val="dk2"/>
                </a:solidFill>
              </a:rPr>
              <a:t>Division of a decimal number by an integer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94124" y="1015718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Calculate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43.8 ÷ 3 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3.75 ÷ 5 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17.64 ÷ 4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 Calculate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0.738 ÷ 6 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7.068 ÷ 3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c) 7.134 </a:t>
            </a:r>
            <a:r>
              <a:rPr lang="en-GB"/>
              <a:t>÷ 6 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d) 8.136 ÷ 9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e) 1.095 ÷ 6 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562014" y="1021938"/>
            <a:ext cx="3990397" cy="41782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3. Robin has worked out 96.48 ÷ 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Robin made?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4. 25 children are going on a school trip to a theme park.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 total cost of the tickets is £360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 coach hire costs £175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How much should each child pay to go on the trip?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aphicFrame>
        <p:nvGraphicFramePr>
          <p:cNvPr id="42" name="Google Shape;42;p7"/>
          <p:cNvGraphicFramePr/>
          <p:nvPr/>
        </p:nvGraphicFramePr>
        <p:xfrm>
          <a:off x="5257190" y="137594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{EED8DD25-D9DB-49A5-AA66-F3D8906139F9}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</a:tblGrid>
              <a:tr h="382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2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43" name="Google Shape;43;p7"/>
          <p:cNvCxnSpPr/>
          <p:nvPr/>
        </p:nvCxnSpPr>
        <p:spPr>
          <a:xfrm flipH="1" rot="10800000">
            <a:off x="5685816" y="1747418"/>
            <a:ext cx="1743075" cy="9526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44" name="Google Shape;44;p7"/>
          <p:cNvCxnSpPr/>
          <p:nvPr/>
        </p:nvCxnSpPr>
        <p:spPr>
          <a:xfrm flipH="1" rot="10800000">
            <a:off x="5704866" y="1766469"/>
            <a:ext cx="1" cy="380999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45" name="Google Shape;45;p7"/>
          <p:cNvSpPr txBox="1"/>
          <p:nvPr/>
        </p:nvSpPr>
        <p:spPr>
          <a:xfrm>
            <a:off x="6066816" y="1737893"/>
            <a:ext cx="25519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46" name="Google Shape;46;p7"/>
          <p:cNvSpPr txBox="1"/>
          <p:nvPr/>
        </p:nvSpPr>
        <p:spPr>
          <a:xfrm>
            <a:off x="6847866" y="1290218"/>
            <a:ext cx="2696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47" name="Google Shape;47;p7"/>
          <p:cNvSpPr txBox="1"/>
          <p:nvPr/>
        </p:nvSpPr>
        <p:spPr>
          <a:xfrm>
            <a:off x="6428766" y="1633118"/>
            <a:ext cx="2696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48" name="Google Shape;48;p7"/>
          <p:cNvSpPr txBox="1"/>
          <p:nvPr/>
        </p:nvSpPr>
        <p:spPr>
          <a:xfrm>
            <a:off x="6905016" y="1699793"/>
            <a:ext cx="25519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4" name="Google Shape;54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494124" y="312898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 sz="2400">
                <a:solidFill>
                  <a:schemeClr val="dk2"/>
                </a:solidFill>
              </a:rPr>
              <a:t>Division of a decimal number by an integer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494124" y="1015718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Calculate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43.8 ÷ 3 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3.75 ÷ 5 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17.64 ÷ 4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 Calculate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0.738 ÷ 6 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7.068 ÷ 3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c) 7.134 </a:t>
            </a:r>
            <a:r>
              <a:rPr lang="en-GB"/>
              <a:t>÷ 6 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d) 8.136 ÷ 9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e) 1.095 ÷ 6 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62" name="Google Shape;62;p9"/>
          <p:cNvSpPr txBox="1"/>
          <p:nvPr/>
        </p:nvSpPr>
        <p:spPr>
          <a:xfrm>
            <a:off x="4562014" y="1021938"/>
            <a:ext cx="3990397" cy="41782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3. Robin has worked out 96.48 ÷ 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Robin made?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4. 25 children are going on a school trip to a theme park.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 total cost of the tickets is £360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 coach hire costs £175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How much should each child pay to go on the trip?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434343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aphicFrame>
        <p:nvGraphicFramePr>
          <p:cNvPr id="64" name="Google Shape;64;p9"/>
          <p:cNvGraphicFramePr/>
          <p:nvPr/>
        </p:nvGraphicFramePr>
        <p:xfrm>
          <a:off x="5257190" y="137594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{EED8DD25-D9DB-49A5-AA66-F3D8906139F9}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</a:tblGrid>
              <a:tr h="382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2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65" name="Google Shape;65;p9"/>
          <p:cNvCxnSpPr/>
          <p:nvPr/>
        </p:nvCxnSpPr>
        <p:spPr>
          <a:xfrm flipH="1" rot="10800000">
            <a:off x="5685816" y="1747418"/>
            <a:ext cx="1743075" cy="9526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66" name="Google Shape;66;p9"/>
          <p:cNvCxnSpPr/>
          <p:nvPr/>
        </p:nvCxnSpPr>
        <p:spPr>
          <a:xfrm flipH="1" rot="10800000">
            <a:off x="5704866" y="1766469"/>
            <a:ext cx="1" cy="380999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67" name="Google Shape;67;p9"/>
          <p:cNvSpPr txBox="1"/>
          <p:nvPr/>
        </p:nvSpPr>
        <p:spPr>
          <a:xfrm>
            <a:off x="6066816" y="1737893"/>
            <a:ext cx="25519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68" name="Google Shape;68;p9"/>
          <p:cNvSpPr txBox="1"/>
          <p:nvPr/>
        </p:nvSpPr>
        <p:spPr>
          <a:xfrm>
            <a:off x="6847866" y="1290218"/>
            <a:ext cx="2696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69" name="Google Shape;69;p9"/>
          <p:cNvSpPr txBox="1"/>
          <p:nvPr/>
        </p:nvSpPr>
        <p:spPr>
          <a:xfrm>
            <a:off x="6428766" y="1633118"/>
            <a:ext cx="2696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70" name="Google Shape;70;p9"/>
          <p:cNvSpPr txBox="1"/>
          <p:nvPr/>
        </p:nvSpPr>
        <p:spPr>
          <a:xfrm>
            <a:off x="6905016" y="1699793"/>
            <a:ext cx="25519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71" name="Google Shape;71;p9"/>
          <p:cNvSpPr txBox="1"/>
          <p:nvPr/>
        </p:nvSpPr>
        <p:spPr>
          <a:xfrm>
            <a:off x="1719073" y="1331824"/>
            <a:ext cx="9509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14.6</a:t>
            </a:r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1706372" y="1661675"/>
            <a:ext cx="9509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0.75</a:t>
            </a:r>
            <a:endParaRPr/>
          </a:p>
        </p:txBody>
      </p:sp>
      <p:sp>
        <p:nvSpPr>
          <p:cNvPr id="73" name="Google Shape;73;p9"/>
          <p:cNvSpPr txBox="1"/>
          <p:nvPr/>
        </p:nvSpPr>
        <p:spPr>
          <a:xfrm>
            <a:off x="1706372" y="1965747"/>
            <a:ext cx="9509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4.41</a:t>
            </a:r>
            <a:endParaRPr/>
          </a:p>
        </p:txBody>
      </p:sp>
      <p:sp>
        <p:nvSpPr>
          <p:cNvPr id="74" name="Google Shape;74;p9"/>
          <p:cNvSpPr txBox="1"/>
          <p:nvPr/>
        </p:nvSpPr>
        <p:spPr>
          <a:xfrm>
            <a:off x="1827582" y="2923837"/>
            <a:ext cx="9509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0.123</a:t>
            </a:r>
            <a:endParaRPr/>
          </a:p>
        </p:txBody>
      </p:sp>
      <p:sp>
        <p:nvSpPr>
          <p:cNvPr id="75" name="Google Shape;75;p9"/>
          <p:cNvSpPr txBox="1"/>
          <p:nvPr/>
        </p:nvSpPr>
        <p:spPr>
          <a:xfrm>
            <a:off x="1827582" y="3265528"/>
            <a:ext cx="9509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2.356</a:t>
            </a:r>
            <a:endParaRPr/>
          </a:p>
        </p:txBody>
      </p:sp>
      <p:sp>
        <p:nvSpPr>
          <p:cNvPr id="76" name="Google Shape;76;p9"/>
          <p:cNvSpPr txBox="1"/>
          <p:nvPr/>
        </p:nvSpPr>
        <p:spPr>
          <a:xfrm>
            <a:off x="1827582" y="3569794"/>
            <a:ext cx="9509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1.189</a:t>
            </a:r>
            <a:endParaRPr/>
          </a:p>
        </p:txBody>
      </p:sp>
      <p:sp>
        <p:nvSpPr>
          <p:cNvPr id="77" name="Google Shape;77;p9"/>
          <p:cNvSpPr txBox="1"/>
          <p:nvPr/>
        </p:nvSpPr>
        <p:spPr>
          <a:xfrm>
            <a:off x="1827582" y="3847445"/>
            <a:ext cx="9509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0.904</a:t>
            </a:r>
            <a:endParaRPr/>
          </a:p>
        </p:txBody>
      </p:sp>
      <p:sp>
        <p:nvSpPr>
          <p:cNvPr id="78" name="Google Shape;78;p9"/>
          <p:cNvSpPr txBox="1"/>
          <p:nvPr/>
        </p:nvSpPr>
        <p:spPr>
          <a:xfrm>
            <a:off x="1827582" y="4173118"/>
            <a:ext cx="9509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0.1825</a:t>
            </a:r>
            <a:endParaRPr/>
          </a:p>
        </p:txBody>
      </p:sp>
      <p:sp>
        <p:nvSpPr>
          <p:cNvPr id="79" name="Google Shape;79;p9"/>
          <p:cNvSpPr txBox="1"/>
          <p:nvPr/>
        </p:nvSpPr>
        <p:spPr>
          <a:xfrm>
            <a:off x="4493716" y="2432595"/>
            <a:ext cx="429915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The decimal point should be aligned</a:t>
            </a:r>
            <a:endParaRPr sz="1800"/>
          </a:p>
        </p:txBody>
      </p:sp>
      <p:sp>
        <p:nvSpPr>
          <p:cNvPr id="80" name="Google Shape;80;p9"/>
          <p:cNvSpPr txBox="1"/>
          <p:nvPr/>
        </p:nvSpPr>
        <p:spPr>
          <a:xfrm>
            <a:off x="5896890" y="4173118"/>
            <a:ext cx="9509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£21.40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