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CF8475A-082B-4D07-B90C-A967ABE62259}">
  <a:tblStyle styleId="{2CF8475A-082B-4D07-B90C-A967ABE622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467a15438_1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467a15438_1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467a1569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467a1569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To compare fractions with the same denominator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Worksheet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Mr Etherton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224050" y="109375"/>
            <a:ext cx="4746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 1</a:t>
            </a:r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512700" y="445025"/>
            <a:ext cx="8442600" cy="9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Montserrat"/>
                <a:ea typeface="Montserrat"/>
                <a:cs typeface="Montserrat"/>
                <a:sym typeface="Montserrat"/>
              </a:rPr>
              <a:t>Complete the missing boxes in the table to compare the fractions.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8161725" y="2634250"/>
            <a:ext cx="51435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1" name="Google Shape;91;p15"/>
          <p:cNvGraphicFramePr/>
          <p:nvPr/>
        </p:nvGraphicFramePr>
        <p:xfrm>
          <a:off x="501550" y="128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{2CF8475A-082B-4D07-B90C-A967ABE62259}</a:tableStyleId>
              </a:tblPr>
              <a:tblGrid>
                <a:gridCol w="679850"/>
                <a:gridCol w="1081675"/>
                <a:gridCol w="912000"/>
                <a:gridCol w="1126350"/>
                <a:gridCol w="43410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No.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Fraction 1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&lt;, &gt; or =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Fraction 2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Statement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0000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E.g. </a:t>
                      </a:r>
                      <a:endParaRPr>
                        <a:solidFill>
                          <a:srgbClr val="0000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0000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>
                        <a:solidFill>
                          <a:srgbClr val="0000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0000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>
                        <a:solidFill>
                          <a:srgbClr val="0000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solidFill>
                            <a:srgbClr val="0000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&gt;</a:t>
                      </a:r>
                      <a:endParaRPr b="1" sz="2400">
                        <a:solidFill>
                          <a:srgbClr val="0000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0000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>
                        <a:solidFill>
                          <a:srgbClr val="0000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0000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>
                        <a:solidFill>
                          <a:srgbClr val="0000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0000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One quarter is less than three quarters.</a:t>
                      </a:r>
                      <a:endParaRPr>
                        <a:solidFill>
                          <a:srgbClr val="0000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Montserrat"/>
                        <a:buAutoNum type="arabicParenR"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2) 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3)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4)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Five 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tenths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One tenth is less than five tenths.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0203" y="2882653"/>
            <a:ext cx="600000" cy="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/>
          <p:nvPr/>
        </p:nvSpPr>
        <p:spPr>
          <a:xfrm>
            <a:off x="1348400" y="2366375"/>
            <a:ext cx="178500" cy="178500"/>
          </a:xfrm>
          <a:prstGeom prst="flowChartConnector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>
            <a:off x="1348400" y="2581300"/>
            <a:ext cx="178500" cy="178500"/>
          </a:xfrm>
          <a:prstGeom prst="flowChartConnector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/>
          <p:nvPr/>
        </p:nvSpPr>
        <p:spPr>
          <a:xfrm>
            <a:off x="1581750" y="2366375"/>
            <a:ext cx="178500" cy="178500"/>
          </a:xfrm>
          <a:prstGeom prst="flowChartConnector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1581750" y="2581300"/>
            <a:ext cx="178500" cy="178500"/>
          </a:xfrm>
          <a:prstGeom prst="flowChartConnector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1815100" y="2366375"/>
            <a:ext cx="178500" cy="178500"/>
          </a:xfrm>
          <a:prstGeom prst="flowChartConnector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/>
          <p:nvPr/>
        </p:nvSpPr>
        <p:spPr>
          <a:xfrm>
            <a:off x="1815100" y="2581300"/>
            <a:ext cx="178500" cy="178500"/>
          </a:xfrm>
          <a:prstGeom prst="flowChartConnector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/>
          <p:nvPr/>
        </p:nvSpPr>
        <p:spPr>
          <a:xfrm>
            <a:off x="3412450" y="2402788"/>
            <a:ext cx="178500" cy="178500"/>
          </a:xfrm>
          <a:prstGeom prst="flowChartConnector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3640950" y="2402788"/>
            <a:ext cx="178500" cy="178500"/>
          </a:xfrm>
          <a:prstGeom prst="flowChartConnector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5"/>
          <p:cNvSpPr/>
          <p:nvPr/>
        </p:nvSpPr>
        <p:spPr>
          <a:xfrm>
            <a:off x="3869450" y="2402800"/>
            <a:ext cx="178500" cy="178500"/>
          </a:xfrm>
          <a:prstGeom prst="flowChartConnector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5"/>
          <p:cNvSpPr/>
          <p:nvPr/>
        </p:nvSpPr>
        <p:spPr>
          <a:xfrm>
            <a:off x="3412450" y="2634250"/>
            <a:ext cx="178500" cy="178500"/>
          </a:xfrm>
          <a:prstGeom prst="flowChartConnector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3640950" y="2634250"/>
            <a:ext cx="178500" cy="178500"/>
          </a:xfrm>
          <a:prstGeom prst="flowChartConnector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3869450" y="2634250"/>
            <a:ext cx="178500" cy="178500"/>
          </a:xfrm>
          <a:prstGeom prst="flowChartConnector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4125" y="3528425"/>
            <a:ext cx="714350" cy="506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15"/>
          <p:cNvCxnSpPr/>
          <p:nvPr/>
        </p:nvCxnSpPr>
        <p:spPr>
          <a:xfrm>
            <a:off x="1634125" y="1991325"/>
            <a:ext cx="241200" cy="90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15"/>
          <p:cNvCxnSpPr/>
          <p:nvPr/>
        </p:nvCxnSpPr>
        <p:spPr>
          <a:xfrm>
            <a:off x="3634375" y="1991325"/>
            <a:ext cx="205500" cy="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" name="Google Shape;108;p15"/>
          <p:cNvCxnSpPr/>
          <p:nvPr/>
        </p:nvCxnSpPr>
        <p:spPr>
          <a:xfrm>
            <a:off x="1616275" y="3196825"/>
            <a:ext cx="27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527650" y="252250"/>
            <a:ext cx="4746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 2</a:t>
            </a: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357750" y="720325"/>
            <a:ext cx="5640000" cy="4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lphaUcParenR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There were 30 strawberries in a bag.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Aisha ate one tenth of the strawberries.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Khaled ate five tenths of the strawberries.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Who ate fewer strawberries?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lphaUcParenR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Draw your own mathematical pictures to compare fractions.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        Use the correct symbol to compare their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        relationship.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1825" y="720325"/>
            <a:ext cx="1888225" cy="150889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/>
          <p:nvPr/>
        </p:nvSpPr>
        <p:spPr>
          <a:xfrm rot="10800000">
            <a:off x="6707150" y="3482074"/>
            <a:ext cx="300900" cy="2991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6"/>
          <p:cNvSpPr/>
          <p:nvPr/>
        </p:nvSpPr>
        <p:spPr>
          <a:xfrm rot="10800000">
            <a:off x="6707150" y="3121906"/>
            <a:ext cx="300900" cy="2991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6"/>
          <p:cNvSpPr/>
          <p:nvPr/>
        </p:nvSpPr>
        <p:spPr>
          <a:xfrm rot="10800000">
            <a:off x="6339875" y="3482074"/>
            <a:ext cx="300900" cy="2991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6"/>
          <p:cNvSpPr/>
          <p:nvPr/>
        </p:nvSpPr>
        <p:spPr>
          <a:xfrm rot="10800000">
            <a:off x="6339875" y="3121906"/>
            <a:ext cx="300900" cy="2991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6"/>
          <p:cNvSpPr/>
          <p:nvPr/>
        </p:nvSpPr>
        <p:spPr>
          <a:xfrm rot="10800000">
            <a:off x="7915423" y="3482148"/>
            <a:ext cx="324900" cy="2991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6"/>
          <p:cNvSpPr/>
          <p:nvPr/>
        </p:nvSpPr>
        <p:spPr>
          <a:xfrm rot="10800000">
            <a:off x="7915423" y="3121897"/>
            <a:ext cx="324900" cy="2991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6"/>
          <p:cNvSpPr/>
          <p:nvPr/>
        </p:nvSpPr>
        <p:spPr>
          <a:xfrm rot="10800000">
            <a:off x="7518634" y="3482148"/>
            <a:ext cx="324900" cy="2991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 rot="10800000">
            <a:off x="7518634" y="3121897"/>
            <a:ext cx="324900" cy="2991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7044046" y="3002200"/>
            <a:ext cx="4386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  <a:endParaRPr sz="5000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420300" y="4545825"/>
            <a:ext cx="8140800" cy="495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latin typeface="Montserrat"/>
                <a:ea typeface="Montserrat"/>
                <a:cs typeface="Montserrat"/>
                <a:sym typeface="Montserrat"/>
              </a:rPr>
              <a:t>&gt; </a:t>
            </a: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  Greater than         </a:t>
            </a:r>
            <a:r>
              <a:rPr b="1" lang="en-GB" sz="2400">
                <a:latin typeface="Montserrat"/>
                <a:ea typeface="Montserrat"/>
                <a:cs typeface="Montserrat"/>
                <a:sym typeface="Montserrat"/>
              </a:rPr>
              <a:t>&lt; </a:t>
            </a: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  Less than         </a:t>
            </a:r>
            <a:r>
              <a:rPr b="1" lang="en-GB" sz="2400">
                <a:latin typeface="Montserrat"/>
                <a:ea typeface="Montserrat"/>
                <a:cs typeface="Montserrat"/>
                <a:sym typeface="Montserrat"/>
              </a:rPr>
              <a:t>=</a:t>
            </a: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   is equal to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4">
            <a:alphaModFix/>
          </a:blip>
          <a:srcRect b="80177" l="0" r="5535" t="0"/>
          <a:stretch/>
        </p:blipFill>
        <p:spPr>
          <a:xfrm>
            <a:off x="6492850" y="2229225"/>
            <a:ext cx="1783650" cy="29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