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10287000" cx="18288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CF79B36-EC5C-4C9F-8042-7D839C85A2FA}">
  <a:tblStyle styleId="{3CF79B36-EC5C-4C9F-8042-7D839C85A2FA}"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0c4fcd8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0c4fcd8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8c0c4fcd8c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8c0c4fcd8c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c0c4fcd8c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c0c4fcd8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000">
                <a:solidFill>
                  <a:srgbClr val="202122"/>
                </a:solidFill>
                <a:highlight>
                  <a:srgbClr val="F8F9FA"/>
                </a:highlight>
              </a:rPr>
              <a:t>Alfred Pearce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c0c4fcd8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c0c4fcd8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c0c4fcd8c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c0c4fcd8c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c0c4fcd8c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c0c4fcd8c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c0c4fcd8c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c0c4fcd8c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c0c4fcd8c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c0c4fcd8c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c0c4fcd8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c0c4fcd8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c0c4fcd8c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c0c4fcd8c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Interpretations of 1857</a:t>
            </a:r>
            <a:endParaRPr/>
          </a:p>
          <a:p>
            <a:pPr indent="0" lvl="0" marL="0" rtl="0" algn="l">
              <a:spcBef>
                <a:spcPts val="0"/>
              </a:spcBef>
              <a:spcAft>
                <a:spcPts val="0"/>
              </a:spcAft>
              <a:buNone/>
            </a:pPr>
            <a:r>
              <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History</a:t>
            </a:r>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1" name="Google Shape;81;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2" name="Google Shape;82;p14"/>
          <p:cNvSpPr txBox="1"/>
          <p:nvPr>
            <p:ph idx="4294967295" type="subTitle"/>
          </p:nvPr>
        </p:nvSpPr>
        <p:spPr>
          <a:xfrm>
            <a:off x="699325" y="46322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Independent worksheet</a:t>
            </a:r>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Arscott</a:t>
            </a:r>
            <a:endParaRPr>
              <a:solidFill>
                <a:srgbClr val="4B3241"/>
              </a:solidFill>
            </a:endParaRPr>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3"/>
          <p:cNvSpPr txBox="1"/>
          <p:nvPr>
            <p:ph type="title"/>
          </p:nvPr>
        </p:nvSpPr>
        <p:spPr>
          <a:xfrm>
            <a:off x="918000" y="335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Extension Question</a:t>
            </a:r>
            <a:endParaRPr/>
          </a:p>
        </p:txBody>
      </p:sp>
      <p:sp>
        <p:nvSpPr>
          <p:cNvPr id="152" name="Google Shape;152;p23"/>
          <p:cNvSpPr txBox="1"/>
          <p:nvPr/>
        </p:nvSpPr>
        <p:spPr>
          <a:xfrm>
            <a:off x="783350" y="1109050"/>
            <a:ext cx="16452000" cy="17670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rPr lang="en-GB" sz="3200">
                <a:latin typeface="Montserrat"/>
                <a:ea typeface="Montserrat"/>
                <a:cs typeface="Montserrat"/>
                <a:sym typeface="Montserrat"/>
              </a:rPr>
              <a:t>6. </a:t>
            </a:r>
            <a:r>
              <a:rPr lang="en-GB" sz="3200">
                <a:latin typeface="Montserrat"/>
                <a:ea typeface="Montserrat"/>
                <a:cs typeface="Montserrat"/>
                <a:sym typeface="Montserrat"/>
              </a:rPr>
              <a:t>Why does it matter what we call the 1857 conflict in India?</a:t>
            </a:r>
            <a:endParaRPr sz="3200">
              <a:latin typeface="Montserrat"/>
              <a:ea typeface="Montserrat"/>
              <a:cs typeface="Montserrat"/>
              <a:sym typeface="Montserrat"/>
            </a:endParaRPr>
          </a:p>
          <a:p>
            <a:pPr indent="0" lvl="0" marL="0" rtl="0" algn="l">
              <a:spcBef>
                <a:spcPts val="0"/>
              </a:spcBef>
              <a:spcAft>
                <a:spcPts val="0"/>
              </a:spcAft>
              <a:buNone/>
            </a:pPr>
            <a:r>
              <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000">
                <a:solidFill>
                  <a:srgbClr val="222222"/>
                </a:solidFill>
                <a:latin typeface="Montserrat"/>
                <a:ea typeface="Montserrat"/>
                <a:cs typeface="Montserrat"/>
                <a:sym typeface="Montserrat"/>
              </a:rPr>
              <a:t>Use the sentence starters and key words below to answer this question</a:t>
            </a:r>
            <a:endParaRPr sz="3000">
              <a:latin typeface="Montserrat"/>
              <a:ea typeface="Montserrat"/>
              <a:cs typeface="Montserrat"/>
              <a:sym typeface="Montserrat"/>
            </a:endParaRPr>
          </a:p>
        </p:txBody>
      </p:sp>
      <p:graphicFrame>
        <p:nvGraphicFramePr>
          <p:cNvPr id="153" name="Google Shape;153;p23"/>
          <p:cNvGraphicFramePr/>
          <p:nvPr/>
        </p:nvGraphicFramePr>
        <p:xfrm>
          <a:off x="1009675" y="2876300"/>
          <a:ext cx="3000000" cy="3000000"/>
        </p:xfrm>
        <a:graphic>
          <a:graphicData uri="http://schemas.openxmlformats.org/drawingml/2006/table">
            <a:tbl>
              <a:tblPr>
                <a:noFill/>
                <a:tableStyleId>{3CF79B36-EC5C-4C9F-8042-7D839C85A2FA}</a:tableStyleId>
              </a:tblPr>
              <a:tblGrid>
                <a:gridCol w="12604250"/>
                <a:gridCol w="3626000"/>
              </a:tblGrid>
              <a:tr h="730150">
                <a:tc>
                  <a:txBody>
                    <a:bodyPr/>
                    <a:lstStyle/>
                    <a:p>
                      <a:pPr indent="0" lvl="0" marL="0" rtl="0" algn="l">
                        <a:lnSpc>
                          <a:spcPct val="140000"/>
                        </a:lnSpc>
                        <a:spcBef>
                          <a:spcPts val="0"/>
                        </a:spcBef>
                        <a:spcAft>
                          <a:spcPts val="0"/>
                        </a:spcAft>
                        <a:buNone/>
                      </a:pPr>
                      <a:r>
                        <a:rPr b="1" lang="en-GB" sz="2800">
                          <a:solidFill>
                            <a:srgbClr val="5B0F00"/>
                          </a:solidFill>
                          <a:latin typeface="Montserrat"/>
                          <a:ea typeface="Montserrat"/>
                          <a:cs typeface="Montserrat"/>
                          <a:sym typeface="Montserrat"/>
                        </a:rPr>
                        <a:t>Sentence starters:</a:t>
                      </a:r>
                      <a:endParaRPr b="1" sz="2800">
                        <a:solidFill>
                          <a:srgbClr val="5B0F00"/>
                        </a:solidFill>
                        <a:latin typeface="Montserrat"/>
                        <a:ea typeface="Montserrat"/>
                        <a:cs typeface="Montserrat"/>
                        <a:sym typeface="Montserrat"/>
                      </a:endParaRPr>
                    </a:p>
                  </a:txBody>
                  <a:tcPr marT="127000" marB="127000" marR="127000" marL="127000">
                    <a:solidFill>
                      <a:schemeClr val="dk1"/>
                    </a:solidFill>
                  </a:tcPr>
                </a:tc>
                <a:tc>
                  <a:txBody>
                    <a:bodyPr/>
                    <a:lstStyle/>
                    <a:p>
                      <a:pPr indent="0" lvl="0" marL="0" rtl="0" algn="l">
                        <a:lnSpc>
                          <a:spcPct val="140000"/>
                        </a:lnSpc>
                        <a:spcBef>
                          <a:spcPts val="0"/>
                        </a:spcBef>
                        <a:spcAft>
                          <a:spcPts val="0"/>
                        </a:spcAft>
                        <a:buNone/>
                      </a:pPr>
                      <a:r>
                        <a:rPr b="1" lang="en-GB" sz="2800">
                          <a:solidFill>
                            <a:srgbClr val="5B0F00"/>
                          </a:solidFill>
                          <a:latin typeface="Montserrat"/>
                          <a:ea typeface="Montserrat"/>
                          <a:cs typeface="Montserrat"/>
                          <a:sym typeface="Montserrat"/>
                        </a:rPr>
                        <a:t>Key words</a:t>
                      </a:r>
                      <a:endParaRPr b="1" sz="2800">
                        <a:solidFill>
                          <a:srgbClr val="5B0F00"/>
                        </a:solidFill>
                        <a:latin typeface="Montserrat"/>
                        <a:ea typeface="Montserrat"/>
                        <a:cs typeface="Montserrat"/>
                        <a:sym typeface="Montserrat"/>
                      </a:endParaRPr>
                    </a:p>
                  </a:txBody>
                  <a:tcPr marT="127000" marB="127000" marR="127000" marL="127000">
                    <a:solidFill>
                      <a:schemeClr val="dk1"/>
                    </a:solidFill>
                  </a:tcPr>
                </a:tc>
              </a:tr>
              <a:tr h="5980200">
                <a:tc>
                  <a:txBody>
                    <a:bodyPr/>
                    <a:lstStyle/>
                    <a:p>
                      <a:pPr indent="0" lvl="0" marL="0" rtl="0" algn="l">
                        <a:lnSpc>
                          <a:spcPct val="140000"/>
                        </a:lnSpc>
                        <a:spcBef>
                          <a:spcPts val="0"/>
                        </a:spcBef>
                        <a:spcAft>
                          <a:spcPts val="0"/>
                        </a:spcAft>
                        <a:buNone/>
                      </a:pPr>
                      <a:r>
                        <a:rPr i="1" lang="en-GB" sz="3200">
                          <a:latin typeface="Montserrat"/>
                          <a:ea typeface="Montserrat"/>
                          <a:cs typeface="Montserrat"/>
                          <a:sym typeface="Montserrat"/>
                        </a:rPr>
                        <a:t>One reason the name of the 1857 conflict matters is because some names might be misleading. For example…</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rPr i="1" lang="en-GB" sz="3200">
                          <a:latin typeface="Montserrat"/>
                          <a:ea typeface="Montserrat"/>
                          <a:cs typeface="Montserrat"/>
                          <a:sym typeface="Montserrat"/>
                        </a:rPr>
                        <a:t>To explain this further…</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rPr i="1" lang="en-GB" sz="3200">
                          <a:latin typeface="Montserrat"/>
                          <a:ea typeface="Montserrat"/>
                          <a:cs typeface="Montserrat"/>
                          <a:sym typeface="Montserrat"/>
                        </a:rPr>
                        <a:t>Another reason why the name of the 1857 conflict in India matters is because some names might be offensive. For example….</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rPr i="1" lang="en-GB" sz="3200">
                          <a:latin typeface="Montserrat"/>
                          <a:ea typeface="Montserrat"/>
                          <a:cs typeface="Montserrat"/>
                          <a:sym typeface="Montserrat"/>
                        </a:rPr>
                        <a:t>To explain this further….</a:t>
                      </a:r>
                      <a:endParaRPr i="1" sz="3200">
                        <a:latin typeface="Montserrat"/>
                        <a:ea typeface="Montserrat"/>
                        <a:cs typeface="Montserrat"/>
                        <a:sym typeface="Montserrat"/>
                      </a:endParaRPr>
                    </a:p>
                  </a:txBody>
                  <a:tcPr marT="127000" marB="127000" marR="127000" marL="127000"/>
                </a:tc>
                <a:tc>
                  <a:txBody>
                    <a:bodyPr/>
                    <a:lstStyle/>
                    <a:p>
                      <a:pPr indent="0" lvl="0" marL="0" rtl="0" algn="l">
                        <a:lnSpc>
                          <a:spcPct val="140000"/>
                        </a:lnSpc>
                        <a:spcBef>
                          <a:spcPts val="0"/>
                        </a:spcBef>
                        <a:spcAft>
                          <a:spcPts val="0"/>
                        </a:spcAft>
                        <a:buNone/>
                      </a:pPr>
                      <a:r>
                        <a:rPr lang="en-GB" sz="3200">
                          <a:latin typeface="Montserrat"/>
                          <a:ea typeface="Montserrat"/>
                          <a:cs typeface="Montserrat"/>
                          <a:sym typeface="Montserrat"/>
                        </a:rPr>
                        <a:t>-Empire</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-Colony</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-Justify</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-Nationalist</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-Perspectives</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-Sepoys</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-Accurate</a:t>
                      </a:r>
                      <a:endParaRPr sz="3200">
                        <a:latin typeface="Montserrat"/>
                        <a:ea typeface="Montserrat"/>
                        <a:cs typeface="Montserrat"/>
                        <a:sym typeface="Montserrat"/>
                      </a:endParaRPr>
                    </a:p>
                  </a:txBody>
                  <a:tcPr marT="127000" marB="127000" marR="127000" marL="12700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0" name="Google Shape;90;p15"/>
          <p:cNvSpPr txBox="1"/>
          <p:nvPr>
            <p:ph idx="1" type="body"/>
          </p:nvPr>
        </p:nvSpPr>
        <p:spPr>
          <a:xfrm>
            <a:off x="917950" y="1859100"/>
            <a:ext cx="16780800" cy="70644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600"/>
              <a:t>In 1909 a famous history book was written about the 1857 conflict in India. It had a name which was so shocking that the book was banned in Britain. The book was written by an Indian called Vinayak Damodar Savarkar. He called his history book </a:t>
            </a:r>
            <a:r>
              <a:rPr i="1" lang="en-GB" sz="3600"/>
              <a:t>The Indian War of </a:t>
            </a:r>
            <a:r>
              <a:rPr b="1" i="1" lang="en-GB" sz="3600"/>
              <a:t>Independence</a:t>
            </a:r>
            <a:r>
              <a:rPr lang="en-GB" sz="3600"/>
              <a:t>. As a consequence of this 1909 book, there has been a debate about whether the 1857 conflict should be known as “the Indian war of independence.” By calling the conflict a war of independence Savarkar was suggesting  that the rebel sepoys were fighting a just war against an unjust empire.</a:t>
            </a:r>
            <a:endParaRPr sz="3600"/>
          </a:p>
        </p:txBody>
      </p:sp>
      <p:sp>
        <p:nvSpPr>
          <p:cNvPr id="91" name="Google Shape;91;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2" name="Google Shape;92;p15"/>
          <p:cNvSpPr txBox="1"/>
          <p:nvPr/>
        </p:nvSpPr>
        <p:spPr>
          <a:xfrm>
            <a:off x="791800" y="66520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A new name</a:t>
            </a:r>
            <a:endParaRPr b="1" sz="2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8" name="Google Shape;98;p16"/>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400"/>
              <a:t>Savarkar was not only a historian. He was also part of a campaign to try to make India independent of Britain. Savarkar was proud to be Indian and thought it was wrong for India to be a British colony. We call people with these kinds of beliefs </a:t>
            </a:r>
            <a:r>
              <a:rPr b="1" lang="en-GB" sz="3400"/>
              <a:t>‘nationalists’</a:t>
            </a:r>
            <a:r>
              <a:rPr lang="en-GB" sz="3400"/>
              <a:t>. So Savarkar was a historian and nationalist.</a:t>
            </a:r>
            <a:endParaRPr sz="3400"/>
          </a:p>
          <a:p>
            <a:pPr indent="0" lvl="0" marL="0" rtl="0" algn="l">
              <a:spcBef>
                <a:spcPts val="2000"/>
              </a:spcBef>
              <a:spcAft>
                <a:spcPts val="0"/>
              </a:spcAft>
              <a:buNone/>
            </a:pPr>
            <a:r>
              <a:rPr lang="en-GB" sz="3400"/>
              <a:t>What evidence is there to support Savarkar’s claim that the 1857 conflict was a ‘war of independence’? Firstly, the rebel sepoys went to Delhi and persuaded a descendent of the Mughals to become a new Mughal Emperor. Secondly, the fighting was fierce and involved large numbers of soldiers so the name ‘war’ might be more appropriate than ‘uprising’ or ‘mutiny’. Thirdly, leaders like Lakshmibai said they wanted to be independent of Britain. </a:t>
            </a:r>
            <a:endParaRPr sz="3400"/>
          </a:p>
          <a:p>
            <a:pPr indent="0" lvl="0" marL="0" rtl="0" algn="l">
              <a:spcBef>
                <a:spcPts val="2000"/>
              </a:spcBef>
              <a:spcAft>
                <a:spcPts val="0"/>
              </a:spcAft>
              <a:buNone/>
            </a:pPr>
            <a:r>
              <a:t/>
            </a:r>
            <a:endParaRPr sz="3400"/>
          </a:p>
          <a:p>
            <a:pPr indent="0" lvl="0" marL="0" rtl="0" algn="l">
              <a:spcBef>
                <a:spcPts val="2000"/>
              </a:spcBef>
              <a:spcAft>
                <a:spcPts val="2000"/>
              </a:spcAft>
              <a:buNone/>
            </a:pPr>
            <a:r>
              <a:t/>
            </a:r>
            <a:endParaRPr sz="3400"/>
          </a:p>
        </p:txBody>
      </p:sp>
      <p:sp>
        <p:nvSpPr>
          <p:cNvPr id="99" name="Google Shape;99;p16"/>
          <p:cNvSpPr txBox="1"/>
          <p:nvPr/>
        </p:nvSpPr>
        <p:spPr>
          <a:xfrm>
            <a:off x="599700" y="2804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Indian Nationalism</a:t>
            </a:r>
            <a:endParaRPr b="1" sz="2800"/>
          </a:p>
        </p:txBody>
      </p:sp>
      <p:sp>
        <p:nvSpPr>
          <p:cNvPr id="100" name="Google Shape;100;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6" name="Google Shape;106;p17"/>
          <p:cNvSpPr txBox="1"/>
          <p:nvPr>
            <p:ph idx="1" type="body"/>
          </p:nvPr>
        </p:nvSpPr>
        <p:spPr>
          <a:xfrm>
            <a:off x="421925" y="2936500"/>
            <a:ext cx="16395000" cy="50439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600"/>
              <a:t>However, more recent historians have been critical of Savarkar’s work. They argue that Savarkar’s </a:t>
            </a:r>
            <a:r>
              <a:rPr b="1" lang="en-GB" sz="3600"/>
              <a:t>political beliefs</a:t>
            </a:r>
            <a:r>
              <a:rPr lang="en-GB" sz="3600"/>
              <a:t> made him </a:t>
            </a:r>
            <a:r>
              <a:rPr b="1" lang="en-GB" sz="3600"/>
              <a:t>interpret</a:t>
            </a:r>
            <a:r>
              <a:rPr b="1" lang="en-GB" sz="3600"/>
              <a:t> </a:t>
            </a:r>
            <a:r>
              <a:rPr lang="en-GB" sz="3600"/>
              <a:t>the past as if the rebels in 1857 </a:t>
            </a:r>
            <a:r>
              <a:rPr lang="en-GB" sz="3600"/>
              <a:t>were also nationalists</a:t>
            </a:r>
            <a:r>
              <a:rPr lang="en-GB" sz="3600"/>
              <a:t>. So, because Savarkar was writing at a time when nationalists were trying to end British rule of India, Savarkar’s experiences shaped how he saw the past. </a:t>
            </a:r>
            <a:endParaRPr sz="3600"/>
          </a:p>
          <a:p>
            <a:pPr indent="0" lvl="0" marL="0" rtl="0" algn="l">
              <a:lnSpc>
                <a:spcPct val="140000"/>
              </a:lnSpc>
              <a:spcBef>
                <a:spcPts val="2000"/>
              </a:spcBef>
              <a:spcAft>
                <a:spcPts val="2000"/>
              </a:spcAft>
              <a:buNone/>
            </a:pPr>
            <a:r>
              <a:t/>
            </a:r>
            <a:endParaRPr sz="3400"/>
          </a:p>
        </p:txBody>
      </p:sp>
      <p:sp>
        <p:nvSpPr>
          <p:cNvPr id="107" name="Google Shape;107;p17"/>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Interpreting the past</a:t>
            </a:r>
            <a:endParaRPr b="1" sz="4400">
              <a:latin typeface="Montserrat"/>
              <a:ea typeface="Montserrat"/>
              <a:cs typeface="Montserrat"/>
              <a:sym typeface="Montserrat"/>
            </a:endParaRPr>
          </a:p>
        </p:txBody>
      </p:sp>
      <p:sp>
        <p:nvSpPr>
          <p:cNvPr id="108" name="Google Shape;108;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4" name="Google Shape;114;p18"/>
          <p:cNvSpPr txBox="1"/>
          <p:nvPr>
            <p:ph idx="1" type="body"/>
          </p:nvPr>
        </p:nvSpPr>
        <p:spPr>
          <a:xfrm>
            <a:off x="971150" y="1412650"/>
            <a:ext cx="16363200" cy="80916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400"/>
              <a:t>What is the evidence against seeing the 1857 conflict as a ‘war of independence’? Firstly, the conflict did not take place across all of India. Many areas were unaffected by the fighting so it might be more accurate to describe the conflict as local rather than national. Furthermore, when Lakshmibai declared she was fighting for independence, she meant she was fighting for the kingdom of Jhansi to be independent, not for India to be independent.  Secondly, many Indians did not support the rebel sepoys. The modern historian, Faisal Devji has pointed out that ordinary people in Delhi turned against the rebel sepoys after the rebels carried out a massacre against British women and children. </a:t>
            </a:r>
            <a:endParaRPr sz="3400"/>
          </a:p>
          <a:p>
            <a:pPr indent="0" lvl="0" marL="0" rtl="0" algn="l">
              <a:lnSpc>
                <a:spcPct val="140000"/>
              </a:lnSpc>
              <a:spcBef>
                <a:spcPts val="2000"/>
              </a:spcBef>
              <a:spcAft>
                <a:spcPts val="2000"/>
              </a:spcAft>
              <a:buNone/>
            </a:pPr>
            <a:r>
              <a:t/>
            </a:r>
            <a:endParaRPr sz="3400"/>
          </a:p>
        </p:txBody>
      </p:sp>
      <p:sp>
        <p:nvSpPr>
          <p:cNvPr id="115" name="Google Shape;115;p18"/>
          <p:cNvSpPr txBox="1"/>
          <p:nvPr/>
        </p:nvSpPr>
        <p:spPr>
          <a:xfrm>
            <a:off x="818750" y="285050"/>
            <a:ext cx="13062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Evidence against ‘war of independence’</a:t>
            </a:r>
            <a:endParaRPr b="1" sz="4400">
              <a:latin typeface="Montserrat"/>
              <a:ea typeface="Montserrat"/>
              <a:cs typeface="Montserrat"/>
              <a:sym typeface="Montserrat"/>
            </a:endParaRPr>
          </a:p>
        </p:txBody>
      </p:sp>
      <p:sp>
        <p:nvSpPr>
          <p:cNvPr id="116" name="Google Shape;116;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2" name="Google Shape;122;p19"/>
          <p:cNvSpPr txBox="1"/>
          <p:nvPr>
            <p:ph idx="1" type="body"/>
          </p:nvPr>
        </p:nvSpPr>
        <p:spPr>
          <a:xfrm>
            <a:off x="759825" y="2808000"/>
            <a:ext cx="16529700" cy="46710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600"/>
              <a:t>So, how should we decide what to call the 1857 conflict in India? None of the names we have considered, </a:t>
            </a:r>
            <a:r>
              <a:rPr b="1" i="1" lang="en-GB" sz="3600"/>
              <a:t>S</a:t>
            </a:r>
            <a:r>
              <a:rPr b="1" i="1" lang="en-GB" sz="3600"/>
              <a:t>epoy Mutiny</a:t>
            </a:r>
            <a:r>
              <a:rPr lang="en-GB" sz="3600"/>
              <a:t>, </a:t>
            </a:r>
            <a:r>
              <a:rPr b="1" i="1" lang="en-GB" sz="3600"/>
              <a:t>N</a:t>
            </a:r>
            <a:r>
              <a:rPr b="1" i="1" lang="en-GB" sz="3600"/>
              <a:t>ational Uprising</a:t>
            </a:r>
            <a:r>
              <a:rPr lang="en-GB" sz="3600"/>
              <a:t> or </a:t>
            </a:r>
            <a:r>
              <a:rPr b="1" i="1" lang="en-GB" sz="3600"/>
              <a:t>I</a:t>
            </a:r>
            <a:r>
              <a:rPr b="1" i="1" lang="en-GB" sz="3600"/>
              <a:t>ndian War</a:t>
            </a:r>
            <a:r>
              <a:rPr i="1" lang="en-GB" sz="3600"/>
              <a:t> </a:t>
            </a:r>
            <a:r>
              <a:rPr b="1" i="1" lang="en-GB" sz="3600"/>
              <a:t>of Independence</a:t>
            </a:r>
            <a:r>
              <a:rPr lang="en-GB" sz="3600"/>
              <a:t>; seem to be completely accurate. However, there is another important thing to consider about the name of the 1857 conflict. Some names could be offensive to some groups of people.  </a:t>
            </a:r>
            <a:endParaRPr sz="3600"/>
          </a:p>
          <a:p>
            <a:pPr indent="0" lvl="0" marL="0" rtl="0" algn="l">
              <a:lnSpc>
                <a:spcPct val="140000"/>
              </a:lnSpc>
              <a:spcBef>
                <a:spcPts val="2000"/>
              </a:spcBef>
              <a:spcAft>
                <a:spcPts val="2000"/>
              </a:spcAft>
              <a:buNone/>
            </a:pPr>
            <a:r>
              <a:t/>
            </a:r>
            <a:endParaRPr sz="3600"/>
          </a:p>
        </p:txBody>
      </p:sp>
      <p:sp>
        <p:nvSpPr>
          <p:cNvPr id="123" name="Google Shape;123;p19"/>
          <p:cNvSpPr txBox="1"/>
          <p:nvPr/>
        </p:nvSpPr>
        <p:spPr>
          <a:xfrm>
            <a:off x="578900" y="23460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names of the conflict</a:t>
            </a:r>
            <a:endParaRPr b="1" sz="4400">
              <a:latin typeface="Montserrat"/>
              <a:ea typeface="Montserrat"/>
              <a:cs typeface="Montserrat"/>
              <a:sym typeface="Montserrat"/>
            </a:endParaRPr>
          </a:p>
        </p:txBody>
      </p:sp>
      <p:sp>
        <p:nvSpPr>
          <p:cNvPr id="124" name="Google Shape;124;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0" name="Google Shape;130;p20"/>
          <p:cNvSpPr txBox="1"/>
          <p:nvPr>
            <p:ph idx="1" type="body"/>
          </p:nvPr>
        </p:nvSpPr>
        <p:spPr>
          <a:xfrm>
            <a:off x="917950" y="1264500"/>
            <a:ext cx="16312200" cy="77580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600"/>
              <a:t>The name ‘sepoy mutiny’ was used by British supporters of the Empire to make it seem like the rebel sepoys were in the wrong and that it was right that Britain should rule India as a colony. Therefore using the name ‘sepoy mutiny’ could cause offence because it makes it seem like British control of India was justified.  However, the name ‘Indian war of independence’ can also cause offence. Many Indian troops remained loyal to Britain and fought against the rebel sepoys.  For example many soldiers who followed the Sikh religion fought with the British against the rebel sepoys. As a result, some Sikhs today find the term ‘Indian war of independence’ offensive because the name ignores the experience of Sikh soldiers. </a:t>
            </a:r>
            <a:endParaRPr sz="3600"/>
          </a:p>
          <a:p>
            <a:pPr indent="0" lvl="0" marL="0" rtl="0" algn="l">
              <a:lnSpc>
                <a:spcPct val="140000"/>
              </a:lnSpc>
              <a:spcBef>
                <a:spcPts val="2000"/>
              </a:spcBef>
              <a:spcAft>
                <a:spcPts val="2000"/>
              </a:spcAft>
              <a:buNone/>
            </a:pPr>
            <a:r>
              <a:t/>
            </a:r>
            <a:endParaRPr sz="3600"/>
          </a:p>
        </p:txBody>
      </p:sp>
      <p:sp>
        <p:nvSpPr>
          <p:cNvPr id="131" name="Google Shape;131;p20"/>
          <p:cNvSpPr txBox="1"/>
          <p:nvPr/>
        </p:nvSpPr>
        <p:spPr>
          <a:xfrm>
            <a:off x="578900" y="23460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names of the conflict</a:t>
            </a:r>
            <a:endParaRPr b="1" sz="4400">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1835900" y="1780100"/>
            <a:ext cx="26402400" cy="32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37" name="Google Shape;137;p21"/>
          <p:cNvSpPr txBox="1"/>
          <p:nvPr/>
        </p:nvSpPr>
        <p:spPr>
          <a:xfrm>
            <a:off x="806100" y="2270400"/>
            <a:ext cx="169422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rPr b="1" lang="en-GB" sz="3600">
                <a:latin typeface="Montserrat"/>
                <a:ea typeface="Montserrat"/>
                <a:cs typeface="Montserrat"/>
                <a:sym typeface="Montserrat"/>
              </a:rPr>
              <a:t>Independence: </a:t>
            </a:r>
            <a:r>
              <a:rPr lang="en-GB" sz="3600">
                <a:latin typeface="Montserrat"/>
                <a:ea typeface="Montserrat"/>
                <a:cs typeface="Montserrat"/>
                <a:sym typeface="Montserrat"/>
              </a:rPr>
              <a:t>when a country or person becomes free of something which used to control them.</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Interpret: </a:t>
            </a:r>
            <a:r>
              <a:rPr lang="en-GB" sz="3600">
                <a:latin typeface="Montserrat"/>
                <a:ea typeface="Montserrat"/>
                <a:cs typeface="Montserrat"/>
                <a:sym typeface="Montserrat"/>
              </a:rPr>
              <a:t>seeing an event in a certain way (which may be different from how someone else sees the event).</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Nationalist:  </a:t>
            </a:r>
            <a:r>
              <a:rPr lang="en-GB" sz="3600">
                <a:latin typeface="Montserrat"/>
                <a:ea typeface="Montserrat"/>
                <a:cs typeface="Montserrat"/>
                <a:sym typeface="Montserrat"/>
              </a:rPr>
              <a:t>someone who is proud of their nation and wants their nation to be an independent country.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Political beliefs: </a:t>
            </a:r>
            <a:r>
              <a:rPr lang="en-GB" sz="3600">
                <a:latin typeface="Montserrat"/>
                <a:ea typeface="Montserrat"/>
                <a:cs typeface="Montserrat"/>
                <a:sym typeface="Montserrat"/>
              </a:rPr>
              <a:t>someone’s personal views on who should hold power and how power should be used.</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38" name="Google Shape;138;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4" name="Google Shape;144;p22"/>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45" name="Google Shape;145;p22"/>
          <p:cNvSpPr txBox="1"/>
          <p:nvPr>
            <p:ph idx="1" type="body"/>
          </p:nvPr>
        </p:nvSpPr>
        <p:spPr>
          <a:xfrm>
            <a:off x="917950" y="1809500"/>
            <a:ext cx="16452000" cy="7925400"/>
          </a:xfrm>
          <a:prstGeom prst="rect">
            <a:avLst/>
          </a:prstGeom>
        </p:spPr>
        <p:txBody>
          <a:bodyPr anchorCtr="0" anchor="t" bIns="0" lIns="0" spcFirstLastPara="1" rIns="0" wrap="square" tIns="0">
            <a:noAutofit/>
          </a:bodyPr>
          <a:lstStyle/>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What was the name of Savarkar’s 1909 book?</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0" rtl="0" algn="l">
              <a:lnSpc>
                <a:spcPct val="100000"/>
              </a:lnSpc>
              <a:spcBef>
                <a:spcPts val="0"/>
              </a:spcBef>
              <a:spcAft>
                <a:spcPts val="0"/>
              </a:spcAft>
              <a:buNone/>
            </a:pPr>
            <a:r>
              <a:rPr lang="en-GB" sz="3800" u="sng">
                <a:solidFill>
                  <a:srgbClr val="000000"/>
                </a:solidFill>
              </a:rPr>
              <a:t>Sentence starter:</a:t>
            </a:r>
            <a:r>
              <a:rPr lang="en-GB" sz="3800">
                <a:solidFill>
                  <a:srgbClr val="000000"/>
                </a:solidFill>
              </a:rPr>
              <a:t>  Savarkar’s 1909 book was called...</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What evidence could be used to explain why the 1857 conflict was a war of independence?</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What evidence could be used to explain why the 1857 conflict was </a:t>
            </a:r>
            <a:r>
              <a:rPr b="1" lang="en-GB" sz="3800" u="sng">
                <a:solidFill>
                  <a:srgbClr val="000000"/>
                </a:solidFill>
              </a:rPr>
              <a:t>not</a:t>
            </a:r>
            <a:r>
              <a:rPr lang="en-GB" sz="3800">
                <a:solidFill>
                  <a:srgbClr val="000000"/>
                </a:solidFill>
              </a:rPr>
              <a:t> a war of independence?</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Why might an Indian nationalist be more likely to view the 1857 conflict as a war of independence?</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u="sng">
                <a:solidFill>
                  <a:srgbClr val="000000"/>
                </a:solidFill>
              </a:rPr>
              <a:t>Challenge: </a:t>
            </a:r>
            <a:r>
              <a:rPr lang="en-GB" sz="3800">
                <a:solidFill>
                  <a:srgbClr val="000000"/>
                </a:solidFill>
              </a:rPr>
              <a:t>Why might calling the conflict the ‘sepoy mutiny’ cause offence?</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4000">
              <a:solidFill>
                <a:srgbClr val="000000"/>
              </a:solidFill>
            </a:endParaRPr>
          </a:p>
          <a:p>
            <a:pPr indent="0" lvl="0" marL="0" rtl="0" algn="l">
              <a:lnSpc>
                <a:spcPct val="100000"/>
              </a:lnSpc>
              <a:spcBef>
                <a:spcPts val="0"/>
              </a:spcBef>
              <a:spcAft>
                <a:spcPts val="0"/>
              </a:spcAft>
              <a:buNone/>
            </a:pPr>
            <a:r>
              <a:t/>
            </a:r>
            <a:endParaRPr sz="4000">
              <a:solidFill>
                <a:srgbClr val="000000"/>
              </a:solidFill>
            </a:endParaRPr>
          </a:p>
        </p:txBody>
      </p:sp>
      <p:sp>
        <p:nvSpPr>
          <p:cNvPr id="146" name="Google Shape;146;p22"/>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