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93C89C-DBA6-49DC-B8C3-9746F6FED96C}">
  <a:tblStyle styleId="{3693C89C-DBA6-49DC-B8C3-9746F6FED96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Medium-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MontserratMedium-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MontserratSemiBold-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d59b32c3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d59b32c3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d982c47ef_0_4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8d982c47ef_0_4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67ba65e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67ba65e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982c47ef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8d982c47ef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d982c47ef_0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8d982c47ef_0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Plan of the lesson.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5294d2bb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95294d2bb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Read through the lesson stages with your learner.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5294d2bb3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95294d2bb3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Note: add in or draw images and items that best suit your learner.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Look at the table- what are the items you need from the list to travel?</a:t>
            </a:r>
            <a:endParaRPr/>
          </a:p>
          <a:p>
            <a:pPr indent="0" lvl="0" marL="0" rtl="0" algn="l">
              <a:lnSpc>
                <a:spcPct val="100000"/>
              </a:lnSpc>
              <a:spcBef>
                <a:spcPts val="0"/>
              </a:spcBef>
              <a:spcAft>
                <a:spcPts val="0"/>
              </a:spcAft>
              <a:buSzPts val="1100"/>
              <a:buNone/>
            </a:pPr>
            <a:r>
              <a:rPr lang="en-GB"/>
              <a:t>Ask- do you need a TV or a ticket for the bus?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5294d2bb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5294d2bb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Task: Ask you  learner the questions in the thought bubble. Add in pictures to support if needed. Use your images, symbols or drawings from the last slide to help your learner decide what they need to travel with.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5294d2bb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5294d2bb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through each numbered box with your learner and discuss the importance of travelling safely. Add in images or symbols that best suit your learner.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dbad750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dbad750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Task:</a:t>
            </a:r>
            <a:r>
              <a:rPr lang="en-GB"/>
              <a:t> Think of a journey you are going to do with your learner- either going to the shops, a cafe, a school trip or even a holiday. </a:t>
            </a:r>
            <a:endParaRPr/>
          </a:p>
          <a:p>
            <a:pPr indent="0" lvl="0" marL="0" rtl="0" algn="l">
              <a:spcBef>
                <a:spcPts val="0"/>
              </a:spcBef>
              <a:spcAft>
                <a:spcPts val="0"/>
              </a:spcAft>
              <a:buNone/>
            </a:pPr>
            <a:r>
              <a:rPr lang="en-GB"/>
              <a:t>This can be a real trip or made up.</a:t>
            </a:r>
            <a:endParaRPr/>
          </a:p>
          <a:p>
            <a:pPr indent="0" lvl="0" marL="0" rtl="0" algn="l">
              <a:spcBef>
                <a:spcPts val="0"/>
              </a:spcBef>
              <a:spcAft>
                <a:spcPts val="0"/>
              </a:spcAft>
              <a:buNone/>
            </a:pPr>
            <a:r>
              <a:rPr lang="en-GB"/>
              <a:t>-Ask your learner how they will get to the place. </a:t>
            </a:r>
            <a:endParaRPr/>
          </a:p>
          <a:p>
            <a:pPr indent="0" lvl="0" marL="0" rtl="0" algn="l">
              <a:spcBef>
                <a:spcPts val="0"/>
              </a:spcBef>
              <a:spcAft>
                <a:spcPts val="0"/>
              </a:spcAft>
              <a:buNone/>
            </a:pPr>
            <a:r>
              <a:rPr lang="en-GB"/>
              <a:t>-What do they need to pack to get there. </a:t>
            </a:r>
            <a:endParaRPr/>
          </a:p>
          <a:p>
            <a:pPr indent="0" lvl="0" marL="0" rtl="0" algn="l">
              <a:spcBef>
                <a:spcPts val="0"/>
              </a:spcBef>
              <a:spcAft>
                <a:spcPts val="0"/>
              </a:spcAft>
              <a:buNone/>
            </a:pPr>
            <a:r>
              <a:rPr lang="en-GB"/>
              <a:t>-How to do it safely. </a:t>
            </a:r>
            <a:endParaRPr/>
          </a:p>
          <a:p>
            <a:pPr indent="0" lvl="0" marL="0" rtl="0" algn="l">
              <a:spcBef>
                <a:spcPts val="0"/>
              </a:spcBef>
              <a:spcAft>
                <a:spcPts val="0"/>
              </a:spcAft>
              <a:buNone/>
            </a:pPr>
            <a:r>
              <a:rPr lang="en-GB"/>
              <a:t>Pack a bag with the items you need- you can make your own tickets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Role play going on the journey, or enjoy going on the real journey.</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d982c47ef_0_4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8d982c47ef_0_4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Suggested adaptations for teachers/parents.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57" name="Google Shape;57;p14"/>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0" name="Google Shape;60;p14"/>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61" name="Shape 61"/>
        <p:cNvGrpSpPr/>
        <p:nvPr/>
      </p:nvGrpSpPr>
      <p:grpSpPr>
        <a:xfrm>
          <a:off x="0" y="0"/>
          <a:ext cx="0" cy="0"/>
          <a:chOff x="0" y="0"/>
          <a:chExt cx="0" cy="0"/>
        </a:xfrm>
      </p:grpSpPr>
      <p:sp>
        <p:nvSpPr>
          <p:cNvPr id="62" name="Google Shape;62;p1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 name="Google Shape;63;p15"/>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4" name="Google Shape;64;p15"/>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5" name="Google Shape;65;p15"/>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6" name="Google Shape;66;p15"/>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7" name="Google Shape;67;p15"/>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68" name="Google Shape;68;p15"/>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9" name="Google Shape;69;p15"/>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70" name="Google Shape;70;p15"/>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1" name="Google Shape;7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 name="Google Shape;74;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5" name="Google Shape;75;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7"/>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8" name="Google Shape;78;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9" name="Google Shape;79;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0" name="Shape 80"/>
        <p:cNvGrpSpPr/>
        <p:nvPr/>
      </p:nvGrpSpPr>
      <p:grpSpPr>
        <a:xfrm>
          <a:off x="0" y="0"/>
          <a:ext cx="0" cy="0"/>
          <a:chOff x="0" y="0"/>
          <a:chExt cx="0" cy="0"/>
        </a:xfrm>
      </p:grpSpPr>
      <p:sp>
        <p:nvSpPr>
          <p:cNvPr id="81" name="Google Shape;81;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3" name="Google Shape;83;p18"/>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4" name="Google Shape;84;p18"/>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8"/>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8"/>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8"/>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8" name="Google Shape;88;p18"/>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9" name="Google Shape;89;p18"/>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5" name="Google Shape;9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6" name="Google Shape;96;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0"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rgbClr val="4B3241"/>
                </a:solidFill>
              </a:rPr>
              <a:t>Independent Living</a:t>
            </a:r>
            <a:br>
              <a:rPr lang="en-GB" sz="3000">
                <a:solidFill>
                  <a:srgbClr val="4B3241"/>
                </a:solidFill>
              </a:rPr>
            </a:br>
            <a:r>
              <a:rPr lang="en-GB" sz="3000">
                <a:solidFill>
                  <a:srgbClr val="4B3241"/>
                </a:solidFill>
              </a:rPr>
              <a:t>Unit 4 - Community Living</a:t>
            </a:r>
            <a:endParaRPr sz="3000">
              <a:solidFill>
                <a:srgbClr val="4B3241"/>
              </a:solidFill>
            </a:endParaRPr>
          </a:p>
          <a:p>
            <a:pPr indent="0" lvl="0" marL="0" rtl="0" algn="l">
              <a:lnSpc>
                <a:spcPct val="115000"/>
              </a:lnSpc>
              <a:spcBef>
                <a:spcPts val="0"/>
              </a:spcBef>
              <a:spcAft>
                <a:spcPts val="0"/>
              </a:spcAft>
              <a:buSzPts val="3000"/>
              <a:buNone/>
            </a:pPr>
            <a:r>
              <a:rPr lang="en-GB" sz="3000">
                <a:solidFill>
                  <a:srgbClr val="4B3241"/>
                </a:solidFill>
              </a:rPr>
              <a:t>Lesson 6 - Travel in the community</a:t>
            </a:r>
            <a:br>
              <a:rPr lang="en-GB" sz="3000"/>
            </a:br>
            <a:endParaRPr sz="3000"/>
          </a:p>
        </p:txBody>
      </p:sp>
      <p:sp>
        <p:nvSpPr>
          <p:cNvPr id="104" name="Google Shape;104;p22"/>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Oak Specialist </a:t>
            </a:r>
            <a:endParaRPr sz="1800">
              <a:solidFill>
                <a:srgbClr val="4B3241"/>
              </a:solidFill>
            </a:endParaRPr>
          </a:p>
        </p:txBody>
      </p:sp>
      <p:sp>
        <p:nvSpPr>
          <p:cNvPr id="105" name="Google Shape;105;p22"/>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Building Understanding</a:t>
            </a:r>
            <a:endParaRPr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00" name="Google Shape;200;p3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Further Learning with Oak National</a:t>
            </a:r>
            <a:endParaRPr>
              <a:solidFill>
                <a:schemeClr val="dk2"/>
              </a:solidFill>
            </a:endParaRPr>
          </a:p>
        </p:txBody>
      </p:sp>
      <p:sp>
        <p:nvSpPr>
          <p:cNvPr id="201" name="Google Shape;201;p3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Independent Living:</a:t>
            </a:r>
            <a:endParaRPr/>
          </a:p>
          <a:p>
            <a:pPr indent="-330200" lvl="0" marL="457200" rtl="0" algn="l">
              <a:spcBef>
                <a:spcPts val="0"/>
              </a:spcBef>
              <a:spcAft>
                <a:spcPts val="0"/>
              </a:spcAft>
              <a:buSzPts val="1600"/>
              <a:buChar char="●"/>
            </a:pPr>
            <a:r>
              <a:rPr lang="en-GB"/>
              <a:t>Applying Learning- Preparing for a trip (Unit 3)</a:t>
            </a:r>
            <a:endParaRPr/>
          </a:p>
          <a:p>
            <a:pPr indent="-330200" lvl="0" marL="457200" rtl="0" algn="l">
              <a:spcBef>
                <a:spcPts val="0"/>
              </a:spcBef>
              <a:spcAft>
                <a:spcPts val="0"/>
              </a:spcAft>
              <a:buSzPts val="1600"/>
              <a:buChar char="●"/>
            </a:pPr>
            <a:r>
              <a:rPr lang="en-GB"/>
              <a:t>Applying Learning- Road safety (Unit 6)</a:t>
            </a:r>
            <a:endParaRPr/>
          </a:p>
          <a:p>
            <a:pPr indent="-330200" lvl="0" marL="457200" rtl="0" algn="l">
              <a:spcBef>
                <a:spcPts val="0"/>
              </a:spcBef>
              <a:spcAft>
                <a:spcPts val="0"/>
              </a:spcAft>
              <a:buSzPts val="1600"/>
              <a:buChar char="●"/>
            </a:pPr>
            <a:r>
              <a:rPr lang="en-GB"/>
              <a:t>Applying Learning- Safety on transport (Unit 6)</a:t>
            </a:r>
            <a:endParaRPr/>
          </a:p>
          <a:p>
            <a:pPr indent="-330200" lvl="0" marL="457200" rtl="0" algn="l">
              <a:spcBef>
                <a:spcPts val="0"/>
              </a:spcBef>
              <a:spcAft>
                <a:spcPts val="0"/>
              </a:spcAft>
              <a:buSzPts val="1600"/>
              <a:buChar char="●"/>
            </a:pPr>
            <a:r>
              <a:rPr lang="en-GB"/>
              <a:t>Applying Learning- Travel in the community/planning a journey (Unit 4)</a:t>
            </a:r>
            <a:endParaRPr/>
          </a:p>
          <a:p>
            <a:pPr indent="-330200" lvl="0" marL="457200" rtl="0" algn="l">
              <a:lnSpc>
                <a:spcPct val="130000"/>
              </a:lnSpc>
              <a:spcBef>
                <a:spcPts val="0"/>
              </a:spcBef>
              <a:spcAft>
                <a:spcPts val="0"/>
              </a:spcAft>
              <a:buSzPts val="1600"/>
              <a:buChar char="●"/>
            </a:pPr>
            <a:r>
              <a:rPr lang="en-GB"/>
              <a:t>Building Understanding- Transport (Unit 4) </a:t>
            </a:r>
            <a:r>
              <a:rPr lang="en-GB"/>
              <a:t> </a:t>
            </a:r>
            <a:endParaRPr/>
          </a:p>
        </p:txBody>
      </p:sp>
      <p:sp>
        <p:nvSpPr>
          <p:cNvPr id="202" name="Google Shape;202;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208" name="Google Shape;208;p32"/>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100"/>
              <a:t>Slide 10- </a:t>
            </a:r>
            <a:r>
              <a:rPr lang="en-GB" sz="1100">
                <a:solidFill>
                  <a:srgbClr val="555555"/>
                </a:solidFill>
              </a:rPr>
              <a:t>Beach Maldives Vacations Palm Island Sun Bandos, Max Pixel / Suitcase, Pixabay / Aeroplane boeing 737, Pixabay / Money, Wallpaper Flare / British Passport, Geordie Bosanko, Wikimedia Commons</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1600">
                <a:solidFill>
                  <a:schemeClr val="dk2"/>
                </a:solidFill>
              </a:rPr>
              <a:t>Unit 4- Community Living</a:t>
            </a:r>
            <a:endParaRPr sz="1600">
              <a:solidFill>
                <a:schemeClr val="dk2"/>
              </a:solidFill>
            </a:endParaRPr>
          </a:p>
        </p:txBody>
      </p:sp>
      <p:sp>
        <p:nvSpPr>
          <p:cNvPr id="111" name="Google Shape;111;p23"/>
          <p:cNvSpPr txBox="1"/>
          <p:nvPr>
            <p:ph idx="1" type="subTitle"/>
          </p:nvPr>
        </p:nvSpPr>
        <p:spPr>
          <a:xfrm>
            <a:off x="458975" y="498550"/>
            <a:ext cx="3128400" cy="630900"/>
          </a:xfrm>
          <a:prstGeom prst="rect">
            <a:avLst/>
          </a:prstGeom>
          <a:solidFill>
            <a:schemeClr val="lt1"/>
          </a:solid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Lesson 1- Knowing which shop to buy from</a:t>
            </a:r>
            <a:endParaRPr>
              <a:solidFill>
                <a:srgbClr val="4B3241"/>
              </a:solidFill>
            </a:endParaRPr>
          </a:p>
        </p:txBody>
      </p:sp>
      <p:sp>
        <p:nvSpPr>
          <p:cNvPr id="112" name="Google Shape;112;p23"/>
          <p:cNvSpPr txBox="1"/>
          <p:nvPr>
            <p:ph idx="2" type="body"/>
          </p:nvPr>
        </p:nvSpPr>
        <p:spPr>
          <a:xfrm>
            <a:off x="458975" y="11556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Which shops sell what items? Matching shopping to shops.</a:t>
            </a:r>
            <a:endParaRPr/>
          </a:p>
        </p:txBody>
      </p:sp>
      <p:sp>
        <p:nvSpPr>
          <p:cNvPr id="113" name="Google Shape;113;p23"/>
          <p:cNvSpPr txBox="1"/>
          <p:nvPr>
            <p:ph idx="3" type="subTitle"/>
          </p:nvPr>
        </p:nvSpPr>
        <p:spPr>
          <a:xfrm>
            <a:off x="4734000" y="346150"/>
            <a:ext cx="3128400" cy="6309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Lesson 2- Shopping in the supermarket</a:t>
            </a:r>
            <a:endParaRPr>
              <a:solidFill>
                <a:srgbClr val="4B3241"/>
              </a:solidFill>
            </a:endParaRPr>
          </a:p>
        </p:txBody>
      </p:sp>
      <p:sp>
        <p:nvSpPr>
          <p:cNvPr id="114" name="Google Shape;114;p23"/>
          <p:cNvSpPr txBox="1"/>
          <p:nvPr>
            <p:ph idx="4" type="body"/>
          </p:nvPr>
        </p:nvSpPr>
        <p:spPr>
          <a:xfrm>
            <a:off x="4734000" y="10032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Writing a shopping list, choosing the correct aisle and counting money. </a:t>
            </a:r>
            <a:endParaRPr/>
          </a:p>
        </p:txBody>
      </p:sp>
      <p:sp>
        <p:nvSpPr>
          <p:cNvPr id="115" name="Google Shape;115;p23"/>
          <p:cNvSpPr txBox="1"/>
          <p:nvPr>
            <p:ph idx="5" type="subTitle"/>
          </p:nvPr>
        </p:nvSpPr>
        <p:spPr>
          <a:xfrm>
            <a:off x="458975" y="1978588"/>
            <a:ext cx="3128400" cy="711900"/>
          </a:xfrm>
          <a:prstGeom prst="rect">
            <a:avLst/>
          </a:prstGeom>
          <a:solidFill>
            <a:schemeClr val="lt1"/>
          </a:solid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Lesson 3- What’s on the high street?</a:t>
            </a:r>
            <a:endParaRPr>
              <a:solidFill>
                <a:srgbClr val="4B3241"/>
              </a:solidFill>
            </a:endParaRPr>
          </a:p>
        </p:txBody>
      </p:sp>
      <p:sp>
        <p:nvSpPr>
          <p:cNvPr id="116" name="Google Shape;116;p23"/>
          <p:cNvSpPr txBox="1"/>
          <p:nvPr>
            <p:ph idx="6" type="body"/>
          </p:nvPr>
        </p:nvSpPr>
        <p:spPr>
          <a:xfrm>
            <a:off x="458975" y="26699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Recognising and locating places of interest on a high street. </a:t>
            </a:r>
            <a:endParaRPr/>
          </a:p>
        </p:txBody>
      </p:sp>
      <p:sp>
        <p:nvSpPr>
          <p:cNvPr id="117" name="Google Shape;117;p23"/>
          <p:cNvSpPr txBox="1"/>
          <p:nvPr>
            <p:ph idx="7" type="subTitle"/>
          </p:nvPr>
        </p:nvSpPr>
        <p:spPr>
          <a:xfrm>
            <a:off x="4734000" y="1779375"/>
            <a:ext cx="3128400" cy="7119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Lesson 4- Familiar health services</a:t>
            </a:r>
            <a:endParaRPr>
              <a:solidFill>
                <a:srgbClr val="4B3241"/>
              </a:solidFill>
            </a:endParaRPr>
          </a:p>
        </p:txBody>
      </p:sp>
      <p:sp>
        <p:nvSpPr>
          <p:cNvPr id="118" name="Google Shape;118;p23"/>
          <p:cNvSpPr txBox="1"/>
          <p:nvPr>
            <p:ph idx="8" type="body"/>
          </p:nvPr>
        </p:nvSpPr>
        <p:spPr>
          <a:xfrm>
            <a:off x="4734000" y="25175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Recognising familiar health professionals and matching jobs to their roles.</a:t>
            </a:r>
            <a:endParaRPr/>
          </a:p>
        </p:txBody>
      </p:sp>
      <p:sp>
        <p:nvSpPr>
          <p:cNvPr id="119" name="Google Shape;119;p2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120" name="Google Shape;120;p23"/>
          <p:cNvSpPr txBox="1"/>
          <p:nvPr>
            <p:ph idx="5" type="subTitle"/>
          </p:nvPr>
        </p:nvSpPr>
        <p:spPr>
          <a:xfrm>
            <a:off x="458975" y="3460575"/>
            <a:ext cx="3128400" cy="453300"/>
          </a:xfrm>
          <a:prstGeom prst="rect">
            <a:avLst/>
          </a:prstGeom>
          <a:solidFill>
            <a:schemeClr val="lt1"/>
          </a:solid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Lesson 5- Transport</a:t>
            </a:r>
            <a:endParaRPr>
              <a:solidFill>
                <a:srgbClr val="4B3241"/>
              </a:solidFill>
            </a:endParaRPr>
          </a:p>
        </p:txBody>
      </p:sp>
      <p:sp>
        <p:nvSpPr>
          <p:cNvPr id="121" name="Google Shape;121;p23"/>
          <p:cNvSpPr txBox="1"/>
          <p:nvPr>
            <p:ph idx="6" type="body"/>
          </p:nvPr>
        </p:nvSpPr>
        <p:spPr>
          <a:xfrm>
            <a:off x="458975" y="3889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Identifying transport modes and choosing correct mode for type of travel.</a:t>
            </a:r>
            <a:endParaRPr/>
          </a:p>
        </p:txBody>
      </p:sp>
      <p:sp>
        <p:nvSpPr>
          <p:cNvPr id="122" name="Google Shape;122;p23"/>
          <p:cNvSpPr txBox="1"/>
          <p:nvPr>
            <p:ph idx="7" type="subTitle"/>
          </p:nvPr>
        </p:nvSpPr>
        <p:spPr>
          <a:xfrm>
            <a:off x="4734000" y="3460575"/>
            <a:ext cx="3128400" cy="6309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Lesson 6- Travel in the community</a:t>
            </a:r>
            <a:endParaRPr>
              <a:solidFill>
                <a:srgbClr val="4B3241"/>
              </a:solidFill>
            </a:endParaRPr>
          </a:p>
        </p:txBody>
      </p:sp>
      <p:sp>
        <p:nvSpPr>
          <p:cNvPr id="123" name="Google Shape;123;p23"/>
          <p:cNvSpPr txBox="1"/>
          <p:nvPr>
            <p:ph idx="8" type="body"/>
          </p:nvPr>
        </p:nvSpPr>
        <p:spPr>
          <a:xfrm>
            <a:off x="4734000" y="41177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Planning a simple journey.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29" name="Google Shape;129;p2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Lesson 6</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Travel in the community</a:t>
            </a:r>
            <a:endParaRPr>
              <a:solidFill>
                <a:schemeClr val="dk2"/>
              </a:solidFill>
            </a:endParaRPr>
          </a:p>
        </p:txBody>
      </p:sp>
      <p:sp>
        <p:nvSpPr>
          <p:cNvPr id="130" name="Google Shape;130;p2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1900"/>
              <a:t>Learning Intentions: To plan a simple journey</a:t>
            </a:r>
            <a:endParaRPr sz="1900"/>
          </a:p>
          <a:p>
            <a:pPr indent="0" lvl="0" marL="0" rtl="0" algn="l">
              <a:lnSpc>
                <a:spcPct val="100000"/>
              </a:lnSpc>
              <a:spcBef>
                <a:spcPts val="0"/>
              </a:spcBef>
              <a:spcAft>
                <a:spcPts val="0"/>
              </a:spcAft>
              <a:buNone/>
            </a:pPr>
            <a:r>
              <a:t/>
            </a:r>
            <a:endParaRPr sz="1900"/>
          </a:p>
          <a:p>
            <a:pPr indent="-349250" lvl="0" marL="457200" rtl="0" algn="l">
              <a:lnSpc>
                <a:spcPct val="100000"/>
              </a:lnSpc>
              <a:spcBef>
                <a:spcPts val="0"/>
              </a:spcBef>
              <a:spcAft>
                <a:spcPts val="0"/>
              </a:spcAft>
              <a:buSzPts val="1900"/>
              <a:buChar char="-"/>
            </a:pPr>
            <a:r>
              <a:rPr lang="en-GB" sz="1900"/>
              <a:t>What to remember to take when travelling. Collect the items that you might need.</a:t>
            </a:r>
            <a:endParaRPr sz="1900"/>
          </a:p>
          <a:p>
            <a:pPr indent="-349250" lvl="0" marL="457200" rtl="0" algn="l">
              <a:lnSpc>
                <a:spcPct val="100000"/>
              </a:lnSpc>
              <a:spcBef>
                <a:spcPts val="0"/>
              </a:spcBef>
              <a:spcAft>
                <a:spcPts val="0"/>
              </a:spcAft>
              <a:buSzPts val="1900"/>
              <a:buChar char="-"/>
            </a:pPr>
            <a:r>
              <a:rPr lang="en-GB" sz="1900"/>
              <a:t>Favourite places to visit. Have you travelled before? </a:t>
            </a:r>
            <a:endParaRPr sz="1900"/>
          </a:p>
          <a:p>
            <a:pPr indent="-349250" lvl="0" marL="457200" rtl="0" algn="l">
              <a:lnSpc>
                <a:spcPct val="100000"/>
              </a:lnSpc>
              <a:spcBef>
                <a:spcPts val="0"/>
              </a:spcBef>
              <a:spcAft>
                <a:spcPts val="0"/>
              </a:spcAft>
              <a:buSzPts val="1900"/>
              <a:buChar char="-"/>
            </a:pPr>
            <a:r>
              <a:rPr lang="en-GB" sz="1900"/>
              <a:t>Safe ways to travel. What to remember when travelling.</a:t>
            </a:r>
            <a:endParaRPr sz="1900"/>
          </a:p>
          <a:p>
            <a:pPr indent="-349250" lvl="0" marL="457200" rtl="0" algn="l">
              <a:lnSpc>
                <a:spcPct val="100000"/>
              </a:lnSpc>
              <a:spcBef>
                <a:spcPts val="0"/>
              </a:spcBef>
              <a:spcAft>
                <a:spcPts val="0"/>
              </a:spcAft>
              <a:buSzPts val="1900"/>
              <a:buChar char="-"/>
            </a:pPr>
            <a:r>
              <a:rPr lang="en-GB" sz="1900"/>
              <a:t>Planning a journey. Opportunity for role play.</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en-GB" sz="1900"/>
              <a:t>Resources- pen and paper, travel items. </a:t>
            </a:r>
            <a:endParaRPr sz="1900"/>
          </a:p>
        </p:txBody>
      </p:sp>
      <p:sp>
        <p:nvSpPr>
          <p:cNvPr id="131" name="Google Shape;131;p2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Stages:</a:t>
            </a:r>
            <a:endParaRPr>
              <a:solidFill>
                <a:schemeClr val="dk2"/>
              </a:solidFill>
            </a:endParaRPr>
          </a:p>
        </p:txBody>
      </p:sp>
      <p:sp>
        <p:nvSpPr>
          <p:cNvPr id="137" name="Google Shape;137;p25"/>
          <p:cNvSpPr txBox="1"/>
          <p:nvPr>
            <p:ph idx="1" type="body"/>
          </p:nvPr>
        </p:nvSpPr>
        <p:spPr>
          <a:xfrm>
            <a:off x="458800" y="881300"/>
            <a:ext cx="4552800" cy="31896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1000"/>
              </a:spcBef>
              <a:spcAft>
                <a:spcPts val="0"/>
              </a:spcAft>
              <a:buSzPts val="1600"/>
              <a:buAutoNum type="arabicPeriod"/>
            </a:pPr>
            <a:r>
              <a:rPr lang="en-GB"/>
              <a:t>What to remember when traveling.</a:t>
            </a:r>
            <a:endParaRPr/>
          </a:p>
          <a:p>
            <a:pPr indent="0" lvl="0" marL="0" rtl="0" algn="l">
              <a:lnSpc>
                <a:spcPct val="130000"/>
              </a:lnSpc>
              <a:spcBef>
                <a:spcPts val="1000"/>
              </a:spcBef>
              <a:spcAft>
                <a:spcPts val="0"/>
              </a:spcAft>
              <a:buNone/>
            </a:pPr>
            <a:r>
              <a:t/>
            </a:r>
            <a:endParaRPr/>
          </a:p>
          <a:p>
            <a:pPr indent="-330200" lvl="0" marL="457200" rtl="0" algn="l">
              <a:lnSpc>
                <a:spcPct val="130000"/>
              </a:lnSpc>
              <a:spcBef>
                <a:spcPts val="1000"/>
              </a:spcBef>
              <a:spcAft>
                <a:spcPts val="0"/>
              </a:spcAft>
              <a:buSzPts val="1600"/>
              <a:buAutoNum type="arabicPeriod"/>
            </a:pPr>
            <a:r>
              <a:rPr lang="en-GB"/>
              <a:t>Favourite places to visit.</a:t>
            </a:r>
            <a:endParaRPr/>
          </a:p>
          <a:p>
            <a:pPr indent="0" lvl="0" marL="0" rtl="0" algn="l">
              <a:lnSpc>
                <a:spcPct val="130000"/>
              </a:lnSpc>
              <a:spcBef>
                <a:spcPts val="1000"/>
              </a:spcBef>
              <a:spcAft>
                <a:spcPts val="0"/>
              </a:spcAft>
              <a:buNone/>
            </a:pPr>
            <a:r>
              <a:t/>
            </a:r>
            <a:endParaRPr/>
          </a:p>
          <a:p>
            <a:pPr indent="-330200" lvl="0" marL="457200" rtl="0" algn="l">
              <a:lnSpc>
                <a:spcPct val="130000"/>
              </a:lnSpc>
              <a:spcBef>
                <a:spcPts val="1000"/>
              </a:spcBef>
              <a:spcAft>
                <a:spcPts val="0"/>
              </a:spcAft>
              <a:buSzPts val="1600"/>
              <a:buAutoNum type="arabicPeriod"/>
            </a:pPr>
            <a:r>
              <a:rPr lang="en-GB"/>
              <a:t>Safe ways to travel.</a:t>
            </a:r>
            <a:endParaRPr/>
          </a:p>
          <a:p>
            <a:pPr indent="0" lvl="0" marL="0" rtl="0" algn="l">
              <a:lnSpc>
                <a:spcPct val="130000"/>
              </a:lnSpc>
              <a:spcBef>
                <a:spcPts val="1000"/>
              </a:spcBef>
              <a:spcAft>
                <a:spcPts val="0"/>
              </a:spcAft>
              <a:buNone/>
            </a:pPr>
            <a:r>
              <a:t/>
            </a:r>
            <a:endParaRPr/>
          </a:p>
          <a:p>
            <a:pPr indent="-330200" lvl="0" marL="457200" rtl="0" algn="l">
              <a:lnSpc>
                <a:spcPct val="130000"/>
              </a:lnSpc>
              <a:spcBef>
                <a:spcPts val="1000"/>
              </a:spcBef>
              <a:spcAft>
                <a:spcPts val="0"/>
              </a:spcAft>
              <a:buSzPts val="1600"/>
              <a:buAutoNum type="arabicPeriod"/>
            </a:pPr>
            <a:r>
              <a:rPr lang="en-GB"/>
              <a:t>Plan a journey.</a:t>
            </a:r>
            <a:endParaRPr/>
          </a:p>
        </p:txBody>
      </p:sp>
      <p:sp>
        <p:nvSpPr>
          <p:cNvPr id="138" name="Google Shape;138;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What to remember when travelling?</a:t>
            </a:r>
            <a:endParaRPr>
              <a:solidFill>
                <a:schemeClr val="dk2"/>
              </a:solidFill>
            </a:endParaRPr>
          </a:p>
        </p:txBody>
      </p:sp>
      <p:sp>
        <p:nvSpPr>
          <p:cNvPr id="144" name="Google Shape;144;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graphicFrame>
        <p:nvGraphicFramePr>
          <p:cNvPr id="145" name="Google Shape;145;p26"/>
          <p:cNvGraphicFramePr/>
          <p:nvPr/>
        </p:nvGraphicFramePr>
        <p:xfrm>
          <a:off x="952500" y="1259500"/>
          <a:ext cx="3000000" cy="3000000"/>
        </p:xfrm>
        <a:graphic>
          <a:graphicData uri="http://schemas.openxmlformats.org/drawingml/2006/table">
            <a:tbl>
              <a:tblPr>
                <a:noFill/>
                <a:tableStyleId>{3693C89C-DBA6-49DC-B8C3-9746F6FED96C}</a:tableStyleId>
              </a:tblPr>
              <a:tblGrid>
                <a:gridCol w="1809750"/>
                <a:gridCol w="1809750"/>
                <a:gridCol w="1809750"/>
                <a:gridCol w="1809750"/>
              </a:tblGrid>
              <a:tr h="14905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490550">
                <a:tc>
                  <a:txBody>
                    <a:bodyPr/>
                    <a:lstStyle/>
                    <a:p>
                      <a:pPr indent="0" lvl="0" marL="0" rtl="0" algn="l">
                        <a:spcBef>
                          <a:spcPts val="0"/>
                        </a:spcBef>
                        <a:spcAft>
                          <a:spcPts val="0"/>
                        </a:spcAft>
                        <a:buNone/>
                      </a:pPr>
                      <a:r>
                        <a:rPr lang="en-GB"/>
                        <a: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46" name="Google Shape;146;p26"/>
          <p:cNvSpPr txBox="1"/>
          <p:nvPr/>
        </p:nvSpPr>
        <p:spPr>
          <a:xfrm>
            <a:off x="1316500" y="1882900"/>
            <a:ext cx="68751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   cat		        money		       	  map			flowers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  bag	                  fish		      television		ticket   </a:t>
            </a:r>
            <a:endParaRPr sz="18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297075" y="444500"/>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Favourite places to travel</a:t>
            </a:r>
            <a:endParaRPr>
              <a:solidFill>
                <a:srgbClr val="000000"/>
              </a:solidFill>
            </a:endParaRPr>
          </a:p>
        </p:txBody>
      </p:sp>
      <p:sp>
        <p:nvSpPr>
          <p:cNvPr id="152" name="Google Shape;152;p2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153" name="Google Shape;153;p27"/>
          <p:cNvSpPr/>
          <p:nvPr/>
        </p:nvSpPr>
        <p:spPr>
          <a:xfrm>
            <a:off x="544750" y="924825"/>
            <a:ext cx="5409600" cy="2139000"/>
          </a:xfrm>
          <a:prstGeom prst="cloudCallout">
            <a:avLst>
              <a:gd fmla="val -27203" name="adj1"/>
              <a:gd fmla="val 72008"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Where do you like to travel? </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How do you get there?</a:t>
            </a:r>
            <a:endParaRPr sz="1600">
              <a:latin typeface="Montserrat"/>
              <a:ea typeface="Montserrat"/>
              <a:cs typeface="Montserrat"/>
              <a:sym typeface="Montserrat"/>
            </a:endParaRPr>
          </a:p>
          <a:p>
            <a:pPr indent="0" lvl="0" marL="457200" rtl="0" algn="l">
              <a:spcBef>
                <a:spcPts val="0"/>
              </a:spcBef>
              <a:spcAft>
                <a:spcPts val="0"/>
              </a:spcAft>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What do you need to take with you?</a:t>
            </a:r>
            <a:endParaRPr sz="1600">
              <a:latin typeface="Montserrat"/>
              <a:ea typeface="Montserrat"/>
              <a:cs typeface="Montserrat"/>
              <a:sym typeface="Montserrat"/>
            </a:endParaRPr>
          </a:p>
        </p:txBody>
      </p:sp>
      <p:sp>
        <p:nvSpPr>
          <p:cNvPr id="154" name="Google Shape;154;p27"/>
          <p:cNvSpPr txBox="1"/>
          <p:nvPr/>
        </p:nvSpPr>
        <p:spPr>
          <a:xfrm>
            <a:off x="5738975" y="2540700"/>
            <a:ext cx="3049800" cy="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   Swimming pool 	      Beach </a:t>
            </a:r>
            <a:endParaRPr>
              <a:latin typeface="Montserrat"/>
              <a:ea typeface="Montserrat"/>
              <a:cs typeface="Montserrat"/>
              <a:sym typeface="Montserrat"/>
            </a:endParaRPr>
          </a:p>
        </p:txBody>
      </p:sp>
      <p:sp>
        <p:nvSpPr>
          <p:cNvPr id="155" name="Google Shape;155;p27"/>
          <p:cNvSpPr txBox="1"/>
          <p:nvPr/>
        </p:nvSpPr>
        <p:spPr>
          <a:xfrm>
            <a:off x="4294700" y="4028650"/>
            <a:ext cx="4405200" cy="1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Montserrat"/>
                <a:ea typeface="Montserrat"/>
                <a:cs typeface="Montserrat"/>
                <a:sym typeface="Montserrat"/>
              </a:rPr>
              <a:t>             Shops	                Family 	     Cinema</a:t>
            </a:r>
            <a:endParaRPr>
              <a:latin typeface="Montserrat"/>
              <a:ea typeface="Montserrat"/>
              <a:cs typeface="Montserrat"/>
              <a:sym typeface="Montserrat"/>
            </a:endParaRPr>
          </a:p>
        </p:txBody>
      </p:sp>
      <p:sp>
        <p:nvSpPr>
          <p:cNvPr id="156" name="Google Shape;156;p27"/>
          <p:cNvSpPr txBox="1"/>
          <p:nvPr/>
        </p:nvSpPr>
        <p:spPr>
          <a:xfrm>
            <a:off x="1345075" y="3353150"/>
            <a:ext cx="2097300" cy="12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0">
                <a:latin typeface="Montserrat"/>
                <a:ea typeface="Montserrat"/>
                <a:cs typeface="Montserrat"/>
                <a:sym typeface="Montserrat"/>
              </a:rPr>
              <a:t>?</a:t>
            </a:r>
            <a:endParaRPr sz="90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459000" y="514950"/>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Safe ways to travel</a:t>
            </a:r>
            <a:endParaRPr>
              <a:solidFill>
                <a:srgbClr val="000000"/>
              </a:solidFill>
            </a:endParaRPr>
          </a:p>
        </p:txBody>
      </p:sp>
      <p:sp>
        <p:nvSpPr>
          <p:cNvPr id="162" name="Google Shape;162;p2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graphicFrame>
        <p:nvGraphicFramePr>
          <p:cNvPr id="163" name="Google Shape;163;p28"/>
          <p:cNvGraphicFramePr/>
          <p:nvPr/>
        </p:nvGraphicFramePr>
        <p:xfrm>
          <a:off x="369700" y="1196438"/>
          <a:ext cx="3000000" cy="3000000"/>
        </p:xfrm>
        <a:graphic>
          <a:graphicData uri="http://schemas.openxmlformats.org/drawingml/2006/table">
            <a:tbl>
              <a:tblPr>
                <a:noFill/>
                <a:tableStyleId>{3693C89C-DBA6-49DC-B8C3-9746F6FED96C}</a:tableStyleId>
              </a:tblPr>
              <a:tblGrid>
                <a:gridCol w="2801525"/>
                <a:gridCol w="2801525"/>
                <a:gridCol w="2801525"/>
              </a:tblGrid>
              <a:tr h="1540925">
                <a:tc>
                  <a:txBody>
                    <a:bodyPr/>
                    <a:lstStyle/>
                    <a:p>
                      <a:pPr indent="-330200" lvl="0" marL="457200" rtl="0" algn="l">
                        <a:spcBef>
                          <a:spcPts val="0"/>
                        </a:spcBef>
                        <a:spcAft>
                          <a:spcPts val="0"/>
                        </a:spcAft>
                        <a:buSzPts val="1600"/>
                        <a:buFont typeface="Montserrat"/>
                        <a:buAutoNum type="arabicPeriod"/>
                      </a:pPr>
                      <a:r>
                        <a:rPr lang="en-GB" sz="1600">
                          <a:latin typeface="Montserrat"/>
                          <a:ea typeface="Montserrat"/>
                          <a:cs typeface="Montserrat"/>
                          <a:sym typeface="Montserrat"/>
                        </a:rPr>
                        <a:t>Road Safety</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2. Plan your journey ahead</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3. Travel with an adult</a:t>
                      </a:r>
                      <a:endParaRPr sz="1600">
                        <a:latin typeface="Montserrat"/>
                        <a:ea typeface="Montserrat"/>
                        <a:cs typeface="Montserrat"/>
                        <a:sym typeface="Montserrat"/>
                      </a:endParaRPr>
                    </a:p>
                  </a:txBody>
                  <a:tcPr marT="91425" marB="91425" marR="91425" marL="91425"/>
                </a:tc>
              </a:tr>
              <a:tr h="1432500">
                <a:tc>
                  <a:txBody>
                    <a:bodyPr/>
                    <a:lstStyle/>
                    <a:p>
                      <a:pPr indent="0" lvl="0" marL="0" rtl="0" algn="l">
                        <a:spcBef>
                          <a:spcPts val="0"/>
                        </a:spcBef>
                        <a:spcAft>
                          <a:spcPts val="0"/>
                        </a:spcAft>
                        <a:buNone/>
                      </a:pPr>
                      <a:r>
                        <a:rPr lang="en-GB" sz="1600">
                          <a:latin typeface="Montserrat"/>
                          <a:ea typeface="Montserrat"/>
                          <a:cs typeface="Montserrat"/>
                          <a:sym typeface="Montserrat"/>
                        </a:rPr>
                        <a:t>4. Is the driver wearing a name badge?</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5. Stranger Danger</a:t>
                      </a:r>
                      <a:endParaRPr sz="16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600">
                          <a:latin typeface="Montserrat"/>
                          <a:ea typeface="Montserrat"/>
                          <a:cs typeface="Montserrat"/>
                          <a:sym typeface="Montserrat"/>
                        </a:rPr>
                        <a:t>6. Carry a water bottle, especially on hotter days and long journeys </a:t>
                      </a:r>
                      <a:endParaRPr sz="16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59900" y="3688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Plan a journey</a:t>
            </a:r>
            <a:endParaRPr>
              <a:solidFill>
                <a:srgbClr val="000000"/>
              </a:solidFill>
            </a:endParaRPr>
          </a:p>
        </p:txBody>
      </p:sp>
      <p:sp>
        <p:nvSpPr>
          <p:cNvPr id="169" name="Google Shape;169;p29"/>
          <p:cNvSpPr txBox="1"/>
          <p:nvPr>
            <p:ph idx="12" type="sldNum"/>
          </p:nvPr>
        </p:nvSpPr>
        <p:spPr>
          <a:xfrm>
            <a:off x="1771" y="50219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grpSp>
        <p:nvGrpSpPr>
          <p:cNvPr id="170" name="Google Shape;170;p29"/>
          <p:cNvGrpSpPr/>
          <p:nvPr/>
        </p:nvGrpSpPr>
        <p:grpSpPr>
          <a:xfrm>
            <a:off x="4050263" y="1210200"/>
            <a:ext cx="2070274" cy="1747000"/>
            <a:chOff x="519626" y="962450"/>
            <a:chExt cx="2070274" cy="1747000"/>
          </a:xfrm>
        </p:grpSpPr>
        <p:pic>
          <p:nvPicPr>
            <p:cNvPr id="171" name="Google Shape;171;p29"/>
            <p:cNvPicPr preferRelativeResize="0"/>
            <p:nvPr/>
          </p:nvPicPr>
          <p:blipFill>
            <a:blip r:embed="rId3">
              <a:alphaModFix/>
            </a:blip>
            <a:stretch>
              <a:fillRect/>
            </a:stretch>
          </p:blipFill>
          <p:spPr>
            <a:xfrm>
              <a:off x="519626" y="962450"/>
              <a:ext cx="1876550" cy="1405600"/>
            </a:xfrm>
            <a:prstGeom prst="rect">
              <a:avLst/>
            </a:prstGeom>
            <a:noFill/>
            <a:ln>
              <a:noFill/>
            </a:ln>
          </p:spPr>
        </p:pic>
        <p:sp>
          <p:nvSpPr>
            <p:cNvPr id="172" name="Google Shape;172;p29"/>
            <p:cNvSpPr txBox="1"/>
            <p:nvPr/>
          </p:nvSpPr>
          <p:spPr>
            <a:xfrm>
              <a:off x="799500" y="2434050"/>
              <a:ext cx="1790400" cy="2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latin typeface="Montserrat"/>
                  <a:ea typeface="Montserrat"/>
                  <a:cs typeface="Montserrat"/>
                  <a:sym typeface="Montserrat"/>
                </a:rPr>
                <a:t>Where? </a:t>
              </a:r>
              <a:endParaRPr sz="1700">
                <a:latin typeface="Montserrat"/>
                <a:ea typeface="Montserrat"/>
                <a:cs typeface="Montserrat"/>
                <a:sym typeface="Montserrat"/>
              </a:endParaRPr>
            </a:p>
          </p:txBody>
        </p:sp>
      </p:grpSp>
      <p:grpSp>
        <p:nvGrpSpPr>
          <p:cNvPr id="173" name="Google Shape;173;p29"/>
          <p:cNvGrpSpPr/>
          <p:nvPr/>
        </p:nvGrpSpPr>
        <p:grpSpPr>
          <a:xfrm>
            <a:off x="7022525" y="833987"/>
            <a:ext cx="2063800" cy="1655838"/>
            <a:chOff x="2054600" y="2840437"/>
            <a:chExt cx="2063800" cy="1655838"/>
          </a:xfrm>
        </p:grpSpPr>
        <p:pic>
          <p:nvPicPr>
            <p:cNvPr id="174" name="Google Shape;174;p29"/>
            <p:cNvPicPr preferRelativeResize="0"/>
            <p:nvPr/>
          </p:nvPicPr>
          <p:blipFill>
            <a:blip r:embed="rId4">
              <a:alphaModFix/>
            </a:blip>
            <a:stretch>
              <a:fillRect/>
            </a:stretch>
          </p:blipFill>
          <p:spPr>
            <a:xfrm>
              <a:off x="2054600" y="2840437"/>
              <a:ext cx="2016975" cy="1325233"/>
            </a:xfrm>
            <a:prstGeom prst="rect">
              <a:avLst/>
            </a:prstGeom>
            <a:noFill/>
            <a:ln>
              <a:noFill/>
            </a:ln>
          </p:spPr>
        </p:pic>
        <p:sp>
          <p:nvSpPr>
            <p:cNvPr id="175" name="Google Shape;175;p29"/>
            <p:cNvSpPr txBox="1"/>
            <p:nvPr/>
          </p:nvSpPr>
          <p:spPr>
            <a:xfrm>
              <a:off x="2589900" y="4165675"/>
              <a:ext cx="1528500" cy="3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How?</a:t>
              </a:r>
              <a:endParaRPr sz="1800">
                <a:latin typeface="Montserrat"/>
                <a:ea typeface="Montserrat"/>
                <a:cs typeface="Montserrat"/>
                <a:sym typeface="Montserrat"/>
              </a:endParaRPr>
            </a:p>
          </p:txBody>
        </p:sp>
      </p:grpSp>
      <p:grpSp>
        <p:nvGrpSpPr>
          <p:cNvPr id="176" name="Google Shape;176;p29"/>
          <p:cNvGrpSpPr/>
          <p:nvPr/>
        </p:nvGrpSpPr>
        <p:grpSpPr>
          <a:xfrm>
            <a:off x="5209059" y="2571755"/>
            <a:ext cx="3979981" cy="2558444"/>
            <a:chOff x="4729500" y="1584225"/>
            <a:chExt cx="4092525" cy="2697358"/>
          </a:xfrm>
        </p:grpSpPr>
        <p:pic>
          <p:nvPicPr>
            <p:cNvPr id="177" name="Google Shape;177;p29"/>
            <p:cNvPicPr preferRelativeResize="0"/>
            <p:nvPr/>
          </p:nvPicPr>
          <p:blipFill>
            <a:blip r:embed="rId5">
              <a:alphaModFix/>
            </a:blip>
            <a:stretch>
              <a:fillRect/>
            </a:stretch>
          </p:blipFill>
          <p:spPr>
            <a:xfrm>
              <a:off x="4802787" y="1848064"/>
              <a:ext cx="1936349" cy="1706376"/>
            </a:xfrm>
            <a:prstGeom prst="rect">
              <a:avLst/>
            </a:prstGeom>
            <a:noFill/>
            <a:ln>
              <a:noFill/>
            </a:ln>
          </p:spPr>
        </p:pic>
        <p:pic>
          <p:nvPicPr>
            <p:cNvPr id="178" name="Google Shape;178;p29"/>
            <p:cNvPicPr preferRelativeResize="0"/>
            <p:nvPr/>
          </p:nvPicPr>
          <p:blipFill>
            <a:blip r:embed="rId6">
              <a:alphaModFix/>
            </a:blip>
            <a:stretch>
              <a:fillRect/>
            </a:stretch>
          </p:blipFill>
          <p:spPr>
            <a:xfrm>
              <a:off x="7189423" y="1584225"/>
              <a:ext cx="986027" cy="1405600"/>
            </a:xfrm>
            <a:prstGeom prst="rect">
              <a:avLst/>
            </a:prstGeom>
            <a:noFill/>
            <a:ln>
              <a:noFill/>
            </a:ln>
          </p:spPr>
        </p:pic>
        <p:pic>
          <p:nvPicPr>
            <p:cNvPr id="179" name="Google Shape;179;p29"/>
            <p:cNvPicPr preferRelativeResize="0"/>
            <p:nvPr/>
          </p:nvPicPr>
          <p:blipFill rotWithShape="1">
            <a:blip r:embed="rId7">
              <a:alphaModFix/>
            </a:blip>
            <a:srcRect b="32932" l="10626" r="12373" t="13344"/>
            <a:stretch/>
          </p:blipFill>
          <p:spPr>
            <a:xfrm>
              <a:off x="6739125" y="3314525"/>
              <a:ext cx="2082900" cy="967058"/>
            </a:xfrm>
            <a:prstGeom prst="rect">
              <a:avLst/>
            </a:prstGeom>
            <a:noFill/>
            <a:ln>
              <a:noFill/>
            </a:ln>
          </p:spPr>
        </p:pic>
        <p:sp>
          <p:nvSpPr>
            <p:cNvPr id="180" name="Google Shape;180;p29"/>
            <p:cNvSpPr txBox="1"/>
            <p:nvPr/>
          </p:nvSpPr>
          <p:spPr>
            <a:xfrm>
              <a:off x="4729500" y="3692750"/>
              <a:ext cx="2082900" cy="1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What to pack?</a:t>
              </a:r>
              <a:endParaRPr sz="1800">
                <a:latin typeface="Montserrat"/>
                <a:ea typeface="Montserrat"/>
                <a:cs typeface="Montserrat"/>
                <a:sym typeface="Montserrat"/>
              </a:endParaRPr>
            </a:p>
          </p:txBody>
        </p:sp>
      </p:grpSp>
      <p:sp>
        <p:nvSpPr>
          <p:cNvPr id="181" name="Google Shape;181;p29"/>
          <p:cNvSpPr txBox="1"/>
          <p:nvPr/>
        </p:nvSpPr>
        <p:spPr>
          <a:xfrm>
            <a:off x="54925" y="1100150"/>
            <a:ext cx="4125600" cy="40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Montserrat"/>
                <a:ea typeface="Montserrat"/>
                <a:cs typeface="Montserrat"/>
                <a:sym typeface="Montserrat"/>
              </a:rPr>
              <a:t>Task:</a:t>
            </a:r>
            <a:r>
              <a:rPr lang="en-GB" sz="1600">
                <a:latin typeface="Montserrat"/>
                <a:ea typeface="Montserrat"/>
                <a:cs typeface="Montserrat"/>
                <a:sym typeface="Montserrat"/>
              </a:rPr>
              <a:t> Think of a journey you are going to do with your learner - either going to the shops, a cafe, a school trip or even a holiday. </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This can be a real trip or made up.</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 Ask your learner how they will get to the place. </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-What do they need to pack to get there?</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-How to do it safely. </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Pack a bag with the items you need- you can make your own tickets together.</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spcBef>
                <a:spcPts val="0"/>
              </a:spcBef>
              <a:spcAft>
                <a:spcPts val="0"/>
              </a:spcAft>
              <a:buNone/>
            </a:pPr>
            <a:r>
              <a:rPr lang="en-GB" sz="1600">
                <a:latin typeface="Montserrat"/>
                <a:ea typeface="Montserrat"/>
                <a:cs typeface="Montserrat"/>
                <a:sym typeface="Montserrat"/>
              </a:rPr>
              <a:t>Role play going on the journey, or enjoy going on the real journey.</a:t>
            </a:r>
            <a:endParaRPr sz="1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 Community Living</a:t>
            </a:r>
            <a:endParaRPr>
              <a:solidFill>
                <a:schemeClr val="dk2"/>
              </a:solidFill>
            </a:endParaRPr>
          </a:p>
        </p:txBody>
      </p:sp>
      <p:sp>
        <p:nvSpPr>
          <p:cNvPr id="187" name="Google Shape;187;p30"/>
          <p:cNvSpPr txBox="1"/>
          <p:nvPr>
            <p:ph idx="1" type="body"/>
          </p:nvPr>
        </p:nvSpPr>
        <p:spPr>
          <a:xfrm>
            <a:off x="453200" y="895525"/>
            <a:ext cx="85776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Travel in the local community: Suggested adaptations for teachers / parents / carers.</a:t>
            </a:r>
            <a:endParaRPr/>
          </a:p>
        </p:txBody>
      </p:sp>
      <p:sp>
        <p:nvSpPr>
          <p:cNvPr id="188" name="Google Shape;188;p30"/>
          <p:cNvSpPr txBox="1"/>
          <p:nvPr>
            <p:ph idx="2" type="subTitle"/>
          </p:nvPr>
        </p:nvSpPr>
        <p:spPr>
          <a:xfrm>
            <a:off x="458975" y="11963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Make it easier</a:t>
            </a:r>
            <a:endParaRPr>
              <a:solidFill>
                <a:srgbClr val="4B3241"/>
              </a:solidFill>
            </a:endParaRPr>
          </a:p>
        </p:txBody>
      </p:sp>
      <p:sp>
        <p:nvSpPr>
          <p:cNvPr id="189" name="Google Shape;189;p30"/>
          <p:cNvSpPr txBox="1"/>
          <p:nvPr>
            <p:ph idx="3" type="body"/>
          </p:nvPr>
        </p:nvSpPr>
        <p:spPr>
          <a:xfrm>
            <a:off x="458975" y="1730625"/>
            <a:ext cx="2585400" cy="3062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SzPts val="1200"/>
              <a:buNone/>
            </a:pPr>
            <a:r>
              <a:rPr lang="en-GB" sz="1600"/>
              <a:t>Have a selection of real items, such as a passport, train tickets, money to use when discussing items and role playing. </a:t>
            </a:r>
            <a:endParaRPr sz="1600"/>
          </a:p>
          <a:p>
            <a:pPr indent="0" lvl="0" marL="0" rtl="0" algn="l">
              <a:lnSpc>
                <a:spcPct val="115000"/>
              </a:lnSpc>
              <a:spcBef>
                <a:spcPts val="600"/>
              </a:spcBef>
              <a:spcAft>
                <a:spcPts val="0"/>
              </a:spcAft>
              <a:buSzPts val="1200"/>
              <a:buNone/>
            </a:pPr>
            <a:r>
              <a:t/>
            </a:r>
            <a:endParaRPr sz="1600"/>
          </a:p>
          <a:p>
            <a:pPr indent="0" lvl="0" marL="0" rtl="0" algn="l">
              <a:lnSpc>
                <a:spcPct val="115000"/>
              </a:lnSpc>
              <a:spcBef>
                <a:spcPts val="600"/>
              </a:spcBef>
              <a:spcAft>
                <a:spcPts val="600"/>
              </a:spcAft>
              <a:buSzPts val="1200"/>
              <a:buNone/>
            </a:pPr>
            <a:r>
              <a:t/>
            </a:r>
            <a:endParaRPr sz="1600"/>
          </a:p>
        </p:txBody>
      </p:sp>
      <p:sp>
        <p:nvSpPr>
          <p:cNvPr id="190" name="Google Shape;190;p30"/>
          <p:cNvSpPr txBox="1"/>
          <p:nvPr>
            <p:ph idx="4" type="subTitle"/>
          </p:nvPr>
        </p:nvSpPr>
        <p:spPr>
          <a:xfrm>
            <a:off x="3122850" y="1196325"/>
            <a:ext cx="28881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Make it harder</a:t>
            </a:r>
            <a:endParaRPr>
              <a:solidFill>
                <a:srgbClr val="4B3241"/>
              </a:solidFill>
            </a:endParaRPr>
          </a:p>
        </p:txBody>
      </p:sp>
      <p:sp>
        <p:nvSpPr>
          <p:cNvPr id="191" name="Google Shape;191;p30"/>
          <p:cNvSpPr txBox="1"/>
          <p:nvPr>
            <p:ph idx="5" type="body"/>
          </p:nvPr>
        </p:nvSpPr>
        <p:spPr>
          <a:xfrm>
            <a:off x="3122850" y="1730625"/>
            <a:ext cx="2888100" cy="3062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None/>
            </a:pPr>
            <a:r>
              <a:rPr lang="en-GB" sz="1500"/>
              <a:t>Ask your parent or carer to help you u</a:t>
            </a:r>
            <a:r>
              <a:rPr lang="en-GB" sz="1500"/>
              <a:t>se the internet to plan a trip - use Google Earth to search different countries and find exciting holiday destinations.</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GB" sz="1500"/>
              <a:t>Have a look at how to book a trip online, such as to the zoo, or at the cinema (with parent/carer). </a:t>
            </a:r>
            <a:endParaRPr sz="1500"/>
          </a:p>
        </p:txBody>
      </p:sp>
      <p:sp>
        <p:nvSpPr>
          <p:cNvPr id="192" name="Google Shape;192;p30"/>
          <p:cNvSpPr txBox="1"/>
          <p:nvPr>
            <p:ph idx="6" type="subTitle"/>
          </p:nvPr>
        </p:nvSpPr>
        <p:spPr>
          <a:xfrm>
            <a:off x="6099625" y="11963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More ideas</a:t>
            </a:r>
            <a:endParaRPr>
              <a:solidFill>
                <a:srgbClr val="4B3241"/>
              </a:solidFill>
            </a:endParaRPr>
          </a:p>
        </p:txBody>
      </p:sp>
      <p:sp>
        <p:nvSpPr>
          <p:cNvPr id="193" name="Google Shape;193;p30"/>
          <p:cNvSpPr txBox="1"/>
          <p:nvPr>
            <p:ph idx="7" type="body"/>
          </p:nvPr>
        </p:nvSpPr>
        <p:spPr>
          <a:xfrm>
            <a:off x="6099625" y="1730625"/>
            <a:ext cx="2585400" cy="30627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sz="1600"/>
              <a:t>Take photographs of your journey and make a photo album of your trip. Write notes under each photograph and refer back to it in the future. </a:t>
            </a:r>
            <a:endParaRPr sz="1600"/>
          </a:p>
        </p:txBody>
      </p:sp>
      <p:sp>
        <p:nvSpPr>
          <p:cNvPr id="194" name="Google Shape;194;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