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10287000" cx="18288000"/>
  <p:notesSz cx="6858000" cy="9144000"/>
  <p:embeddedFontLst>
    <p:embeddedFont>
      <p:font typeface="Montserrat SemiBold"/>
      <p:regular r:id="rId15"/>
      <p:bold r:id="rId16"/>
      <p:italic r:id="rId17"/>
      <p:boldItalic r:id="rId18"/>
    </p:embeddedFont>
    <p:embeddedFont>
      <p:font typeface="Montserrat"/>
      <p:regular r:id="rId19"/>
      <p:bold r:id="rId20"/>
      <p:italic r:id="rId21"/>
      <p:boldItalic r:id="rId22"/>
    </p:embeddedFont>
    <p:embeddedFont>
      <p:font typeface="Montserrat Medium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DFEC77F-7B10-49F0-91D8-8F8717D6E7AD}">
  <a:tblStyle styleId="{7DFEC77F-7B10-49F0-91D8-8F8717D6E7AD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.fntdata"/><Relationship Id="rId22" Type="http://schemas.openxmlformats.org/officeDocument/2006/relationships/font" Target="fonts/Montserrat-boldItalic.fntdata"/><Relationship Id="rId21" Type="http://schemas.openxmlformats.org/officeDocument/2006/relationships/font" Target="fonts/Montserrat-italic.fntdata"/><Relationship Id="rId24" Type="http://schemas.openxmlformats.org/officeDocument/2006/relationships/font" Target="fonts/MontserratMedium-bold.fntdata"/><Relationship Id="rId23" Type="http://schemas.openxmlformats.org/officeDocument/2006/relationships/font" Target="fonts/MontserratMedium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26" Type="http://schemas.openxmlformats.org/officeDocument/2006/relationships/font" Target="fonts/MontserratMedium-boldItalic.fntdata"/><Relationship Id="rId25" Type="http://schemas.openxmlformats.org/officeDocument/2006/relationships/font" Target="fonts/MontserratMedium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5" Type="http://schemas.openxmlformats.org/officeDocument/2006/relationships/font" Target="fonts/MontserratSemiBold-regular.fntdata"/><Relationship Id="rId14" Type="http://schemas.openxmlformats.org/officeDocument/2006/relationships/slide" Target="slides/slide9.xml"/><Relationship Id="rId17" Type="http://schemas.openxmlformats.org/officeDocument/2006/relationships/font" Target="fonts/MontserratSemiBold-italic.fntdata"/><Relationship Id="rId16" Type="http://schemas.openxmlformats.org/officeDocument/2006/relationships/font" Target="fonts/MontserratSemiBold-bold.fntdata"/><Relationship Id="rId19" Type="http://schemas.openxmlformats.org/officeDocument/2006/relationships/font" Target="fonts/Montserrat-regular.fntdata"/><Relationship Id="rId18" Type="http://schemas.openxmlformats.org/officeDocument/2006/relationships/font" Target="fonts/MontserratSemiBold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cbec19c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8cbec19c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ce3e68fbd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ce3e68fbd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8ce3e68fbd_0_5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8ce3e68fbd_0_5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ce3e68fbd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8ce3e68fbd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ce3e68fbd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ce3e68fbd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8ce3e7952a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8ce3e7952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ce3e68fbd_0_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ce3e68fbd_0_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ce3e68fbd_0_9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ce3e68fbd_0_9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ce3e68fbd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ce3e68fbd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3rd Person Pronouns</a:t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Worksheet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Latin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Furber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8" name="Google Shape;88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9" name="Google Shape;89;p15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3rd Person Pronouns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0" name="Google Shape;90;p15"/>
          <p:cNvGraphicFramePr/>
          <p:nvPr/>
        </p:nvGraphicFramePr>
        <p:xfrm>
          <a:off x="969663" y="17016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1549725"/>
                <a:gridCol w="1633800"/>
                <a:gridCol w="3679600"/>
                <a:gridCol w="2945850"/>
                <a:gridCol w="2945850"/>
                <a:gridCol w="2945850"/>
              </a:tblGrid>
              <a:tr h="57065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Masculine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Feminine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Neuter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Sing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he, she, it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illud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him, her, it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eum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eam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id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him, her, it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eo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Nom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illi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illae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illa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3F3F3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Acc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them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eos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eas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9681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Abl</a:t>
                      </a:r>
                      <a:endParaRPr b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them</a:t>
                      </a:r>
                      <a:endParaRPr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i="1" lang="en-GB" sz="36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eis</a:t>
                      </a:r>
                      <a:endParaRPr i="1" sz="36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147600" marB="14760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6" name="Google Shape;96;p16"/>
          <p:cNvSpPr txBox="1"/>
          <p:nvPr/>
        </p:nvSpPr>
        <p:spPr>
          <a:xfrm>
            <a:off x="917950" y="890050"/>
            <a:ext cx="16675800" cy="909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54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3rd Person Pronouns</a:t>
            </a:r>
            <a:endParaRPr b="1" sz="54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97" name="Google Shape;97;p16"/>
          <p:cNvGraphicFramePr/>
          <p:nvPr/>
        </p:nvGraphicFramePr>
        <p:xfrm>
          <a:off x="750600" y="17993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4000275"/>
                <a:gridCol w="3879425"/>
              </a:tblGrid>
              <a:tr h="672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ille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he, it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955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2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illa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she, it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3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illud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(nom)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4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eum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him, it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5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eam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her, it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6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id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it (acc)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7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eo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him, it (abl)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8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her, it (abl)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graphicFrame>
        <p:nvGraphicFramePr>
          <p:cNvPr id="98" name="Google Shape;98;p16"/>
          <p:cNvGraphicFramePr/>
          <p:nvPr/>
        </p:nvGraphicFramePr>
        <p:xfrm>
          <a:off x="8630300" y="17993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4410775"/>
                <a:gridCol w="3717925"/>
              </a:tblGrid>
              <a:tr h="6725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Latin</a:t>
                      </a:r>
                      <a:endParaRPr b="1"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English</a:t>
                      </a:r>
                      <a:endParaRPr b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  <a:tr h="672500">
                <a:tc rowSpan="2"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9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illi, illae, illa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they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938350">
                <a:tc vMerge="1"/>
                <a:tc vMerge="1"/>
              </a:tr>
              <a:tr h="803500">
                <a:tc rowSpan="2"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10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eos, eas, ea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 rowSpan="2"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them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  <a:tr h="803500">
                <a:tc vMerge="1"/>
                <a:tc vMerge="1"/>
              </a:tr>
              <a:tr h="803500">
                <a:tc>
                  <a:txBody>
                    <a:bodyPr/>
                    <a:lstStyle/>
                    <a:p>
                      <a:pPr indent="-762000" lvl="0" marL="114300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 startAt="11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eis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them (abl)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7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04" name="Google Shape;104;p17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Translate into English.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05" name="Google Shape;105;p17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puer amicum videt et eum salutat.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quid est tuum nomen? ego id non audivi.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cenam volo. ubi est illa?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regina maritum manere volebat, sed ille ab ea fugit.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equus iuvenes petivit, sed illi eum non timebant.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1755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100"/>
                        <a:buFont typeface="Montserrat"/>
                        <a:buAutoNum type="arabicPeriod"/>
                      </a:pPr>
                      <a:r>
                        <a:rPr i="1" lang="en-GB" sz="41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dona in foro invenisti, sed ea emere non poteras. </a:t>
                      </a:r>
                      <a:endParaRPr i="1" sz="41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06" name="Google Shape;106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18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</a:t>
            </a:r>
            <a:endParaRPr sz="7200">
              <a:solidFill>
                <a:schemeClr val="dk2"/>
              </a:solidFill>
            </a:endParaRPr>
          </a:p>
        </p:txBody>
      </p:sp>
      <p:graphicFrame>
        <p:nvGraphicFramePr>
          <p:cNvPr id="112" name="Google Shape;112;p18"/>
          <p:cNvGraphicFramePr/>
          <p:nvPr/>
        </p:nvGraphicFramePr>
        <p:xfrm>
          <a:off x="917950" y="37281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15652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 filium (___) salutat. 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pater filias (___) salutat.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femina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(___) pecuniam (___) in templo (___) invenit.</a:t>
                      </a:r>
                      <a:endParaRPr i="1"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  <p:sp>
        <p:nvSpPr>
          <p:cNvPr id="113" name="Google Shape;11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4" name="Google Shape;114;p18"/>
          <p:cNvSpPr txBox="1"/>
          <p:nvPr>
            <p:ph idx="1" type="subTitle"/>
          </p:nvPr>
        </p:nvSpPr>
        <p:spPr>
          <a:xfrm>
            <a:off x="917950" y="1635300"/>
            <a:ext cx="15652800" cy="2082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i) Replace the noun with the correct Latin pronoun. ii) Translate the new sentence.</a:t>
            </a:r>
            <a:endParaRPr sz="48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9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FFFFFF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914400" y="2863400"/>
            <a:ext cx="16051200" cy="3828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8400">
                <a:solidFill>
                  <a:schemeClr val="dk2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Review</a:t>
            </a:r>
            <a:endParaRPr sz="8400">
              <a:solidFill>
                <a:schemeClr val="dk2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21" name="Google Shape;121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2" name="Google Shape;122;p19"/>
          <p:cNvSpPr txBox="1"/>
          <p:nvPr/>
        </p:nvSpPr>
        <p:spPr>
          <a:xfrm>
            <a:off x="698950" y="4767700"/>
            <a:ext cx="12963600" cy="1770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Only turn to this section once you have completed the main task(s).</a:t>
            </a:r>
            <a:endParaRPr b="1" sz="4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rgbClr val="65BE4B"/>
                </a:solidFill>
              </a:rPr>
              <a:t>Main Task </a:t>
            </a:r>
            <a:endParaRPr sz="7200">
              <a:solidFill>
                <a:srgbClr val="65BE4B"/>
              </a:solidFill>
            </a:endParaRPr>
          </a:p>
        </p:txBody>
      </p:sp>
      <p:sp>
        <p:nvSpPr>
          <p:cNvPr id="128" name="Google Shape;128;p20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29" name="Google Shape;129;p20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30" name="Google Shape;130;p2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31" name="Google Shape;131;p20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puer amicum videt et eum salutat.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boy sees his friend and greets him.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quid est tuum nomen? ego id non audivi.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What is your name? I did not hear it. 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ego cenam volo. ubi est illa?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 want dinner. Where is it?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rgbClr val="65BE4B"/>
                </a:solidFill>
              </a:rPr>
              <a:t>Main Task </a:t>
            </a:r>
            <a:endParaRPr sz="7200">
              <a:solidFill>
                <a:srgbClr val="65BE4B"/>
              </a:solidFill>
            </a:endParaRPr>
          </a:p>
        </p:txBody>
      </p:sp>
      <p:sp>
        <p:nvSpPr>
          <p:cNvPr id="137" name="Google Shape;137;p21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Main Task: Review 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38" name="Google Shape;138;p21"/>
          <p:cNvSpPr txBox="1"/>
          <p:nvPr>
            <p:ph idx="1" type="subTitle"/>
          </p:nvPr>
        </p:nvSpPr>
        <p:spPr>
          <a:xfrm>
            <a:off x="917950" y="1635300"/>
            <a:ext cx="15367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sp>
        <p:nvSpPr>
          <p:cNvPr id="139" name="Google Shape;139;p2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graphicFrame>
        <p:nvGraphicFramePr>
          <p:cNvPr id="140" name="Google Shape;140;p21"/>
          <p:cNvGraphicFramePr/>
          <p:nvPr/>
        </p:nvGraphicFramePr>
        <p:xfrm>
          <a:off x="917925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15367800"/>
              </a:tblGrid>
              <a:tr h="672500">
                <a:tc>
                  <a:txBody>
                    <a:bodyPr/>
                    <a:lstStyle/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 startAt="4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regina maritum manere volebat, sed ille ab ea fugit.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queen wanted the husband to stay, but he fled from her.</a:t>
                      </a: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 </a:t>
                      </a:r>
                      <a:endParaRPr i="1"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 startAt="4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equus iuvenes petivit, sed illi eum non timebant. 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horse attacked the young men, but they were not afraid of it.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6985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3800"/>
                        <a:buFont typeface="Montserrat"/>
                        <a:buAutoNum type="arabicPeriod" startAt="4"/>
                      </a:pPr>
                      <a:r>
                        <a:rPr i="1"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tu dona in foro invenisti, sed ea emere non poteras. </a:t>
                      </a:r>
                      <a:r>
                        <a:rPr lang="en-GB" sz="3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You (s) found the gifts in the market, but you (s) were not able to buy them.</a:t>
                      </a:r>
                      <a:endParaRPr sz="3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2"/>
          <p:cNvSpPr txBox="1"/>
          <p:nvPr>
            <p:ph type="title"/>
          </p:nvPr>
        </p:nvSpPr>
        <p:spPr>
          <a:xfrm>
            <a:off x="917950" y="427450"/>
            <a:ext cx="115764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200">
                <a:solidFill>
                  <a:schemeClr val="dk2"/>
                </a:solidFill>
              </a:rPr>
              <a:t>Challenge: Review</a:t>
            </a:r>
            <a:endParaRPr sz="7200">
              <a:solidFill>
                <a:schemeClr val="dk2"/>
              </a:solidFill>
            </a:endParaRPr>
          </a:p>
        </p:txBody>
      </p:sp>
      <p:sp>
        <p:nvSpPr>
          <p:cNvPr id="146" name="Google Shape;146;p2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47" name="Google Shape;147;p22"/>
          <p:cNvSpPr txBox="1"/>
          <p:nvPr>
            <p:ph idx="1" type="subTitle"/>
          </p:nvPr>
        </p:nvSpPr>
        <p:spPr>
          <a:xfrm>
            <a:off x="917950" y="1635300"/>
            <a:ext cx="15652800" cy="975000"/>
          </a:xfrm>
          <a:prstGeom prst="rect">
            <a:avLst/>
          </a:prstGeom>
          <a:noFill/>
        </p:spPr>
        <p:txBody>
          <a:bodyPr anchorCtr="0" anchor="t" bIns="182850" lIns="182850" spcFirstLastPara="1" rIns="182850" wrap="square" tIns="1800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800">
                <a:solidFill>
                  <a:schemeClr val="dk2"/>
                </a:solidFill>
              </a:rPr>
              <a:t>Correct your answers.</a:t>
            </a:r>
            <a:endParaRPr sz="4800">
              <a:solidFill>
                <a:schemeClr val="dk2"/>
              </a:solidFill>
            </a:endParaRPr>
          </a:p>
        </p:txBody>
      </p:sp>
      <p:graphicFrame>
        <p:nvGraphicFramePr>
          <p:cNvPr id="148" name="Google Shape;148;p22"/>
          <p:cNvGraphicFramePr/>
          <p:nvPr/>
        </p:nvGraphicFramePr>
        <p:xfrm>
          <a:off x="917950" y="26103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{7DFEC77F-7B10-49F0-91D8-8F8717D6E7AD}</a:tableStyleId>
              </a:tblPr>
              <a:tblGrid>
                <a:gridCol w="15652800"/>
              </a:tblGrid>
              <a:tr h="672500">
                <a:tc>
                  <a:txBody>
                    <a:bodyPr/>
                    <a:lstStyle/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240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mater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eum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salutat.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mother greets him.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pater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eas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salutat.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The father greets them.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  <a:p>
                      <a:pPr indent="-762000" lvl="0" marL="1143000" rtl="0" algn="l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4800"/>
                        <a:buFont typeface="Montserrat"/>
                        <a:buAutoNum type="arabicPeriod"/>
                      </a:pP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illa eam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 </a:t>
                      </a:r>
                      <a:r>
                        <a:rPr b="1"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eo </a:t>
                      </a:r>
                      <a:r>
                        <a:rPr i="1"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invenit. </a:t>
                      </a:r>
                      <a:r>
                        <a:rPr lang="en-GB" sz="4800">
                          <a:solidFill>
                            <a:schemeClr val="dk2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She finds/found it in it.</a:t>
                      </a:r>
                      <a:endParaRPr sz="48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72000" marB="0" marR="182850" marL="182850">
                    <a:lnL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9050">
                      <a:solidFill>
                        <a:schemeClr val="dk2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